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diagrams/colors1.xml" ContentType="application/vnd.openxmlformats-officedocument.drawingml.diagramColors+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Default Extension="wmf" ContentType="image/x-wmf"/>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Default Extension="wav" ContentType="audio/wav"/>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diagrams/quickStyle1.xml" ContentType="application/vnd.openxmlformats-officedocument.drawingml.diagramStyl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38"/>
  </p:notesMasterIdLst>
  <p:handoutMasterIdLst>
    <p:handoutMasterId r:id="rId239"/>
  </p:handoutMasterIdLst>
  <p:sldIdLst>
    <p:sldId id="1197" r:id="rId2"/>
    <p:sldId id="769" r:id="rId3"/>
    <p:sldId id="891" r:id="rId4"/>
    <p:sldId id="889" r:id="rId5"/>
    <p:sldId id="893" r:id="rId6"/>
    <p:sldId id="906" r:id="rId7"/>
    <p:sldId id="883" r:id="rId8"/>
    <p:sldId id="877" r:id="rId9"/>
    <p:sldId id="894" r:id="rId10"/>
    <p:sldId id="895" r:id="rId11"/>
    <p:sldId id="884" r:id="rId12"/>
    <p:sldId id="1092" r:id="rId13"/>
    <p:sldId id="1093" r:id="rId14"/>
    <p:sldId id="1094" r:id="rId15"/>
    <p:sldId id="1095" r:id="rId16"/>
    <p:sldId id="1096" r:id="rId17"/>
    <p:sldId id="1097" r:id="rId18"/>
    <p:sldId id="1098" r:id="rId19"/>
    <p:sldId id="1099" r:id="rId20"/>
    <p:sldId id="1100" r:id="rId21"/>
    <p:sldId id="1101" r:id="rId22"/>
    <p:sldId id="1102" r:id="rId23"/>
    <p:sldId id="1103" r:id="rId24"/>
    <p:sldId id="1104" r:id="rId25"/>
    <p:sldId id="1105" r:id="rId26"/>
    <p:sldId id="1106" r:id="rId27"/>
    <p:sldId id="1107" r:id="rId28"/>
    <p:sldId id="1108" r:id="rId29"/>
    <p:sldId id="1109" r:id="rId30"/>
    <p:sldId id="1110" r:id="rId31"/>
    <p:sldId id="1111" r:id="rId32"/>
    <p:sldId id="911" r:id="rId33"/>
    <p:sldId id="885" r:id="rId34"/>
    <p:sldId id="912" r:id="rId35"/>
    <p:sldId id="886" r:id="rId36"/>
    <p:sldId id="913" r:id="rId37"/>
    <p:sldId id="887" r:id="rId38"/>
    <p:sldId id="914" r:id="rId39"/>
    <p:sldId id="888" r:id="rId40"/>
    <p:sldId id="915" r:id="rId41"/>
    <p:sldId id="806" r:id="rId42"/>
    <p:sldId id="807" r:id="rId43"/>
    <p:sldId id="809" r:id="rId44"/>
    <p:sldId id="811" r:id="rId45"/>
    <p:sldId id="814" r:id="rId46"/>
    <p:sldId id="907" r:id="rId47"/>
    <p:sldId id="813" r:id="rId48"/>
    <p:sldId id="816" r:id="rId49"/>
    <p:sldId id="899" r:id="rId50"/>
    <p:sldId id="817" r:id="rId51"/>
    <p:sldId id="771" r:id="rId52"/>
    <p:sldId id="901" r:id="rId53"/>
    <p:sldId id="902" r:id="rId54"/>
    <p:sldId id="916" r:id="rId55"/>
    <p:sldId id="917" r:id="rId56"/>
    <p:sldId id="918" r:id="rId57"/>
    <p:sldId id="919" r:id="rId58"/>
    <p:sldId id="920" r:id="rId59"/>
    <p:sldId id="921" r:id="rId60"/>
    <p:sldId id="922" r:id="rId61"/>
    <p:sldId id="923" r:id="rId62"/>
    <p:sldId id="924" r:id="rId63"/>
    <p:sldId id="925" r:id="rId64"/>
    <p:sldId id="926" r:id="rId65"/>
    <p:sldId id="927" r:id="rId66"/>
    <p:sldId id="928" r:id="rId67"/>
    <p:sldId id="929" r:id="rId68"/>
    <p:sldId id="930" r:id="rId69"/>
    <p:sldId id="931" r:id="rId70"/>
    <p:sldId id="932" r:id="rId71"/>
    <p:sldId id="933" r:id="rId72"/>
    <p:sldId id="934" r:id="rId73"/>
    <p:sldId id="935" r:id="rId74"/>
    <p:sldId id="936" r:id="rId75"/>
    <p:sldId id="937" r:id="rId76"/>
    <p:sldId id="938" r:id="rId77"/>
    <p:sldId id="939" r:id="rId78"/>
    <p:sldId id="1091" r:id="rId79"/>
    <p:sldId id="1064" r:id="rId80"/>
    <p:sldId id="1065" r:id="rId81"/>
    <p:sldId id="940" r:id="rId82"/>
    <p:sldId id="941" r:id="rId83"/>
    <p:sldId id="947" r:id="rId84"/>
    <p:sldId id="948" r:id="rId85"/>
    <p:sldId id="949" r:id="rId86"/>
    <p:sldId id="950" r:id="rId87"/>
    <p:sldId id="951" r:id="rId88"/>
    <p:sldId id="952" r:id="rId89"/>
    <p:sldId id="953" r:id="rId90"/>
    <p:sldId id="954" r:id="rId91"/>
    <p:sldId id="955" r:id="rId92"/>
    <p:sldId id="956" r:id="rId93"/>
    <p:sldId id="957" r:id="rId94"/>
    <p:sldId id="958" r:id="rId95"/>
    <p:sldId id="960" r:id="rId96"/>
    <p:sldId id="961" r:id="rId97"/>
    <p:sldId id="962" r:id="rId98"/>
    <p:sldId id="963" r:id="rId99"/>
    <p:sldId id="966" r:id="rId100"/>
    <p:sldId id="976" r:id="rId101"/>
    <p:sldId id="979" r:id="rId102"/>
    <p:sldId id="980" r:id="rId103"/>
    <p:sldId id="981" r:id="rId104"/>
    <p:sldId id="982" r:id="rId105"/>
    <p:sldId id="986" r:id="rId106"/>
    <p:sldId id="991" r:id="rId107"/>
    <p:sldId id="992" r:id="rId108"/>
    <p:sldId id="993" r:id="rId109"/>
    <p:sldId id="995" r:id="rId110"/>
    <p:sldId id="996" r:id="rId111"/>
    <p:sldId id="998" r:id="rId112"/>
    <p:sldId id="999" r:id="rId113"/>
    <p:sldId id="1002" r:id="rId114"/>
    <p:sldId id="1003" r:id="rId115"/>
    <p:sldId id="1004" r:id="rId116"/>
    <p:sldId id="1005" r:id="rId117"/>
    <p:sldId id="1030" r:id="rId118"/>
    <p:sldId id="1031" r:id="rId119"/>
    <p:sldId id="1032" r:id="rId120"/>
    <p:sldId id="1112" r:id="rId121"/>
    <p:sldId id="1033" r:id="rId122"/>
    <p:sldId id="1034" r:id="rId123"/>
    <p:sldId id="1035" r:id="rId124"/>
    <p:sldId id="1036" r:id="rId125"/>
    <p:sldId id="1038" r:id="rId126"/>
    <p:sldId id="1113" r:id="rId127"/>
    <p:sldId id="1039" r:id="rId128"/>
    <p:sldId id="1114" r:id="rId129"/>
    <p:sldId id="1040" r:id="rId130"/>
    <p:sldId id="1117" r:id="rId131"/>
    <p:sldId id="1041" r:id="rId132"/>
    <p:sldId id="1042" r:id="rId133"/>
    <p:sldId id="1118" r:id="rId134"/>
    <p:sldId id="1043" r:id="rId135"/>
    <p:sldId id="1119" r:id="rId136"/>
    <p:sldId id="1044" r:id="rId137"/>
    <p:sldId id="1120" r:id="rId138"/>
    <p:sldId id="1046" r:id="rId139"/>
    <p:sldId id="1047" r:id="rId140"/>
    <p:sldId id="1049" r:id="rId141"/>
    <p:sldId id="1050" r:id="rId142"/>
    <p:sldId id="1052" r:id="rId143"/>
    <p:sldId id="1053" r:id="rId144"/>
    <p:sldId id="1054" r:id="rId145"/>
    <p:sldId id="1055" r:id="rId146"/>
    <p:sldId id="1056" r:id="rId147"/>
    <p:sldId id="1057" r:id="rId148"/>
    <p:sldId id="1067" r:id="rId149"/>
    <p:sldId id="1069" r:id="rId150"/>
    <p:sldId id="1071" r:id="rId151"/>
    <p:sldId id="1072" r:id="rId152"/>
    <p:sldId id="1075" r:id="rId153"/>
    <p:sldId id="1076" r:id="rId154"/>
    <p:sldId id="1077" r:id="rId155"/>
    <p:sldId id="1078" r:id="rId156"/>
    <p:sldId id="1079" r:id="rId157"/>
    <p:sldId id="1080" r:id="rId158"/>
    <p:sldId id="1081" r:id="rId159"/>
    <p:sldId id="1082" r:id="rId160"/>
    <p:sldId id="1083" r:id="rId161"/>
    <p:sldId id="1084" r:id="rId162"/>
    <p:sldId id="1085" r:id="rId163"/>
    <p:sldId id="1086" r:id="rId164"/>
    <p:sldId id="1087" r:id="rId165"/>
    <p:sldId id="1088" r:id="rId166"/>
    <p:sldId id="1089" r:id="rId167"/>
    <p:sldId id="1121" r:id="rId168"/>
    <p:sldId id="1122" r:id="rId169"/>
    <p:sldId id="1123" r:id="rId170"/>
    <p:sldId id="1124" r:id="rId171"/>
    <p:sldId id="1125" r:id="rId172"/>
    <p:sldId id="1126" r:id="rId173"/>
    <p:sldId id="1127" r:id="rId174"/>
    <p:sldId id="1128" r:id="rId175"/>
    <p:sldId id="1129" r:id="rId176"/>
    <p:sldId id="1130" r:id="rId177"/>
    <p:sldId id="1132" r:id="rId178"/>
    <p:sldId id="1133" r:id="rId179"/>
    <p:sldId id="1134" r:id="rId180"/>
    <p:sldId id="1135" r:id="rId181"/>
    <p:sldId id="1137" r:id="rId182"/>
    <p:sldId id="1140" r:id="rId183"/>
    <p:sldId id="1143" r:id="rId184"/>
    <p:sldId id="1144" r:id="rId185"/>
    <p:sldId id="1145" r:id="rId186"/>
    <p:sldId id="1146" r:id="rId187"/>
    <p:sldId id="1147" r:id="rId188"/>
    <p:sldId id="1148" r:id="rId189"/>
    <p:sldId id="1149" r:id="rId190"/>
    <p:sldId id="1150" r:id="rId191"/>
    <p:sldId id="1151" r:id="rId192"/>
    <p:sldId id="1152" r:id="rId193"/>
    <p:sldId id="1153" r:id="rId194"/>
    <p:sldId id="1154" r:id="rId195"/>
    <p:sldId id="1155" r:id="rId196"/>
    <p:sldId id="1156" r:id="rId197"/>
    <p:sldId id="1157" r:id="rId198"/>
    <p:sldId id="1158" r:id="rId199"/>
    <p:sldId id="1159" r:id="rId200"/>
    <p:sldId id="1160" r:id="rId201"/>
    <p:sldId id="1161" r:id="rId202"/>
    <p:sldId id="1162" r:id="rId203"/>
    <p:sldId id="1163" r:id="rId204"/>
    <p:sldId id="1164" r:id="rId205"/>
    <p:sldId id="1165" r:id="rId206"/>
    <p:sldId id="1166" r:id="rId207"/>
    <p:sldId id="1167" r:id="rId208"/>
    <p:sldId id="1168" r:id="rId209"/>
    <p:sldId id="1169" r:id="rId210"/>
    <p:sldId id="1170" r:id="rId211"/>
    <p:sldId id="1171" r:id="rId212"/>
    <p:sldId id="1172" r:id="rId213"/>
    <p:sldId id="1173" r:id="rId214"/>
    <p:sldId id="1174" r:id="rId215"/>
    <p:sldId id="1175" r:id="rId216"/>
    <p:sldId id="1176" r:id="rId217"/>
    <p:sldId id="1177" r:id="rId218"/>
    <p:sldId id="1178" r:id="rId219"/>
    <p:sldId id="1179" r:id="rId220"/>
    <p:sldId id="1180" r:id="rId221"/>
    <p:sldId id="1181" r:id="rId222"/>
    <p:sldId id="1182" r:id="rId223"/>
    <p:sldId id="1183" r:id="rId224"/>
    <p:sldId id="1184" r:id="rId225"/>
    <p:sldId id="1185" r:id="rId226"/>
    <p:sldId id="1186" r:id="rId227"/>
    <p:sldId id="1187" r:id="rId228"/>
    <p:sldId id="1188" r:id="rId229"/>
    <p:sldId id="1189" r:id="rId230"/>
    <p:sldId id="1190" r:id="rId231"/>
    <p:sldId id="1191" r:id="rId232"/>
    <p:sldId id="1192" r:id="rId233"/>
    <p:sldId id="1193" r:id="rId234"/>
    <p:sldId id="1194" r:id="rId235"/>
    <p:sldId id="1195" r:id="rId236"/>
    <p:sldId id="1196" r:id="rId237"/>
  </p:sldIdLst>
  <p:sldSz cx="9144000" cy="6858000" type="screen4x3"/>
  <p:notesSz cx="6858000" cy="9144000"/>
  <p:defaultTextStyle>
    <a:defPPr>
      <a:defRPr lang="en-US"/>
    </a:defPPr>
    <a:lvl1pPr algn="l" rtl="0" fontAlgn="base">
      <a:spcBef>
        <a:spcPct val="0"/>
      </a:spcBef>
      <a:spcAft>
        <a:spcPct val="0"/>
      </a:spcAft>
      <a:defRPr sz="3200" b="1" i="1" kern="1200">
        <a:solidFill>
          <a:schemeClr val="tx1"/>
        </a:solidFill>
        <a:latin typeface="Baby Kruffy"/>
        <a:ea typeface="+mn-ea"/>
        <a:cs typeface="Arial" pitchFamily="34" charset="0"/>
      </a:defRPr>
    </a:lvl1pPr>
    <a:lvl2pPr marL="457200" algn="l" rtl="0" fontAlgn="base">
      <a:spcBef>
        <a:spcPct val="0"/>
      </a:spcBef>
      <a:spcAft>
        <a:spcPct val="0"/>
      </a:spcAft>
      <a:defRPr sz="3200" b="1" i="1" kern="1200">
        <a:solidFill>
          <a:schemeClr val="tx1"/>
        </a:solidFill>
        <a:latin typeface="Baby Kruffy"/>
        <a:ea typeface="+mn-ea"/>
        <a:cs typeface="Arial" pitchFamily="34" charset="0"/>
      </a:defRPr>
    </a:lvl2pPr>
    <a:lvl3pPr marL="914400" algn="l" rtl="0" fontAlgn="base">
      <a:spcBef>
        <a:spcPct val="0"/>
      </a:spcBef>
      <a:spcAft>
        <a:spcPct val="0"/>
      </a:spcAft>
      <a:defRPr sz="3200" b="1" i="1" kern="1200">
        <a:solidFill>
          <a:schemeClr val="tx1"/>
        </a:solidFill>
        <a:latin typeface="Baby Kruffy"/>
        <a:ea typeface="+mn-ea"/>
        <a:cs typeface="Arial" pitchFamily="34" charset="0"/>
      </a:defRPr>
    </a:lvl3pPr>
    <a:lvl4pPr marL="1371600" algn="l" rtl="0" fontAlgn="base">
      <a:spcBef>
        <a:spcPct val="0"/>
      </a:spcBef>
      <a:spcAft>
        <a:spcPct val="0"/>
      </a:spcAft>
      <a:defRPr sz="3200" b="1" i="1" kern="1200">
        <a:solidFill>
          <a:schemeClr val="tx1"/>
        </a:solidFill>
        <a:latin typeface="Baby Kruffy"/>
        <a:ea typeface="+mn-ea"/>
        <a:cs typeface="Arial" pitchFamily="34" charset="0"/>
      </a:defRPr>
    </a:lvl4pPr>
    <a:lvl5pPr marL="1828800" algn="l" rtl="0" fontAlgn="base">
      <a:spcBef>
        <a:spcPct val="0"/>
      </a:spcBef>
      <a:spcAft>
        <a:spcPct val="0"/>
      </a:spcAft>
      <a:defRPr sz="3200" b="1" i="1" kern="1200">
        <a:solidFill>
          <a:schemeClr val="tx1"/>
        </a:solidFill>
        <a:latin typeface="Baby Kruffy"/>
        <a:ea typeface="+mn-ea"/>
        <a:cs typeface="Arial" pitchFamily="34" charset="0"/>
      </a:defRPr>
    </a:lvl5pPr>
    <a:lvl6pPr marL="2286000" algn="l" defTabSz="914400" rtl="0" eaLnBrk="1" latinLnBrk="0" hangingPunct="1">
      <a:defRPr sz="3200" b="1" i="1" kern="1200">
        <a:solidFill>
          <a:schemeClr val="tx1"/>
        </a:solidFill>
        <a:latin typeface="Baby Kruffy"/>
        <a:ea typeface="+mn-ea"/>
        <a:cs typeface="Arial" pitchFamily="34" charset="0"/>
      </a:defRPr>
    </a:lvl6pPr>
    <a:lvl7pPr marL="2743200" algn="l" defTabSz="914400" rtl="0" eaLnBrk="1" latinLnBrk="0" hangingPunct="1">
      <a:defRPr sz="3200" b="1" i="1" kern="1200">
        <a:solidFill>
          <a:schemeClr val="tx1"/>
        </a:solidFill>
        <a:latin typeface="Baby Kruffy"/>
        <a:ea typeface="+mn-ea"/>
        <a:cs typeface="Arial" pitchFamily="34" charset="0"/>
      </a:defRPr>
    </a:lvl7pPr>
    <a:lvl8pPr marL="3200400" algn="l" defTabSz="914400" rtl="0" eaLnBrk="1" latinLnBrk="0" hangingPunct="1">
      <a:defRPr sz="3200" b="1" i="1" kern="1200">
        <a:solidFill>
          <a:schemeClr val="tx1"/>
        </a:solidFill>
        <a:latin typeface="Baby Kruffy"/>
        <a:ea typeface="+mn-ea"/>
        <a:cs typeface="Arial" pitchFamily="34" charset="0"/>
      </a:defRPr>
    </a:lvl8pPr>
    <a:lvl9pPr marL="3657600" algn="l" defTabSz="914400" rtl="0" eaLnBrk="1" latinLnBrk="0" hangingPunct="1">
      <a:defRPr sz="3200" b="1" i="1" kern="1200">
        <a:solidFill>
          <a:schemeClr val="tx1"/>
        </a:solidFill>
        <a:latin typeface="Baby Kruffy"/>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996633"/>
    <a:srgbClr val="00CC00"/>
    <a:srgbClr val="3366FF"/>
    <a:srgbClr val="660066"/>
    <a:srgbClr val="6666FF"/>
    <a:srgbClr val="CCFF99"/>
    <a:srgbClr val="FF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69" autoAdjust="0"/>
    <p:restoredTop sz="94728" autoAdjust="0"/>
  </p:normalViewPr>
  <p:slideViewPr>
    <p:cSldViewPr>
      <p:cViewPr>
        <p:scale>
          <a:sx n="80" d="100"/>
          <a:sy n="80" d="100"/>
        </p:scale>
        <p:origin x="-105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5D3CAB-E8CE-432C-A38F-9806F3A40FA7}" type="doc">
      <dgm:prSet loTypeId="urn:microsoft.com/office/officeart/2005/8/layout/hierarchy6" loCatId="hierarchy" qsTypeId="urn:microsoft.com/office/officeart/2005/8/quickstyle/simple4" qsCatId="simple" csTypeId="urn:microsoft.com/office/officeart/2005/8/colors/accent2_2" csCatId="accent2" phldr="1"/>
      <dgm:spPr/>
      <dgm:t>
        <a:bodyPr/>
        <a:lstStyle/>
        <a:p>
          <a:endParaRPr lang="en-US"/>
        </a:p>
      </dgm:t>
    </dgm:pt>
    <dgm:pt modelId="{31ADCA05-CBBD-4615-A167-4825F6A9A66D}">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Transmission Media</a:t>
          </a:r>
          <a:endParaRPr lang="en-US" sz="1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6C079742-2A5D-4B33-817B-E6CD7062C6F7}" type="parTrans" cxnId="{3C4D3F4E-FA16-4FEB-814D-4A20A64470D8}">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15D36721-EEF1-476F-BAF6-ADCD9E589E65}" type="sibTrans" cxnId="{3C4D3F4E-FA16-4FEB-814D-4A20A64470D8}">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61D94CA0-BBE1-4F5E-A50B-AC84A85559CB}">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Guided Media</a:t>
          </a:r>
          <a:endParaRPr lang="en-US" sz="1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461E420D-D3A5-4CCA-91A9-30C4C8C803BD}" type="parTrans" cxnId="{D4C657E6-177B-4356-9497-B77C070DE357}">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7C61C938-BC3A-4EAC-969C-884A9C85EA44}" type="sibTrans" cxnId="{D4C657E6-177B-4356-9497-B77C070DE357}">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FA5C7F1B-086F-4A8B-8EEF-5C39BB6BEF6F}">
      <dgm:prSet phldrT="[Text]" custT="1">
        <dgm:style>
          <a:lnRef idx="0">
            <a:schemeClr val="accent6"/>
          </a:lnRef>
          <a:fillRef idx="3">
            <a:schemeClr val="accent6"/>
          </a:fillRef>
          <a:effectRef idx="3">
            <a:schemeClr val="accent6"/>
          </a:effectRef>
          <a:fontRef idx="minor">
            <a:schemeClr val="lt1"/>
          </a:fontRef>
        </dgm:style>
      </dgm:prSet>
      <dgm:spPr/>
      <dgm:t>
        <a:bodyPr/>
        <a:lstStyle/>
        <a:p>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Twisted Pair</a:t>
          </a:r>
          <a:endParaRPr lang="en-US" sz="1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2B6A3A4B-E590-42AC-9B40-7CD213564B75}" type="parTrans" cxnId="{469056D9-FD93-4E51-B4C1-214BA5955FCD}">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BF8AF7A5-2726-49E1-87E8-18569242A327}" type="sibTrans" cxnId="{469056D9-FD93-4E51-B4C1-214BA5955FCD}">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AFBCB9CD-2DB8-4E7D-B727-F50E0E0F829D}">
      <dgm:prSet phldrT="[Text]" custT="1">
        <dgm:style>
          <a:lnRef idx="0">
            <a:schemeClr val="accent6"/>
          </a:lnRef>
          <a:fillRef idx="3">
            <a:schemeClr val="accent6"/>
          </a:fillRef>
          <a:effectRef idx="3">
            <a:schemeClr val="accent6"/>
          </a:effectRef>
          <a:fontRef idx="minor">
            <a:schemeClr val="lt1"/>
          </a:fontRef>
        </dgm:style>
      </dgm:prSet>
      <dgm:spPr/>
      <dgm:t>
        <a:bodyPr/>
        <a:lstStyle/>
        <a:p>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Co-Axial Cables</a:t>
          </a:r>
          <a:endParaRPr lang="en-US" sz="1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A577593B-34D7-45BA-A79D-F3814C332EA1}" type="parTrans" cxnId="{F2652F67-6D82-4CD0-AD45-2E2B3579067B}">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EB97E509-71FA-4585-9094-122363124FFA}" type="sibTrans" cxnId="{F2652F67-6D82-4CD0-AD45-2E2B3579067B}">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390362E2-CD35-44C2-8313-8BE6B265317B}">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Un-Guided Media</a:t>
          </a:r>
          <a:endParaRPr lang="en-US" sz="1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2D33FD1B-3048-4BBB-A7EB-6213B5E7E295}" type="parTrans" cxnId="{2B29BCED-5C3A-4649-918E-490D21572CA5}">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A83C3061-812B-4B2D-9913-39C567626A4A}" type="sibTrans" cxnId="{2B29BCED-5C3A-4649-918E-490D21572CA5}">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5356C946-41C1-4E9E-9682-612AE378A21A}">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Microwave</a:t>
          </a:r>
          <a:endParaRPr lang="en-US" sz="1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194252AE-5C65-4516-9D6A-EC2F9125F175}" type="parTrans" cxnId="{19458036-97CB-4973-B590-8AFD22AAB519}">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8C0BB237-3EBF-4E44-AB86-8A5970FBC285}" type="sibTrans" cxnId="{19458036-97CB-4973-B590-8AFD22AAB519}">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12F608BB-2E31-4419-8394-6C4E5076C963}">
      <dgm:prSet custT="1">
        <dgm:style>
          <a:lnRef idx="0">
            <a:schemeClr val="accent6"/>
          </a:lnRef>
          <a:fillRef idx="3">
            <a:schemeClr val="accent6"/>
          </a:fillRef>
          <a:effectRef idx="3">
            <a:schemeClr val="accent6"/>
          </a:effectRef>
          <a:fontRef idx="minor">
            <a:schemeClr val="lt1"/>
          </a:fontRef>
        </dgm:style>
      </dgm:prSet>
      <dgm:spPr/>
      <dgm:t>
        <a:bodyPr/>
        <a:lstStyle/>
        <a:p>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Optic </a:t>
          </a:r>
          <a:r>
            <a:rPr lang="en-US" sz="16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fibres</a:t>
          </a:r>
          <a:endParaRPr lang="en-US" sz="1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295BF61F-09E4-4C03-A5F5-1C5032418BB0}" type="parTrans" cxnId="{B994ADF0-218D-4651-9B6D-769D1BA55DE9}">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A59AC2F0-102A-4859-8709-14B4F6C6FF70}" type="sibTrans" cxnId="{B994ADF0-218D-4651-9B6D-769D1BA55DE9}">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F1415094-F3E5-48BF-A9AA-1F27199DC06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Infrared</a:t>
          </a:r>
          <a:endParaRPr lang="en-US" sz="1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D26A8207-B3E7-430F-9E97-C960F4F21CF6}" type="parTrans" cxnId="{EAAC2CC9-E8F2-4B17-8825-E438BEF504B2}">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506BE473-17BE-4300-8D3E-3978DF441B09}" type="sibTrans" cxnId="{EAAC2CC9-E8F2-4B17-8825-E438BEF504B2}">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1D63C0BB-86C5-4C7B-8290-3763C47E3DE0}">
      <dgm:prSet phldrT="[Text]" custT="1">
        <dgm:style>
          <a:lnRef idx="1">
            <a:schemeClr val="accent3"/>
          </a:lnRef>
          <a:fillRef idx="3">
            <a:schemeClr val="accent3"/>
          </a:fillRef>
          <a:effectRef idx="2">
            <a:schemeClr val="accent3"/>
          </a:effectRef>
          <a:fontRef idx="minor">
            <a:schemeClr val="lt1"/>
          </a:fontRef>
        </dgm:style>
      </dgm:prSet>
      <dgm:spPr>
        <a:scene3d>
          <a:camera prst="orthographicFront"/>
          <a:lightRig rig="threePt" dir="t"/>
        </a:scene3d>
        <a:sp3d extrusionH="8890"/>
      </dgm:spPr>
      <dgm:t>
        <a:bodyPr/>
        <a:lstStyle/>
        <a:p>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Others</a:t>
          </a:r>
          <a:endParaRPr lang="en-US" sz="1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AA91A1B9-CE6D-469B-81A7-6F9E16964C3B}" type="parTrans" cxnId="{D88B9352-A701-48E9-BEE4-A70C2B3D7F71}">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B7E68857-7F4D-4A5F-94B5-B6D64A836628}" type="sibTrans" cxnId="{D88B9352-A701-48E9-BEE4-A70C2B3D7F71}">
      <dgm:prSet/>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27C3F126-3364-4968-A3CC-C67E4BE21872}" type="pres">
      <dgm:prSet presAssocID="{535D3CAB-E8CE-432C-A38F-9806F3A40FA7}" presName="mainComposite" presStyleCnt="0">
        <dgm:presLayoutVars>
          <dgm:chPref val="1"/>
          <dgm:dir/>
          <dgm:animOne val="branch"/>
          <dgm:animLvl val="lvl"/>
          <dgm:resizeHandles val="exact"/>
        </dgm:presLayoutVars>
      </dgm:prSet>
      <dgm:spPr/>
      <dgm:t>
        <a:bodyPr/>
        <a:lstStyle/>
        <a:p>
          <a:endParaRPr lang="en-US"/>
        </a:p>
      </dgm:t>
    </dgm:pt>
    <dgm:pt modelId="{C27B6B8D-273B-493F-A5AB-C813D9FACEA7}" type="pres">
      <dgm:prSet presAssocID="{535D3CAB-E8CE-432C-A38F-9806F3A40FA7}" presName="hierFlow" presStyleCnt="0"/>
      <dgm:spPr/>
    </dgm:pt>
    <dgm:pt modelId="{FC34CD1F-9191-4676-9377-64161F089FBB}" type="pres">
      <dgm:prSet presAssocID="{535D3CAB-E8CE-432C-A38F-9806F3A40FA7}" presName="hierChild1" presStyleCnt="0">
        <dgm:presLayoutVars>
          <dgm:chPref val="1"/>
          <dgm:animOne val="branch"/>
          <dgm:animLvl val="lvl"/>
        </dgm:presLayoutVars>
      </dgm:prSet>
      <dgm:spPr/>
    </dgm:pt>
    <dgm:pt modelId="{C9DD5E6A-F928-4139-BC4D-780D6637E938}" type="pres">
      <dgm:prSet presAssocID="{31ADCA05-CBBD-4615-A167-4825F6A9A66D}" presName="Name14" presStyleCnt="0"/>
      <dgm:spPr/>
    </dgm:pt>
    <dgm:pt modelId="{0E715F86-D7ED-48D9-8A50-AFD135DF85AC}" type="pres">
      <dgm:prSet presAssocID="{31ADCA05-CBBD-4615-A167-4825F6A9A66D}" presName="level1Shape" presStyleLbl="node0" presStyleIdx="0" presStyleCnt="1" custScaleX="263730" custScaleY="335553" custLinFactX="56184" custLinFactNeighborX="100000" custLinFactNeighborY="-84289">
        <dgm:presLayoutVars>
          <dgm:chPref val="3"/>
        </dgm:presLayoutVars>
      </dgm:prSet>
      <dgm:spPr/>
      <dgm:t>
        <a:bodyPr/>
        <a:lstStyle/>
        <a:p>
          <a:endParaRPr lang="en-US"/>
        </a:p>
      </dgm:t>
    </dgm:pt>
    <dgm:pt modelId="{9CE30895-C3FC-4E39-8AD4-4910DFF5C526}" type="pres">
      <dgm:prSet presAssocID="{31ADCA05-CBBD-4615-A167-4825F6A9A66D}" presName="hierChild2" presStyleCnt="0"/>
      <dgm:spPr/>
    </dgm:pt>
    <dgm:pt modelId="{4DD4059A-64E4-4509-AB16-F458E02CA161}" type="pres">
      <dgm:prSet presAssocID="{461E420D-D3A5-4CCA-91A9-30C4C8C803BD}" presName="Name19" presStyleLbl="parChTrans1D2" presStyleIdx="0" presStyleCnt="2"/>
      <dgm:spPr/>
      <dgm:t>
        <a:bodyPr/>
        <a:lstStyle/>
        <a:p>
          <a:endParaRPr lang="en-US"/>
        </a:p>
      </dgm:t>
    </dgm:pt>
    <dgm:pt modelId="{2A74E1E5-3A8E-4733-90D2-0DE0806DC3A6}" type="pres">
      <dgm:prSet presAssocID="{61D94CA0-BBE1-4F5E-A50B-AC84A85559CB}" presName="Name21" presStyleCnt="0"/>
      <dgm:spPr/>
    </dgm:pt>
    <dgm:pt modelId="{FB7A62DA-360B-4D51-90D0-00B503A6A633}" type="pres">
      <dgm:prSet presAssocID="{61D94CA0-BBE1-4F5E-A50B-AC84A85559CB}" presName="level2Shape" presStyleLbl="node2" presStyleIdx="0" presStyleCnt="2" custScaleX="298533" custScaleY="367566" custLinFactNeighborX="79703" custLinFactNeighborY="-31167"/>
      <dgm:spPr/>
      <dgm:t>
        <a:bodyPr/>
        <a:lstStyle/>
        <a:p>
          <a:endParaRPr lang="en-US"/>
        </a:p>
      </dgm:t>
    </dgm:pt>
    <dgm:pt modelId="{11CEF6EF-0FFE-4911-A588-8415E4B6D258}" type="pres">
      <dgm:prSet presAssocID="{61D94CA0-BBE1-4F5E-A50B-AC84A85559CB}" presName="hierChild3" presStyleCnt="0"/>
      <dgm:spPr/>
    </dgm:pt>
    <dgm:pt modelId="{2CA4B430-FA8F-4EEF-A5FD-9626A974D700}" type="pres">
      <dgm:prSet presAssocID="{2B6A3A4B-E590-42AC-9B40-7CD213564B75}" presName="Name19" presStyleLbl="parChTrans1D3" presStyleIdx="0" presStyleCnt="6"/>
      <dgm:spPr/>
      <dgm:t>
        <a:bodyPr/>
        <a:lstStyle/>
        <a:p>
          <a:endParaRPr lang="en-US"/>
        </a:p>
      </dgm:t>
    </dgm:pt>
    <dgm:pt modelId="{B663C5CD-F587-493A-B065-05F5921BFF22}" type="pres">
      <dgm:prSet presAssocID="{FA5C7F1B-086F-4A8B-8EEF-5C39BB6BEF6F}" presName="Name21" presStyleCnt="0"/>
      <dgm:spPr/>
    </dgm:pt>
    <dgm:pt modelId="{6795464C-C780-407D-AD51-4D3D95AE0935}" type="pres">
      <dgm:prSet presAssocID="{FA5C7F1B-086F-4A8B-8EEF-5C39BB6BEF6F}" presName="level2Shape" presStyleLbl="node3" presStyleIdx="0" presStyleCnt="6" custScaleX="160756" custScaleY="334330" custLinFactNeighborX="721" custLinFactNeighborY="-20845"/>
      <dgm:spPr/>
      <dgm:t>
        <a:bodyPr/>
        <a:lstStyle/>
        <a:p>
          <a:endParaRPr lang="en-US"/>
        </a:p>
      </dgm:t>
    </dgm:pt>
    <dgm:pt modelId="{6B875637-6D8C-427F-95FF-17B7E1AC361B}" type="pres">
      <dgm:prSet presAssocID="{FA5C7F1B-086F-4A8B-8EEF-5C39BB6BEF6F}" presName="hierChild3" presStyleCnt="0"/>
      <dgm:spPr/>
    </dgm:pt>
    <dgm:pt modelId="{768DCF87-0E34-43B7-8B50-04E10FF35987}" type="pres">
      <dgm:prSet presAssocID="{A577593B-34D7-45BA-A79D-F3814C332EA1}" presName="Name19" presStyleLbl="parChTrans1D3" presStyleIdx="1" presStyleCnt="6"/>
      <dgm:spPr/>
      <dgm:t>
        <a:bodyPr/>
        <a:lstStyle/>
        <a:p>
          <a:endParaRPr lang="en-US"/>
        </a:p>
      </dgm:t>
    </dgm:pt>
    <dgm:pt modelId="{721A93D6-0C03-4AA4-93A5-F0B1DC5C0F4E}" type="pres">
      <dgm:prSet presAssocID="{AFBCB9CD-2DB8-4E7D-B727-F50E0E0F829D}" presName="Name21" presStyleCnt="0"/>
      <dgm:spPr/>
    </dgm:pt>
    <dgm:pt modelId="{ABABF67E-5D8C-4044-BC22-A72CEA59787E}" type="pres">
      <dgm:prSet presAssocID="{AFBCB9CD-2DB8-4E7D-B727-F50E0E0F829D}" presName="level2Shape" presStyleLbl="node3" presStyleIdx="1" presStyleCnt="6" custScaleX="160756" custScaleY="334330" custLinFactNeighborX="721" custLinFactNeighborY="-20845"/>
      <dgm:spPr/>
      <dgm:t>
        <a:bodyPr/>
        <a:lstStyle/>
        <a:p>
          <a:endParaRPr lang="en-US"/>
        </a:p>
      </dgm:t>
    </dgm:pt>
    <dgm:pt modelId="{12D0269F-C825-4553-BE3D-19698405751C}" type="pres">
      <dgm:prSet presAssocID="{AFBCB9CD-2DB8-4E7D-B727-F50E0E0F829D}" presName="hierChild3" presStyleCnt="0"/>
      <dgm:spPr/>
    </dgm:pt>
    <dgm:pt modelId="{A06BE553-8024-41B4-A3D2-A2B2C51790BD}" type="pres">
      <dgm:prSet presAssocID="{295BF61F-09E4-4C03-A5F5-1C5032418BB0}" presName="Name19" presStyleLbl="parChTrans1D3" presStyleIdx="2" presStyleCnt="6"/>
      <dgm:spPr/>
      <dgm:t>
        <a:bodyPr/>
        <a:lstStyle/>
        <a:p>
          <a:endParaRPr lang="en-US"/>
        </a:p>
      </dgm:t>
    </dgm:pt>
    <dgm:pt modelId="{A80B237D-CA0A-4A2E-8BD5-86EDCB5433DE}" type="pres">
      <dgm:prSet presAssocID="{12F608BB-2E31-4419-8394-6C4E5076C963}" presName="Name21" presStyleCnt="0"/>
      <dgm:spPr/>
    </dgm:pt>
    <dgm:pt modelId="{37546E86-3AAA-4235-A074-34686AF073BC}" type="pres">
      <dgm:prSet presAssocID="{12F608BB-2E31-4419-8394-6C4E5076C963}" presName="level2Shape" presStyleLbl="node3" presStyleIdx="2" presStyleCnt="6" custScaleX="160756" custScaleY="334330" custLinFactNeighborX="721" custLinFactNeighborY="-20845"/>
      <dgm:spPr/>
      <dgm:t>
        <a:bodyPr/>
        <a:lstStyle/>
        <a:p>
          <a:endParaRPr lang="en-US"/>
        </a:p>
      </dgm:t>
    </dgm:pt>
    <dgm:pt modelId="{C21CFFF3-F827-44B7-AD8E-24A19488CD05}" type="pres">
      <dgm:prSet presAssocID="{12F608BB-2E31-4419-8394-6C4E5076C963}" presName="hierChild3" presStyleCnt="0"/>
      <dgm:spPr/>
    </dgm:pt>
    <dgm:pt modelId="{906F74B6-5142-4390-92CB-34F1CDA4D641}" type="pres">
      <dgm:prSet presAssocID="{2D33FD1B-3048-4BBB-A7EB-6213B5E7E295}" presName="Name19" presStyleLbl="parChTrans1D2" presStyleIdx="1" presStyleCnt="2"/>
      <dgm:spPr/>
      <dgm:t>
        <a:bodyPr/>
        <a:lstStyle/>
        <a:p>
          <a:endParaRPr lang="en-US"/>
        </a:p>
      </dgm:t>
    </dgm:pt>
    <dgm:pt modelId="{E5A58BFA-52EA-402D-9137-79841E34F5FE}" type="pres">
      <dgm:prSet presAssocID="{390362E2-CD35-44C2-8313-8BE6B265317B}" presName="Name21" presStyleCnt="0"/>
      <dgm:spPr/>
    </dgm:pt>
    <dgm:pt modelId="{144B8742-0BD2-4BEF-A689-FDD8F21CF39A}" type="pres">
      <dgm:prSet presAssocID="{390362E2-CD35-44C2-8313-8BE6B265317B}" presName="level2Shape" presStyleLbl="node2" presStyleIdx="1" presStyleCnt="2" custScaleX="281511" custScaleY="367566" custLinFactNeighborX="16076" custLinFactNeighborY="-31167"/>
      <dgm:spPr/>
      <dgm:t>
        <a:bodyPr/>
        <a:lstStyle/>
        <a:p>
          <a:endParaRPr lang="en-US"/>
        </a:p>
      </dgm:t>
    </dgm:pt>
    <dgm:pt modelId="{235026CB-F4EA-4313-AB0E-DA85657B3635}" type="pres">
      <dgm:prSet presAssocID="{390362E2-CD35-44C2-8313-8BE6B265317B}" presName="hierChild3" presStyleCnt="0"/>
      <dgm:spPr/>
    </dgm:pt>
    <dgm:pt modelId="{50453318-6A0D-49A5-B5F8-604935F4D82F}" type="pres">
      <dgm:prSet presAssocID="{194252AE-5C65-4516-9D6A-EC2F9125F175}" presName="Name19" presStyleLbl="parChTrans1D3" presStyleIdx="3" presStyleCnt="6"/>
      <dgm:spPr/>
      <dgm:t>
        <a:bodyPr/>
        <a:lstStyle/>
        <a:p>
          <a:endParaRPr lang="en-US"/>
        </a:p>
      </dgm:t>
    </dgm:pt>
    <dgm:pt modelId="{AF757F11-5688-494A-873A-66E9CA4DECA7}" type="pres">
      <dgm:prSet presAssocID="{5356C946-41C1-4E9E-9682-612AE378A21A}" presName="Name21" presStyleCnt="0"/>
      <dgm:spPr/>
    </dgm:pt>
    <dgm:pt modelId="{B4360D7B-D2F8-45ED-8F22-0C9C993AE434}" type="pres">
      <dgm:prSet presAssocID="{5356C946-41C1-4E9E-9682-612AE378A21A}" presName="level2Shape" presStyleLbl="node3" presStyleIdx="3" presStyleCnt="6" custScaleX="160756" custScaleY="334330" custLinFactNeighborX="721" custLinFactNeighborY="-20845"/>
      <dgm:spPr/>
      <dgm:t>
        <a:bodyPr/>
        <a:lstStyle/>
        <a:p>
          <a:endParaRPr lang="en-US"/>
        </a:p>
      </dgm:t>
    </dgm:pt>
    <dgm:pt modelId="{2882D38B-3E6A-4E6B-AA1C-D7C865D785A5}" type="pres">
      <dgm:prSet presAssocID="{5356C946-41C1-4E9E-9682-612AE378A21A}" presName="hierChild3" presStyleCnt="0"/>
      <dgm:spPr/>
    </dgm:pt>
    <dgm:pt modelId="{85FE9FCF-90B4-4BCE-A823-3CB03F49840E}" type="pres">
      <dgm:prSet presAssocID="{D26A8207-B3E7-430F-9E97-C960F4F21CF6}" presName="Name19" presStyleLbl="parChTrans1D3" presStyleIdx="4" presStyleCnt="6"/>
      <dgm:spPr/>
      <dgm:t>
        <a:bodyPr/>
        <a:lstStyle/>
        <a:p>
          <a:endParaRPr lang="en-US"/>
        </a:p>
      </dgm:t>
    </dgm:pt>
    <dgm:pt modelId="{66E4079A-1A05-426D-AC3A-D008098B1771}" type="pres">
      <dgm:prSet presAssocID="{F1415094-F3E5-48BF-A9AA-1F27199DC065}" presName="Name21" presStyleCnt="0"/>
      <dgm:spPr/>
    </dgm:pt>
    <dgm:pt modelId="{64F0E2D8-4155-4AA8-B67B-AC717AB8D594}" type="pres">
      <dgm:prSet presAssocID="{F1415094-F3E5-48BF-A9AA-1F27199DC065}" presName="level2Shape" presStyleLbl="node3" presStyleIdx="4" presStyleCnt="6" custScaleX="160756" custScaleY="334330" custLinFactNeighborX="7701" custLinFactNeighborY="-14063"/>
      <dgm:spPr/>
      <dgm:t>
        <a:bodyPr/>
        <a:lstStyle/>
        <a:p>
          <a:endParaRPr lang="en-US"/>
        </a:p>
      </dgm:t>
    </dgm:pt>
    <dgm:pt modelId="{14ED2F28-C86B-43DF-B086-31B0BC40798F}" type="pres">
      <dgm:prSet presAssocID="{F1415094-F3E5-48BF-A9AA-1F27199DC065}" presName="hierChild3" presStyleCnt="0"/>
      <dgm:spPr/>
    </dgm:pt>
    <dgm:pt modelId="{10E0252A-255E-4A99-9265-62AAD547AF64}" type="pres">
      <dgm:prSet presAssocID="{AA91A1B9-CE6D-469B-81A7-6F9E16964C3B}" presName="Name19" presStyleLbl="parChTrans1D3" presStyleIdx="5" presStyleCnt="6"/>
      <dgm:spPr/>
      <dgm:t>
        <a:bodyPr/>
        <a:lstStyle/>
        <a:p>
          <a:endParaRPr lang="en-US"/>
        </a:p>
      </dgm:t>
    </dgm:pt>
    <dgm:pt modelId="{705B8153-1B60-4F4F-AD29-DBA9689D3363}" type="pres">
      <dgm:prSet presAssocID="{1D63C0BB-86C5-4C7B-8290-3763C47E3DE0}" presName="Name21" presStyleCnt="0"/>
      <dgm:spPr/>
    </dgm:pt>
    <dgm:pt modelId="{C69F8180-50C8-438E-BE28-6A67430B0BB3}" type="pres">
      <dgm:prSet presAssocID="{1D63C0BB-86C5-4C7B-8290-3763C47E3DE0}" presName="level2Shape" presStyleLbl="node3" presStyleIdx="5" presStyleCnt="6" custScaleX="144795" custScaleY="320782" custLinFactNeighborX="-767" custLinFactNeighborY="-14063"/>
      <dgm:spPr/>
      <dgm:t>
        <a:bodyPr/>
        <a:lstStyle/>
        <a:p>
          <a:endParaRPr lang="en-US"/>
        </a:p>
      </dgm:t>
    </dgm:pt>
    <dgm:pt modelId="{53A953AA-563D-4BD5-9EB3-5655FA5547BC}" type="pres">
      <dgm:prSet presAssocID="{1D63C0BB-86C5-4C7B-8290-3763C47E3DE0}" presName="hierChild3" presStyleCnt="0"/>
      <dgm:spPr/>
    </dgm:pt>
    <dgm:pt modelId="{C67B62C3-1A2A-4036-9046-D014D400F310}" type="pres">
      <dgm:prSet presAssocID="{535D3CAB-E8CE-432C-A38F-9806F3A40FA7}" presName="bgShapesFlow" presStyleCnt="0"/>
      <dgm:spPr/>
    </dgm:pt>
  </dgm:ptLst>
  <dgm:cxnLst>
    <dgm:cxn modelId="{F3A4F84F-ED40-4B0A-B901-5FFB97FAB907}" type="presOf" srcId="{1D63C0BB-86C5-4C7B-8290-3763C47E3DE0}" destId="{C69F8180-50C8-438E-BE28-6A67430B0BB3}" srcOrd="0" destOrd="0" presId="urn:microsoft.com/office/officeart/2005/8/layout/hierarchy6"/>
    <dgm:cxn modelId="{0A0DF6AF-BFC3-41F2-825B-3DD0268E9688}" type="presOf" srcId="{194252AE-5C65-4516-9D6A-EC2F9125F175}" destId="{50453318-6A0D-49A5-B5F8-604935F4D82F}" srcOrd="0" destOrd="0" presId="urn:microsoft.com/office/officeart/2005/8/layout/hierarchy6"/>
    <dgm:cxn modelId="{D4C657E6-177B-4356-9497-B77C070DE357}" srcId="{31ADCA05-CBBD-4615-A167-4825F6A9A66D}" destId="{61D94CA0-BBE1-4F5E-A50B-AC84A85559CB}" srcOrd="0" destOrd="0" parTransId="{461E420D-D3A5-4CCA-91A9-30C4C8C803BD}" sibTransId="{7C61C938-BC3A-4EAC-969C-884A9C85EA44}"/>
    <dgm:cxn modelId="{469056D9-FD93-4E51-B4C1-214BA5955FCD}" srcId="{61D94CA0-BBE1-4F5E-A50B-AC84A85559CB}" destId="{FA5C7F1B-086F-4A8B-8EEF-5C39BB6BEF6F}" srcOrd="0" destOrd="0" parTransId="{2B6A3A4B-E590-42AC-9B40-7CD213564B75}" sibTransId="{BF8AF7A5-2726-49E1-87E8-18569242A327}"/>
    <dgm:cxn modelId="{B994ADF0-218D-4651-9B6D-769D1BA55DE9}" srcId="{61D94CA0-BBE1-4F5E-A50B-AC84A85559CB}" destId="{12F608BB-2E31-4419-8394-6C4E5076C963}" srcOrd="2" destOrd="0" parTransId="{295BF61F-09E4-4C03-A5F5-1C5032418BB0}" sibTransId="{A59AC2F0-102A-4859-8709-14B4F6C6FF70}"/>
    <dgm:cxn modelId="{E536D3B5-B390-4CDE-B886-C38A801C7CC8}" type="presOf" srcId="{F1415094-F3E5-48BF-A9AA-1F27199DC065}" destId="{64F0E2D8-4155-4AA8-B67B-AC717AB8D594}" srcOrd="0" destOrd="0" presId="urn:microsoft.com/office/officeart/2005/8/layout/hierarchy6"/>
    <dgm:cxn modelId="{F2652F67-6D82-4CD0-AD45-2E2B3579067B}" srcId="{61D94CA0-BBE1-4F5E-A50B-AC84A85559CB}" destId="{AFBCB9CD-2DB8-4E7D-B727-F50E0E0F829D}" srcOrd="1" destOrd="0" parTransId="{A577593B-34D7-45BA-A79D-F3814C332EA1}" sibTransId="{EB97E509-71FA-4585-9094-122363124FFA}"/>
    <dgm:cxn modelId="{D88B9352-A701-48E9-BEE4-A70C2B3D7F71}" srcId="{390362E2-CD35-44C2-8313-8BE6B265317B}" destId="{1D63C0BB-86C5-4C7B-8290-3763C47E3DE0}" srcOrd="2" destOrd="0" parTransId="{AA91A1B9-CE6D-469B-81A7-6F9E16964C3B}" sibTransId="{B7E68857-7F4D-4A5F-94B5-B6D64A836628}"/>
    <dgm:cxn modelId="{5974D403-688A-4C5C-8F99-7996B7468774}" type="presOf" srcId="{FA5C7F1B-086F-4A8B-8EEF-5C39BB6BEF6F}" destId="{6795464C-C780-407D-AD51-4D3D95AE0935}" srcOrd="0" destOrd="0" presId="urn:microsoft.com/office/officeart/2005/8/layout/hierarchy6"/>
    <dgm:cxn modelId="{19458036-97CB-4973-B590-8AFD22AAB519}" srcId="{390362E2-CD35-44C2-8313-8BE6B265317B}" destId="{5356C946-41C1-4E9E-9682-612AE378A21A}" srcOrd="0" destOrd="0" parTransId="{194252AE-5C65-4516-9D6A-EC2F9125F175}" sibTransId="{8C0BB237-3EBF-4E44-AB86-8A5970FBC285}"/>
    <dgm:cxn modelId="{3C4D3F4E-FA16-4FEB-814D-4A20A64470D8}" srcId="{535D3CAB-E8CE-432C-A38F-9806F3A40FA7}" destId="{31ADCA05-CBBD-4615-A167-4825F6A9A66D}" srcOrd="0" destOrd="0" parTransId="{6C079742-2A5D-4B33-817B-E6CD7062C6F7}" sibTransId="{15D36721-EEF1-476F-BAF6-ADCD9E589E65}"/>
    <dgm:cxn modelId="{D6820BD4-0B59-491D-BB29-7EDF88AFB8DB}" type="presOf" srcId="{2B6A3A4B-E590-42AC-9B40-7CD213564B75}" destId="{2CA4B430-FA8F-4EEF-A5FD-9626A974D700}" srcOrd="0" destOrd="0" presId="urn:microsoft.com/office/officeart/2005/8/layout/hierarchy6"/>
    <dgm:cxn modelId="{37FF8776-D060-4BDE-BF69-5D30BC30126E}" type="presOf" srcId="{61D94CA0-BBE1-4F5E-A50B-AC84A85559CB}" destId="{FB7A62DA-360B-4D51-90D0-00B503A6A633}" srcOrd="0" destOrd="0" presId="urn:microsoft.com/office/officeart/2005/8/layout/hierarchy6"/>
    <dgm:cxn modelId="{9FED3634-68BC-4D06-A258-BCFB2E8CD84E}" type="presOf" srcId="{5356C946-41C1-4E9E-9682-612AE378A21A}" destId="{B4360D7B-D2F8-45ED-8F22-0C9C993AE434}" srcOrd="0" destOrd="0" presId="urn:microsoft.com/office/officeart/2005/8/layout/hierarchy6"/>
    <dgm:cxn modelId="{DDB34157-5B9E-4B60-9373-BC2E215EAF03}" type="presOf" srcId="{31ADCA05-CBBD-4615-A167-4825F6A9A66D}" destId="{0E715F86-D7ED-48D9-8A50-AFD135DF85AC}" srcOrd="0" destOrd="0" presId="urn:microsoft.com/office/officeart/2005/8/layout/hierarchy6"/>
    <dgm:cxn modelId="{9D968776-A2AD-460D-91C0-7A6128F9CDB1}" type="presOf" srcId="{12F608BB-2E31-4419-8394-6C4E5076C963}" destId="{37546E86-3AAA-4235-A074-34686AF073BC}" srcOrd="0" destOrd="0" presId="urn:microsoft.com/office/officeart/2005/8/layout/hierarchy6"/>
    <dgm:cxn modelId="{852A43A9-7A38-4AA2-9EE1-C099B6660D00}" type="presOf" srcId="{295BF61F-09E4-4C03-A5F5-1C5032418BB0}" destId="{A06BE553-8024-41B4-A3D2-A2B2C51790BD}" srcOrd="0" destOrd="0" presId="urn:microsoft.com/office/officeart/2005/8/layout/hierarchy6"/>
    <dgm:cxn modelId="{EAAC2CC9-E8F2-4B17-8825-E438BEF504B2}" srcId="{390362E2-CD35-44C2-8313-8BE6B265317B}" destId="{F1415094-F3E5-48BF-A9AA-1F27199DC065}" srcOrd="1" destOrd="0" parTransId="{D26A8207-B3E7-430F-9E97-C960F4F21CF6}" sibTransId="{506BE473-17BE-4300-8D3E-3978DF441B09}"/>
    <dgm:cxn modelId="{2339370D-84D4-4A03-BB5F-10D752DE1197}" type="presOf" srcId="{AA91A1B9-CE6D-469B-81A7-6F9E16964C3B}" destId="{10E0252A-255E-4A99-9265-62AAD547AF64}" srcOrd="0" destOrd="0" presId="urn:microsoft.com/office/officeart/2005/8/layout/hierarchy6"/>
    <dgm:cxn modelId="{F3171BAA-5782-481A-80E5-7730024B0188}" type="presOf" srcId="{2D33FD1B-3048-4BBB-A7EB-6213B5E7E295}" destId="{906F74B6-5142-4390-92CB-34F1CDA4D641}" srcOrd="0" destOrd="0" presId="urn:microsoft.com/office/officeart/2005/8/layout/hierarchy6"/>
    <dgm:cxn modelId="{90315D49-C6F9-439E-8D02-2A34030CD7E2}" type="presOf" srcId="{390362E2-CD35-44C2-8313-8BE6B265317B}" destId="{144B8742-0BD2-4BEF-A689-FDD8F21CF39A}" srcOrd="0" destOrd="0" presId="urn:microsoft.com/office/officeart/2005/8/layout/hierarchy6"/>
    <dgm:cxn modelId="{690841F6-B5E7-4F9F-B4E0-E1A73BF490C5}" type="presOf" srcId="{AFBCB9CD-2DB8-4E7D-B727-F50E0E0F829D}" destId="{ABABF67E-5D8C-4044-BC22-A72CEA59787E}" srcOrd="0" destOrd="0" presId="urn:microsoft.com/office/officeart/2005/8/layout/hierarchy6"/>
    <dgm:cxn modelId="{915D49EC-4B8B-403D-9F63-A9AB1CAD06A9}" type="presOf" srcId="{461E420D-D3A5-4CCA-91A9-30C4C8C803BD}" destId="{4DD4059A-64E4-4509-AB16-F458E02CA161}" srcOrd="0" destOrd="0" presId="urn:microsoft.com/office/officeart/2005/8/layout/hierarchy6"/>
    <dgm:cxn modelId="{86C0F340-8B23-416E-8129-00941374330D}" type="presOf" srcId="{535D3CAB-E8CE-432C-A38F-9806F3A40FA7}" destId="{27C3F126-3364-4968-A3CC-C67E4BE21872}" srcOrd="0" destOrd="0" presId="urn:microsoft.com/office/officeart/2005/8/layout/hierarchy6"/>
    <dgm:cxn modelId="{C4BEC060-03C4-4DCE-A0B6-59FB31890146}" type="presOf" srcId="{D26A8207-B3E7-430F-9E97-C960F4F21CF6}" destId="{85FE9FCF-90B4-4BCE-A823-3CB03F49840E}" srcOrd="0" destOrd="0" presId="urn:microsoft.com/office/officeart/2005/8/layout/hierarchy6"/>
    <dgm:cxn modelId="{513DE349-0867-4E5A-B5D9-23590E822D88}" type="presOf" srcId="{A577593B-34D7-45BA-A79D-F3814C332EA1}" destId="{768DCF87-0E34-43B7-8B50-04E10FF35987}" srcOrd="0" destOrd="0" presId="urn:microsoft.com/office/officeart/2005/8/layout/hierarchy6"/>
    <dgm:cxn modelId="{2B29BCED-5C3A-4649-918E-490D21572CA5}" srcId="{31ADCA05-CBBD-4615-A167-4825F6A9A66D}" destId="{390362E2-CD35-44C2-8313-8BE6B265317B}" srcOrd="1" destOrd="0" parTransId="{2D33FD1B-3048-4BBB-A7EB-6213B5E7E295}" sibTransId="{A83C3061-812B-4B2D-9913-39C567626A4A}"/>
    <dgm:cxn modelId="{15E0E515-2983-4FB5-BE99-FEA1B84249E4}" type="presParOf" srcId="{27C3F126-3364-4968-A3CC-C67E4BE21872}" destId="{C27B6B8D-273B-493F-A5AB-C813D9FACEA7}" srcOrd="0" destOrd="0" presId="urn:microsoft.com/office/officeart/2005/8/layout/hierarchy6"/>
    <dgm:cxn modelId="{5C10A8BF-5A63-4C51-A30F-F27CE582EC56}" type="presParOf" srcId="{C27B6B8D-273B-493F-A5AB-C813D9FACEA7}" destId="{FC34CD1F-9191-4676-9377-64161F089FBB}" srcOrd="0" destOrd="0" presId="urn:microsoft.com/office/officeart/2005/8/layout/hierarchy6"/>
    <dgm:cxn modelId="{1FA10809-2CA2-46C8-BA31-71448D2806FA}" type="presParOf" srcId="{FC34CD1F-9191-4676-9377-64161F089FBB}" destId="{C9DD5E6A-F928-4139-BC4D-780D6637E938}" srcOrd="0" destOrd="0" presId="urn:microsoft.com/office/officeart/2005/8/layout/hierarchy6"/>
    <dgm:cxn modelId="{D9152A7C-327E-4DE3-94E0-B5292A1F2C33}" type="presParOf" srcId="{C9DD5E6A-F928-4139-BC4D-780D6637E938}" destId="{0E715F86-D7ED-48D9-8A50-AFD135DF85AC}" srcOrd="0" destOrd="0" presId="urn:microsoft.com/office/officeart/2005/8/layout/hierarchy6"/>
    <dgm:cxn modelId="{CACAF013-2702-43CC-AD10-D4DDEC59F2B1}" type="presParOf" srcId="{C9DD5E6A-F928-4139-BC4D-780D6637E938}" destId="{9CE30895-C3FC-4E39-8AD4-4910DFF5C526}" srcOrd="1" destOrd="0" presId="urn:microsoft.com/office/officeart/2005/8/layout/hierarchy6"/>
    <dgm:cxn modelId="{5835EA5F-12CC-4E01-BFE8-B86C0469B573}" type="presParOf" srcId="{9CE30895-C3FC-4E39-8AD4-4910DFF5C526}" destId="{4DD4059A-64E4-4509-AB16-F458E02CA161}" srcOrd="0" destOrd="0" presId="urn:microsoft.com/office/officeart/2005/8/layout/hierarchy6"/>
    <dgm:cxn modelId="{F02048B2-87B3-45CC-BBBF-D96D9246E7FC}" type="presParOf" srcId="{9CE30895-C3FC-4E39-8AD4-4910DFF5C526}" destId="{2A74E1E5-3A8E-4733-90D2-0DE0806DC3A6}" srcOrd="1" destOrd="0" presId="urn:microsoft.com/office/officeart/2005/8/layout/hierarchy6"/>
    <dgm:cxn modelId="{42E9D16A-E378-41E3-B010-90735C66BC09}" type="presParOf" srcId="{2A74E1E5-3A8E-4733-90D2-0DE0806DC3A6}" destId="{FB7A62DA-360B-4D51-90D0-00B503A6A633}" srcOrd="0" destOrd="0" presId="urn:microsoft.com/office/officeart/2005/8/layout/hierarchy6"/>
    <dgm:cxn modelId="{9423B588-0736-42F8-AE9E-6FABCDE96EFA}" type="presParOf" srcId="{2A74E1E5-3A8E-4733-90D2-0DE0806DC3A6}" destId="{11CEF6EF-0FFE-4911-A588-8415E4B6D258}" srcOrd="1" destOrd="0" presId="urn:microsoft.com/office/officeart/2005/8/layout/hierarchy6"/>
    <dgm:cxn modelId="{8ABC02DA-1BA4-48BB-B002-F27FFFEE2D7F}" type="presParOf" srcId="{11CEF6EF-0FFE-4911-A588-8415E4B6D258}" destId="{2CA4B430-FA8F-4EEF-A5FD-9626A974D700}" srcOrd="0" destOrd="0" presId="urn:microsoft.com/office/officeart/2005/8/layout/hierarchy6"/>
    <dgm:cxn modelId="{3C2700C1-0E1E-4042-94C1-1CD1BFD3C08E}" type="presParOf" srcId="{11CEF6EF-0FFE-4911-A588-8415E4B6D258}" destId="{B663C5CD-F587-493A-B065-05F5921BFF22}" srcOrd="1" destOrd="0" presId="urn:microsoft.com/office/officeart/2005/8/layout/hierarchy6"/>
    <dgm:cxn modelId="{DBEFFDFB-D7C5-4036-A25F-D4EA8CAB4D95}" type="presParOf" srcId="{B663C5CD-F587-493A-B065-05F5921BFF22}" destId="{6795464C-C780-407D-AD51-4D3D95AE0935}" srcOrd="0" destOrd="0" presId="urn:microsoft.com/office/officeart/2005/8/layout/hierarchy6"/>
    <dgm:cxn modelId="{ACCB223B-F45A-4C88-9E1D-1F3A69538A52}" type="presParOf" srcId="{B663C5CD-F587-493A-B065-05F5921BFF22}" destId="{6B875637-6D8C-427F-95FF-17B7E1AC361B}" srcOrd="1" destOrd="0" presId="urn:microsoft.com/office/officeart/2005/8/layout/hierarchy6"/>
    <dgm:cxn modelId="{971F3B16-DCED-4AE2-856B-C3CF5B7CA22C}" type="presParOf" srcId="{11CEF6EF-0FFE-4911-A588-8415E4B6D258}" destId="{768DCF87-0E34-43B7-8B50-04E10FF35987}" srcOrd="2" destOrd="0" presId="urn:microsoft.com/office/officeart/2005/8/layout/hierarchy6"/>
    <dgm:cxn modelId="{E1131F64-251D-4861-9CD2-9434B6634D01}" type="presParOf" srcId="{11CEF6EF-0FFE-4911-A588-8415E4B6D258}" destId="{721A93D6-0C03-4AA4-93A5-F0B1DC5C0F4E}" srcOrd="3" destOrd="0" presId="urn:microsoft.com/office/officeart/2005/8/layout/hierarchy6"/>
    <dgm:cxn modelId="{A482D203-3964-4CEC-986F-40D4B8713BF8}" type="presParOf" srcId="{721A93D6-0C03-4AA4-93A5-F0B1DC5C0F4E}" destId="{ABABF67E-5D8C-4044-BC22-A72CEA59787E}" srcOrd="0" destOrd="0" presId="urn:microsoft.com/office/officeart/2005/8/layout/hierarchy6"/>
    <dgm:cxn modelId="{41FBF4F1-4923-4AC9-89DB-4C25897C347B}" type="presParOf" srcId="{721A93D6-0C03-4AA4-93A5-F0B1DC5C0F4E}" destId="{12D0269F-C825-4553-BE3D-19698405751C}" srcOrd="1" destOrd="0" presId="urn:microsoft.com/office/officeart/2005/8/layout/hierarchy6"/>
    <dgm:cxn modelId="{3A0A0AD8-8CCA-4ED0-9826-129911483B9F}" type="presParOf" srcId="{11CEF6EF-0FFE-4911-A588-8415E4B6D258}" destId="{A06BE553-8024-41B4-A3D2-A2B2C51790BD}" srcOrd="4" destOrd="0" presId="urn:microsoft.com/office/officeart/2005/8/layout/hierarchy6"/>
    <dgm:cxn modelId="{2AF824C6-5D91-403A-8C24-B5687FAB5557}" type="presParOf" srcId="{11CEF6EF-0FFE-4911-A588-8415E4B6D258}" destId="{A80B237D-CA0A-4A2E-8BD5-86EDCB5433DE}" srcOrd="5" destOrd="0" presId="urn:microsoft.com/office/officeart/2005/8/layout/hierarchy6"/>
    <dgm:cxn modelId="{0A7A1F84-BF8B-490B-A8FC-DE504CFAC217}" type="presParOf" srcId="{A80B237D-CA0A-4A2E-8BD5-86EDCB5433DE}" destId="{37546E86-3AAA-4235-A074-34686AF073BC}" srcOrd="0" destOrd="0" presId="urn:microsoft.com/office/officeart/2005/8/layout/hierarchy6"/>
    <dgm:cxn modelId="{951AC6C3-B0F3-4D0B-8F06-40D4BE2B8597}" type="presParOf" srcId="{A80B237D-CA0A-4A2E-8BD5-86EDCB5433DE}" destId="{C21CFFF3-F827-44B7-AD8E-24A19488CD05}" srcOrd="1" destOrd="0" presId="urn:microsoft.com/office/officeart/2005/8/layout/hierarchy6"/>
    <dgm:cxn modelId="{0F377374-8D36-48B9-811E-239C17DDBA2A}" type="presParOf" srcId="{9CE30895-C3FC-4E39-8AD4-4910DFF5C526}" destId="{906F74B6-5142-4390-92CB-34F1CDA4D641}" srcOrd="2" destOrd="0" presId="urn:microsoft.com/office/officeart/2005/8/layout/hierarchy6"/>
    <dgm:cxn modelId="{C1373443-A652-451C-959B-9F632C4F5A3E}" type="presParOf" srcId="{9CE30895-C3FC-4E39-8AD4-4910DFF5C526}" destId="{E5A58BFA-52EA-402D-9137-79841E34F5FE}" srcOrd="3" destOrd="0" presId="urn:microsoft.com/office/officeart/2005/8/layout/hierarchy6"/>
    <dgm:cxn modelId="{7FEA326E-3ADD-4C56-B5F2-A857F43F374F}" type="presParOf" srcId="{E5A58BFA-52EA-402D-9137-79841E34F5FE}" destId="{144B8742-0BD2-4BEF-A689-FDD8F21CF39A}" srcOrd="0" destOrd="0" presId="urn:microsoft.com/office/officeart/2005/8/layout/hierarchy6"/>
    <dgm:cxn modelId="{8C171D00-697A-4D27-9258-95785B44726A}" type="presParOf" srcId="{E5A58BFA-52EA-402D-9137-79841E34F5FE}" destId="{235026CB-F4EA-4313-AB0E-DA85657B3635}" srcOrd="1" destOrd="0" presId="urn:microsoft.com/office/officeart/2005/8/layout/hierarchy6"/>
    <dgm:cxn modelId="{256F6A62-27B4-4CEA-A8B7-780556F1DBBD}" type="presParOf" srcId="{235026CB-F4EA-4313-AB0E-DA85657B3635}" destId="{50453318-6A0D-49A5-B5F8-604935F4D82F}" srcOrd="0" destOrd="0" presId="urn:microsoft.com/office/officeart/2005/8/layout/hierarchy6"/>
    <dgm:cxn modelId="{69289E95-DD4C-4080-8A79-ECF8D9980036}" type="presParOf" srcId="{235026CB-F4EA-4313-AB0E-DA85657B3635}" destId="{AF757F11-5688-494A-873A-66E9CA4DECA7}" srcOrd="1" destOrd="0" presId="urn:microsoft.com/office/officeart/2005/8/layout/hierarchy6"/>
    <dgm:cxn modelId="{92B98183-B5D1-4271-A526-07D889D1C3B3}" type="presParOf" srcId="{AF757F11-5688-494A-873A-66E9CA4DECA7}" destId="{B4360D7B-D2F8-45ED-8F22-0C9C993AE434}" srcOrd="0" destOrd="0" presId="urn:microsoft.com/office/officeart/2005/8/layout/hierarchy6"/>
    <dgm:cxn modelId="{F8342B64-1BAC-473E-835B-1CC949E38B70}" type="presParOf" srcId="{AF757F11-5688-494A-873A-66E9CA4DECA7}" destId="{2882D38B-3E6A-4E6B-AA1C-D7C865D785A5}" srcOrd="1" destOrd="0" presId="urn:microsoft.com/office/officeart/2005/8/layout/hierarchy6"/>
    <dgm:cxn modelId="{7DB2F061-2A50-471E-8BB6-4DEA1583122F}" type="presParOf" srcId="{235026CB-F4EA-4313-AB0E-DA85657B3635}" destId="{85FE9FCF-90B4-4BCE-A823-3CB03F49840E}" srcOrd="2" destOrd="0" presId="urn:microsoft.com/office/officeart/2005/8/layout/hierarchy6"/>
    <dgm:cxn modelId="{3A5E1454-7BF2-4883-B0E3-B8BE9785B8B3}" type="presParOf" srcId="{235026CB-F4EA-4313-AB0E-DA85657B3635}" destId="{66E4079A-1A05-426D-AC3A-D008098B1771}" srcOrd="3" destOrd="0" presId="urn:microsoft.com/office/officeart/2005/8/layout/hierarchy6"/>
    <dgm:cxn modelId="{EA66249D-FD04-4BF6-9CF8-0E4090058F29}" type="presParOf" srcId="{66E4079A-1A05-426D-AC3A-D008098B1771}" destId="{64F0E2D8-4155-4AA8-B67B-AC717AB8D594}" srcOrd="0" destOrd="0" presId="urn:microsoft.com/office/officeart/2005/8/layout/hierarchy6"/>
    <dgm:cxn modelId="{4849D663-80EB-4782-949F-3DA515A73E39}" type="presParOf" srcId="{66E4079A-1A05-426D-AC3A-D008098B1771}" destId="{14ED2F28-C86B-43DF-B086-31B0BC40798F}" srcOrd="1" destOrd="0" presId="urn:microsoft.com/office/officeart/2005/8/layout/hierarchy6"/>
    <dgm:cxn modelId="{9765229A-FA15-4F23-AF3D-D27E5CA1F74E}" type="presParOf" srcId="{235026CB-F4EA-4313-AB0E-DA85657B3635}" destId="{10E0252A-255E-4A99-9265-62AAD547AF64}" srcOrd="4" destOrd="0" presId="urn:microsoft.com/office/officeart/2005/8/layout/hierarchy6"/>
    <dgm:cxn modelId="{2A48FD2C-9082-42A6-A4B3-9FB39511221F}" type="presParOf" srcId="{235026CB-F4EA-4313-AB0E-DA85657B3635}" destId="{705B8153-1B60-4F4F-AD29-DBA9689D3363}" srcOrd="5" destOrd="0" presId="urn:microsoft.com/office/officeart/2005/8/layout/hierarchy6"/>
    <dgm:cxn modelId="{89D69FC3-5888-4F4E-9546-C6C03E7084D0}" type="presParOf" srcId="{705B8153-1B60-4F4F-AD29-DBA9689D3363}" destId="{C69F8180-50C8-438E-BE28-6A67430B0BB3}" srcOrd="0" destOrd="0" presId="urn:microsoft.com/office/officeart/2005/8/layout/hierarchy6"/>
    <dgm:cxn modelId="{3B6D1840-F27E-46CD-B687-A9826E7BF804}" type="presParOf" srcId="{705B8153-1B60-4F4F-AD29-DBA9689D3363}" destId="{53A953AA-563D-4BD5-9EB3-5655FA5547BC}" srcOrd="1" destOrd="0" presId="urn:microsoft.com/office/officeart/2005/8/layout/hierarchy6"/>
    <dgm:cxn modelId="{FA4FBE1A-9F48-43F0-9276-871B43526830}" type="presParOf" srcId="{27C3F126-3364-4968-A3CC-C67E4BE21872}" destId="{C67B62C3-1A2A-4036-9046-D014D400F310}" srcOrd="1" destOrd="0" presId="urn:microsoft.com/office/officeart/2005/8/layout/hierarchy6"/>
  </dgm:cxnLst>
  <dgm:bg/>
  <dgm:whole/>
</dgm:dataModel>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0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i="0" dirty="0">
                <a:latin typeface="Times New Roman" pitchFamily="18" charset="0"/>
                <a:cs typeface="+mn-cs"/>
              </a:defRPr>
            </a:lvl1pPr>
          </a:lstStyle>
          <a:p>
            <a:pPr>
              <a:defRPr/>
            </a:pPr>
            <a:endParaRPr lang="en-US"/>
          </a:p>
        </p:txBody>
      </p:sp>
      <p:sp>
        <p:nvSpPr>
          <p:cNvPr id="90009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i="0" dirty="0">
                <a:latin typeface="Times New Roman" pitchFamily="18" charset="0"/>
                <a:cs typeface="+mn-cs"/>
              </a:defRPr>
            </a:lvl1pPr>
          </a:lstStyle>
          <a:p>
            <a:pPr>
              <a:defRPr/>
            </a:pPr>
            <a:endParaRPr lang="en-US"/>
          </a:p>
        </p:txBody>
      </p:sp>
      <p:sp>
        <p:nvSpPr>
          <p:cNvPr id="90010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i="0" dirty="0">
                <a:latin typeface="Times New Roman" pitchFamily="18" charset="0"/>
                <a:cs typeface="+mn-cs"/>
              </a:defRPr>
            </a:lvl1pPr>
          </a:lstStyle>
          <a:p>
            <a:pPr>
              <a:defRPr/>
            </a:pPr>
            <a:r>
              <a:rPr lang="en-US"/>
              <a:t>1.#</a:t>
            </a:r>
          </a:p>
        </p:txBody>
      </p:sp>
      <p:sp>
        <p:nvSpPr>
          <p:cNvPr id="90010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i="0">
                <a:latin typeface="Times New Roman" pitchFamily="18" charset="0"/>
                <a:cs typeface="+mn-cs"/>
              </a:defRPr>
            </a:lvl1pPr>
          </a:lstStyle>
          <a:p>
            <a:pPr>
              <a:defRPr/>
            </a:pPr>
            <a:fld id="{6BA92047-F087-4451-8ECC-A85CEEB4D307}"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8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i="0" dirty="0">
                <a:latin typeface="Times New Roman" pitchFamily="18" charset="0"/>
                <a:cs typeface="+mn-cs"/>
              </a:defRPr>
            </a:lvl1pPr>
          </a:lstStyle>
          <a:p>
            <a:pPr>
              <a:defRPr/>
            </a:pPr>
            <a:endParaRPr lang="en-US"/>
          </a:p>
        </p:txBody>
      </p:sp>
      <p:sp>
        <p:nvSpPr>
          <p:cNvPr id="878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i="0" dirty="0">
                <a:latin typeface="Times New Roman" pitchFamily="18" charset="0"/>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78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78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i="0" dirty="0">
                <a:latin typeface="Times New Roman" pitchFamily="18" charset="0"/>
                <a:cs typeface="+mn-cs"/>
              </a:defRPr>
            </a:lvl1pPr>
          </a:lstStyle>
          <a:p>
            <a:pPr>
              <a:defRPr/>
            </a:pPr>
            <a:r>
              <a:rPr lang="en-US"/>
              <a:t>1.#</a:t>
            </a:r>
          </a:p>
        </p:txBody>
      </p:sp>
      <p:sp>
        <p:nvSpPr>
          <p:cNvPr id="878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i="0">
                <a:latin typeface="Times New Roman" pitchFamily="18" charset="0"/>
                <a:cs typeface="+mn-cs"/>
              </a:defRPr>
            </a:lvl1pPr>
          </a:lstStyle>
          <a:p>
            <a:pPr>
              <a:defRPr/>
            </a:pPr>
            <a:fld id="{34FA28E5-107B-4DEF-86F2-5BBB224C96F4}" type="slidenum">
              <a:rPr lang="en-US"/>
              <a:pPr>
                <a:defRPr/>
              </a:pPr>
              <a:t>‹#›</a:t>
            </a:fld>
            <a:endParaRPr lang="en-US" dirty="0"/>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Footer Placeholder 3"/>
          <p:cNvSpPr>
            <a:spLocks noGrp="1"/>
          </p:cNvSpPr>
          <p:nvPr>
            <p:ph type="ftr" sz="quarter" idx="10"/>
          </p:nvPr>
        </p:nvSpPr>
        <p:spPr/>
        <p:txBody>
          <a:bodyPr/>
          <a:lstStyle/>
          <a:p>
            <a:pPr>
              <a:defRPr/>
            </a:pPr>
            <a:r>
              <a:rPr lang="en-US" smtClean="0"/>
              <a:t>1.#</a:t>
            </a:r>
            <a:endParaRPr lang="en-US"/>
          </a:p>
        </p:txBody>
      </p:sp>
      <p:sp>
        <p:nvSpPr>
          <p:cNvPr id="5" name="Slide Number Placeholder 4"/>
          <p:cNvSpPr>
            <a:spLocks noGrp="1"/>
          </p:cNvSpPr>
          <p:nvPr>
            <p:ph type="sldNum" sz="quarter" idx="11"/>
          </p:nvPr>
        </p:nvSpPr>
        <p:spPr/>
        <p:txBody>
          <a:bodyPr/>
          <a:lstStyle/>
          <a:p>
            <a:pPr>
              <a:defRPr/>
            </a:pPr>
            <a:fld id="{34FA28E5-107B-4DEF-86F2-5BBB224C96F4}"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b="0" i="0" dirty="0" smtClean="0">
                <a:latin typeface="Times New Roman" pitchFamily="18" charset="0"/>
              </a:rPr>
              <a:t>1.#</a:t>
            </a: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p:cNvSpPr>
            <a:spLocks noGrp="1" noChangeArrowheads="1"/>
          </p:cNvSpPr>
          <p:nvPr>
            <p:ph type="sldNum" sz="quarter" idx="5"/>
          </p:nvPr>
        </p:nvSpPr>
        <p:spPr>
          <a:noFill/>
        </p:spPr>
        <p:txBody>
          <a:bodyPr/>
          <a:lstStyle/>
          <a:p>
            <a:fld id="{3C55F614-3AEF-425B-AFD5-5A5474BF9EE0}" type="slidenum">
              <a:rPr lang="en-US" smtClean="0"/>
              <a:pPr/>
              <a:t>130</a:t>
            </a:fld>
            <a:endParaRPr lang="en-US" smtClean="0"/>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6"/>
          <p:cNvSpPr>
            <a:spLocks noGrp="1" noChangeArrowheads="1"/>
          </p:cNvSpPr>
          <p:nvPr>
            <p:ph type="ftr" sz="quarter" idx="4"/>
          </p:nvPr>
        </p:nvSpPr>
        <p:spPr>
          <a:noFill/>
        </p:spPr>
        <p:txBody>
          <a:bodyPr/>
          <a:lstStyle/>
          <a:p>
            <a:r>
              <a:rPr lang="en-US" smtClean="0"/>
              <a:t>1.#</a:t>
            </a:r>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noFill/>
        </p:spPr>
        <p:txBody>
          <a:bodyPr/>
          <a:lstStyle/>
          <a:p>
            <a:fld id="{E8A767CC-DB35-4D1A-B910-4D24221A487E}" type="slidenum">
              <a:rPr lang="en-US" smtClean="0"/>
              <a:pPr/>
              <a:t>132</a:t>
            </a:fld>
            <a:endParaRPr lang="en-US" smtClean="0"/>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noFill/>
        </p:spPr>
        <p:txBody>
          <a:bodyPr/>
          <a:lstStyle/>
          <a:p>
            <a:fld id="{E8A767CC-DB35-4D1A-B910-4D24221A487E}" type="slidenum">
              <a:rPr lang="en-US" smtClean="0"/>
              <a:pPr/>
              <a:t>133</a:t>
            </a:fld>
            <a:endParaRPr lang="en-US" smtClean="0"/>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p:cNvSpPr>
            <a:spLocks noGrp="1" noChangeArrowheads="1"/>
          </p:cNvSpPr>
          <p:nvPr>
            <p:ph type="sldNum" sz="quarter" idx="5"/>
          </p:nvPr>
        </p:nvSpPr>
        <p:spPr>
          <a:noFill/>
        </p:spPr>
        <p:txBody>
          <a:bodyPr/>
          <a:lstStyle/>
          <a:p>
            <a:fld id="{55CD74C2-95CB-4D6A-93DC-AB0867E4C4A0}" type="slidenum">
              <a:rPr lang="en-US" smtClean="0"/>
              <a:pPr/>
              <a:t>134</a:t>
            </a:fld>
            <a:endParaRPr lang="en-US" smtClean="0"/>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p:cNvSpPr>
            <a:spLocks noGrp="1" noChangeArrowheads="1"/>
          </p:cNvSpPr>
          <p:nvPr>
            <p:ph type="sldNum" sz="quarter" idx="5"/>
          </p:nvPr>
        </p:nvSpPr>
        <p:spPr>
          <a:noFill/>
        </p:spPr>
        <p:txBody>
          <a:bodyPr/>
          <a:lstStyle/>
          <a:p>
            <a:fld id="{55CD74C2-95CB-4D6A-93DC-AB0867E4C4A0}" type="slidenum">
              <a:rPr lang="en-US" smtClean="0"/>
              <a:pPr/>
              <a:t>135</a:t>
            </a:fld>
            <a:endParaRPr lang="en-US" smtClean="0"/>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p:cNvSpPr>
            <a:spLocks noGrp="1" noChangeArrowheads="1"/>
          </p:cNvSpPr>
          <p:nvPr>
            <p:ph type="sldNum" sz="quarter" idx="5"/>
          </p:nvPr>
        </p:nvSpPr>
        <p:spPr>
          <a:noFill/>
        </p:spPr>
        <p:txBody>
          <a:bodyPr/>
          <a:lstStyle/>
          <a:p>
            <a:fld id="{3D700B45-E884-48A3-B848-F01020E6B590}" type="slidenum">
              <a:rPr lang="en-US" smtClean="0"/>
              <a:pPr/>
              <a:t>136</a:t>
            </a:fld>
            <a:endParaRPr lang="en-US" smtClean="0"/>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p:cNvSpPr>
            <a:spLocks noGrp="1" noChangeArrowheads="1"/>
          </p:cNvSpPr>
          <p:nvPr>
            <p:ph type="sldNum" sz="quarter" idx="5"/>
          </p:nvPr>
        </p:nvSpPr>
        <p:spPr>
          <a:noFill/>
        </p:spPr>
        <p:txBody>
          <a:bodyPr/>
          <a:lstStyle/>
          <a:p>
            <a:fld id="{3D700B45-E884-48A3-B848-F01020E6B590}" type="slidenum">
              <a:rPr lang="en-US" smtClean="0"/>
              <a:pPr/>
              <a:t>137</a:t>
            </a:fld>
            <a:endParaRPr lang="en-US" smtClean="0"/>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6"/>
          <p:cNvSpPr>
            <a:spLocks noGrp="1" noChangeArrowheads="1"/>
          </p:cNvSpPr>
          <p:nvPr>
            <p:ph type="ftr" sz="quarter" idx="4"/>
          </p:nvPr>
        </p:nvSpPr>
        <p:spPr>
          <a:noFill/>
        </p:spPr>
        <p:txBody>
          <a:bodyPr/>
          <a:lstStyle/>
          <a:p>
            <a:r>
              <a:rPr lang="en-US" smtClean="0"/>
              <a:t>1.#</a:t>
            </a:r>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7"/>
          <p:cNvSpPr>
            <a:spLocks noGrp="1" noChangeArrowheads="1"/>
          </p:cNvSpPr>
          <p:nvPr>
            <p:ph type="sldNum" sz="quarter" idx="5"/>
          </p:nvPr>
        </p:nvSpPr>
        <p:spPr>
          <a:noFill/>
        </p:spPr>
        <p:txBody>
          <a:bodyPr/>
          <a:lstStyle/>
          <a:p>
            <a:fld id="{EB9A6ED2-89CC-4526-83EB-4A1D5C22903B}" type="slidenum">
              <a:rPr lang="en-US" smtClean="0"/>
              <a:pPr/>
              <a:t>139</a:t>
            </a:fld>
            <a:endParaRPr lang="en-US" smtClean="0"/>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6"/>
          <p:cNvSpPr>
            <a:spLocks noGrp="1" noChangeArrowheads="1"/>
          </p:cNvSpPr>
          <p:nvPr>
            <p:ph type="ftr" sz="quarter" idx="4"/>
          </p:nvPr>
        </p:nvSpPr>
        <p:spPr>
          <a:noFill/>
        </p:spPr>
        <p:txBody>
          <a:bodyPr/>
          <a:lstStyle/>
          <a:p>
            <a:r>
              <a:rPr lang="en-US" smtClean="0"/>
              <a:t>1.#</a:t>
            </a:r>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7"/>
          <p:cNvSpPr>
            <a:spLocks noGrp="1" noChangeArrowheads="1"/>
          </p:cNvSpPr>
          <p:nvPr>
            <p:ph type="sldNum" sz="quarter" idx="5"/>
          </p:nvPr>
        </p:nvSpPr>
        <p:spPr>
          <a:noFill/>
        </p:spPr>
        <p:txBody>
          <a:bodyPr/>
          <a:lstStyle/>
          <a:p>
            <a:fld id="{372D6B32-ACD5-473E-87FB-B39D81312A37}" type="slidenum">
              <a:rPr lang="en-US" smtClean="0"/>
              <a:pPr/>
              <a:t>141</a:t>
            </a:fld>
            <a:endParaRPr lang="en-US" smtClean="0"/>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6"/>
          <p:cNvSpPr>
            <a:spLocks noGrp="1" noChangeArrowheads="1"/>
          </p:cNvSpPr>
          <p:nvPr>
            <p:ph type="ftr" sz="quarter" idx="4"/>
          </p:nvPr>
        </p:nvSpPr>
        <p:spPr>
          <a:noFill/>
        </p:spPr>
        <p:txBody>
          <a:bodyPr/>
          <a:lstStyle/>
          <a:p>
            <a:r>
              <a:rPr lang="en-US" smtClean="0"/>
              <a:t>1.#</a:t>
            </a:r>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6"/>
          <p:cNvSpPr>
            <a:spLocks noGrp="1" noChangeArrowheads="1"/>
          </p:cNvSpPr>
          <p:nvPr>
            <p:ph type="ftr" sz="quarter" idx="4"/>
          </p:nvPr>
        </p:nvSpPr>
        <p:spPr>
          <a:noFill/>
        </p:spPr>
        <p:txBody>
          <a:bodyPr/>
          <a:lstStyle/>
          <a:p>
            <a:r>
              <a:rPr lang="en-US" smtClean="0"/>
              <a:t>1.#</a:t>
            </a:r>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7"/>
          <p:cNvSpPr>
            <a:spLocks noGrp="1" noChangeArrowheads="1"/>
          </p:cNvSpPr>
          <p:nvPr>
            <p:ph type="sldNum" sz="quarter" idx="5"/>
          </p:nvPr>
        </p:nvSpPr>
        <p:spPr>
          <a:noFill/>
        </p:spPr>
        <p:txBody>
          <a:bodyPr/>
          <a:lstStyle/>
          <a:p>
            <a:fld id="{B415CFE8-49C2-47C6-BB5D-D42320E10EC3}" type="slidenum">
              <a:rPr lang="en-US" smtClean="0"/>
              <a:pPr/>
              <a:t>144</a:t>
            </a:fld>
            <a:endParaRPr lang="en-US" smtClean="0"/>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7"/>
          <p:cNvSpPr>
            <a:spLocks noGrp="1" noChangeArrowheads="1"/>
          </p:cNvSpPr>
          <p:nvPr>
            <p:ph type="sldNum" sz="quarter" idx="5"/>
          </p:nvPr>
        </p:nvSpPr>
        <p:spPr>
          <a:noFill/>
        </p:spPr>
        <p:txBody>
          <a:bodyPr/>
          <a:lstStyle/>
          <a:p>
            <a:fld id="{691CD01E-51E5-4755-BC04-DF9E8152938C}" type="slidenum">
              <a:rPr lang="en-US" smtClean="0"/>
              <a:pPr/>
              <a:t>145</a:t>
            </a:fld>
            <a:endParaRPr lang="en-US" smtClean="0"/>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7"/>
          <p:cNvSpPr>
            <a:spLocks noGrp="1" noChangeArrowheads="1"/>
          </p:cNvSpPr>
          <p:nvPr>
            <p:ph type="sldNum" sz="quarter" idx="5"/>
          </p:nvPr>
        </p:nvSpPr>
        <p:spPr>
          <a:noFill/>
        </p:spPr>
        <p:txBody>
          <a:bodyPr/>
          <a:lstStyle/>
          <a:p>
            <a:fld id="{264A29A4-4184-42F5-A98F-EF8015529B37}" type="slidenum">
              <a:rPr lang="en-US" smtClean="0"/>
              <a:pPr/>
              <a:t>146</a:t>
            </a:fld>
            <a:endParaRPr lang="en-US" smtClean="0"/>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7"/>
          <p:cNvSpPr>
            <a:spLocks noGrp="1" noChangeArrowheads="1"/>
          </p:cNvSpPr>
          <p:nvPr>
            <p:ph type="sldNum" sz="quarter" idx="5"/>
          </p:nvPr>
        </p:nvSpPr>
        <p:spPr>
          <a:noFill/>
        </p:spPr>
        <p:txBody>
          <a:bodyPr/>
          <a:lstStyle/>
          <a:p>
            <a:fld id="{2622A6BD-5A57-4CFA-98D6-680DBB824C1E}" type="slidenum">
              <a:rPr lang="en-US" smtClean="0"/>
              <a:pPr/>
              <a:t>147</a:t>
            </a:fld>
            <a:endParaRPr lang="en-US" smtClean="0"/>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6"/>
          <p:cNvSpPr>
            <a:spLocks noGrp="1" noChangeArrowheads="1"/>
          </p:cNvSpPr>
          <p:nvPr>
            <p:ph type="ftr" sz="quarter" idx="4"/>
          </p:nvPr>
        </p:nvSpPr>
        <p:spPr>
          <a:noFill/>
        </p:spPr>
        <p:txBody>
          <a:bodyPr/>
          <a:lstStyle/>
          <a:p>
            <a:r>
              <a:rPr lang="en-US"/>
              <a:t>8.#</a:t>
            </a: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6"/>
          <p:cNvSpPr>
            <a:spLocks noGrp="1" noChangeArrowheads="1"/>
          </p:cNvSpPr>
          <p:nvPr>
            <p:ph type="ftr" sz="quarter" idx="4"/>
          </p:nvPr>
        </p:nvSpPr>
        <p:spPr>
          <a:noFill/>
        </p:spPr>
        <p:txBody>
          <a:bodyPr/>
          <a:lstStyle/>
          <a:p>
            <a:r>
              <a:rPr lang="en-US"/>
              <a:t>8.#</a:t>
            </a: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6"/>
          <p:cNvSpPr>
            <a:spLocks noGrp="1" noChangeArrowheads="1"/>
          </p:cNvSpPr>
          <p:nvPr>
            <p:ph type="ftr" sz="quarter" idx="4"/>
          </p:nvPr>
        </p:nvSpPr>
        <p:spPr>
          <a:noFill/>
        </p:spPr>
        <p:txBody>
          <a:bodyPr/>
          <a:lstStyle/>
          <a:p>
            <a:r>
              <a:rPr lang="en-US"/>
              <a:t>17.#</a:t>
            </a: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6"/>
          <p:cNvSpPr>
            <a:spLocks noGrp="1" noChangeArrowheads="1"/>
          </p:cNvSpPr>
          <p:nvPr>
            <p:ph type="ftr" sz="quarter" idx="4"/>
          </p:nvPr>
        </p:nvSpPr>
        <p:spPr>
          <a:noFill/>
        </p:spPr>
        <p:txBody>
          <a:bodyPr/>
          <a:lstStyle/>
          <a:p>
            <a:r>
              <a:rPr lang="en-US"/>
              <a:t>8.#</a:t>
            </a: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6"/>
          <p:cNvSpPr>
            <a:spLocks noGrp="1" noChangeArrowheads="1"/>
          </p:cNvSpPr>
          <p:nvPr>
            <p:ph type="ftr" sz="quarter" idx="4"/>
          </p:nvPr>
        </p:nvSpPr>
        <p:spPr>
          <a:noFill/>
        </p:spPr>
        <p:txBody>
          <a:bodyPr/>
          <a:lstStyle/>
          <a:p>
            <a:r>
              <a:rPr lang="en-US"/>
              <a:t>8.#</a:t>
            </a: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6"/>
          <p:cNvSpPr>
            <a:spLocks noGrp="1" noChangeArrowheads="1"/>
          </p:cNvSpPr>
          <p:nvPr>
            <p:ph type="ftr" sz="quarter" idx="4"/>
          </p:nvPr>
        </p:nvSpPr>
        <p:spPr>
          <a:noFill/>
        </p:spPr>
        <p:txBody>
          <a:bodyPr/>
          <a:lstStyle/>
          <a:p>
            <a:r>
              <a:rPr lang="en-US"/>
              <a:t>8.#</a:t>
            </a: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6"/>
          <p:cNvSpPr>
            <a:spLocks noGrp="1" noChangeArrowheads="1"/>
          </p:cNvSpPr>
          <p:nvPr>
            <p:ph type="ftr" sz="quarter" idx="4"/>
          </p:nvPr>
        </p:nvSpPr>
        <p:spPr>
          <a:noFill/>
        </p:spPr>
        <p:txBody>
          <a:bodyPr/>
          <a:lstStyle/>
          <a:p>
            <a:r>
              <a:rPr lang="en-US"/>
              <a:t>8.#</a:t>
            </a: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6"/>
          <p:cNvSpPr>
            <a:spLocks noGrp="1" noChangeArrowheads="1"/>
          </p:cNvSpPr>
          <p:nvPr>
            <p:ph type="ftr" sz="quarter" idx="4"/>
          </p:nvPr>
        </p:nvSpPr>
        <p:spPr>
          <a:noFill/>
        </p:spPr>
        <p:txBody>
          <a:bodyPr/>
          <a:lstStyle/>
          <a:p>
            <a:r>
              <a:rPr lang="en-US"/>
              <a:t>8.#</a:t>
            </a: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6"/>
          <p:cNvSpPr>
            <a:spLocks noGrp="1" noChangeArrowheads="1"/>
          </p:cNvSpPr>
          <p:nvPr>
            <p:ph type="ftr" sz="quarter" idx="4"/>
          </p:nvPr>
        </p:nvSpPr>
        <p:spPr>
          <a:noFill/>
        </p:spPr>
        <p:txBody>
          <a:bodyPr/>
          <a:lstStyle/>
          <a:p>
            <a:r>
              <a:rPr lang="en-US"/>
              <a:t>8.#</a:t>
            </a: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6"/>
          <p:cNvSpPr>
            <a:spLocks noGrp="1" noChangeArrowheads="1"/>
          </p:cNvSpPr>
          <p:nvPr>
            <p:ph type="ftr" sz="quarter" idx="4"/>
          </p:nvPr>
        </p:nvSpPr>
        <p:spPr>
          <a:noFill/>
        </p:spPr>
        <p:txBody>
          <a:bodyPr/>
          <a:lstStyle/>
          <a:p>
            <a:r>
              <a:rPr lang="en-US"/>
              <a:t>8.#</a:t>
            </a: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6"/>
          <p:cNvSpPr>
            <a:spLocks noGrp="1" noChangeArrowheads="1"/>
          </p:cNvSpPr>
          <p:nvPr>
            <p:ph type="ftr" sz="quarter" idx="4"/>
          </p:nvPr>
        </p:nvSpPr>
        <p:spPr>
          <a:noFill/>
        </p:spPr>
        <p:txBody>
          <a:bodyPr/>
          <a:lstStyle/>
          <a:p>
            <a:r>
              <a:rPr lang="en-US"/>
              <a:t>8.#</a:t>
            </a: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6"/>
          <p:cNvSpPr>
            <a:spLocks noGrp="1" noChangeArrowheads="1"/>
          </p:cNvSpPr>
          <p:nvPr>
            <p:ph type="ftr" sz="quarter" idx="4"/>
          </p:nvPr>
        </p:nvSpPr>
        <p:spPr>
          <a:noFill/>
        </p:spPr>
        <p:txBody>
          <a:bodyPr/>
          <a:lstStyle/>
          <a:p>
            <a:r>
              <a:rPr lang="en-US"/>
              <a:t>8.#</a:t>
            </a: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6"/>
          <p:cNvSpPr>
            <a:spLocks noGrp="1" noChangeArrowheads="1"/>
          </p:cNvSpPr>
          <p:nvPr>
            <p:ph type="ftr" sz="quarter" idx="4"/>
          </p:nvPr>
        </p:nvSpPr>
        <p:spPr>
          <a:noFill/>
        </p:spPr>
        <p:txBody>
          <a:bodyPr/>
          <a:lstStyle/>
          <a:p>
            <a:r>
              <a:rPr lang="en-US"/>
              <a:t>8.#</a:t>
            </a: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6"/>
          <p:cNvSpPr>
            <a:spLocks noGrp="1" noChangeArrowheads="1"/>
          </p:cNvSpPr>
          <p:nvPr>
            <p:ph type="ftr" sz="quarter" idx="4"/>
          </p:nvPr>
        </p:nvSpPr>
        <p:spPr>
          <a:noFill/>
        </p:spPr>
        <p:txBody>
          <a:bodyPr/>
          <a:lstStyle/>
          <a:p>
            <a:r>
              <a:rPr lang="en-US"/>
              <a:t>17.#</a:t>
            </a: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6"/>
          <p:cNvSpPr>
            <a:spLocks noGrp="1" noChangeArrowheads="1"/>
          </p:cNvSpPr>
          <p:nvPr>
            <p:ph type="ftr" sz="quarter" idx="4"/>
          </p:nvPr>
        </p:nvSpPr>
        <p:spPr>
          <a:noFill/>
        </p:spPr>
        <p:txBody>
          <a:bodyPr/>
          <a:lstStyle/>
          <a:p>
            <a:r>
              <a:rPr lang="en-US"/>
              <a:t>8.#</a:t>
            </a: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6"/>
          <p:cNvSpPr>
            <a:spLocks noGrp="1" noChangeArrowheads="1"/>
          </p:cNvSpPr>
          <p:nvPr>
            <p:ph type="ftr" sz="quarter" idx="4"/>
          </p:nvPr>
        </p:nvSpPr>
        <p:spPr>
          <a:noFill/>
        </p:spPr>
        <p:txBody>
          <a:bodyPr/>
          <a:lstStyle/>
          <a:p>
            <a:r>
              <a:rPr lang="en-US"/>
              <a:t>8.#</a:t>
            </a: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6"/>
          <p:cNvSpPr>
            <a:spLocks noGrp="1" noChangeArrowheads="1"/>
          </p:cNvSpPr>
          <p:nvPr>
            <p:ph type="ftr" sz="quarter" idx="4"/>
          </p:nvPr>
        </p:nvSpPr>
        <p:spPr>
          <a:noFill/>
        </p:spPr>
        <p:txBody>
          <a:bodyPr/>
          <a:lstStyle/>
          <a:p>
            <a:r>
              <a:rPr lang="en-US"/>
              <a:t>8.#</a:t>
            </a: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6"/>
          <p:cNvSpPr>
            <a:spLocks noGrp="1" noChangeArrowheads="1"/>
          </p:cNvSpPr>
          <p:nvPr>
            <p:ph type="ftr" sz="quarter" idx="4"/>
          </p:nvPr>
        </p:nvSpPr>
        <p:spPr>
          <a:noFill/>
        </p:spPr>
        <p:txBody>
          <a:bodyPr/>
          <a:lstStyle/>
          <a:p>
            <a:r>
              <a:rPr lang="en-US"/>
              <a:t>8.#</a:t>
            </a: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6"/>
          <p:cNvSpPr>
            <a:spLocks noGrp="1" noChangeArrowheads="1"/>
          </p:cNvSpPr>
          <p:nvPr>
            <p:ph type="ftr" sz="quarter" idx="4"/>
          </p:nvPr>
        </p:nvSpPr>
        <p:spPr>
          <a:noFill/>
        </p:spPr>
        <p:txBody>
          <a:bodyPr/>
          <a:lstStyle/>
          <a:p>
            <a:r>
              <a:rPr lang="en-US"/>
              <a:t>8.#</a:t>
            </a: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6"/>
          <p:cNvSpPr>
            <a:spLocks noGrp="1" noChangeArrowheads="1"/>
          </p:cNvSpPr>
          <p:nvPr>
            <p:ph type="ftr" sz="quarter" idx="4"/>
          </p:nvPr>
        </p:nvSpPr>
        <p:spPr>
          <a:noFill/>
        </p:spPr>
        <p:txBody>
          <a:bodyPr/>
          <a:lstStyle/>
          <a:p>
            <a:r>
              <a:rPr lang="en-US"/>
              <a:t>8.#</a:t>
            </a: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6"/>
          <p:cNvSpPr>
            <a:spLocks noGrp="1" noChangeArrowheads="1"/>
          </p:cNvSpPr>
          <p:nvPr>
            <p:ph type="ftr" sz="quarter" idx="4"/>
          </p:nvPr>
        </p:nvSpPr>
        <p:spPr>
          <a:noFill/>
        </p:spPr>
        <p:txBody>
          <a:bodyPr/>
          <a:lstStyle/>
          <a:p>
            <a:r>
              <a:rPr lang="en-US"/>
              <a:t>8.#</a:t>
            </a: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smtClean="0"/>
          </a:p>
        </p:txBody>
      </p:sp>
      <p:sp>
        <p:nvSpPr>
          <p:cNvPr id="41988" name="Slide Number Placeholder 3"/>
          <p:cNvSpPr>
            <a:spLocks noGrp="1"/>
          </p:cNvSpPr>
          <p:nvPr>
            <p:ph type="sldNum" sz="quarter" idx="5"/>
          </p:nvPr>
        </p:nvSpPr>
        <p:spPr>
          <a:noFill/>
        </p:spPr>
        <p:txBody>
          <a:bodyPr/>
          <a:lstStyle/>
          <a:p>
            <a:fld id="{CB15CC65-A999-453F-98EE-EE66A67325C0}" type="slidenum">
              <a:rPr lang="en-GB" smtClean="0"/>
              <a:pPr/>
              <a:t>213</a:t>
            </a:fld>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6"/>
          <p:cNvSpPr>
            <a:spLocks noGrp="1" noChangeArrowheads="1"/>
          </p:cNvSpPr>
          <p:nvPr>
            <p:ph type="ftr" sz="quarter" idx="4"/>
          </p:nvPr>
        </p:nvSpPr>
        <p:spPr>
          <a:noFill/>
        </p:spPr>
        <p:txBody>
          <a:bodyPr/>
          <a:lstStyle/>
          <a:p>
            <a:r>
              <a:rPr lang="en-US"/>
              <a:t>17.#</a:t>
            </a: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6"/>
          <p:cNvSpPr>
            <a:spLocks noGrp="1" noChangeArrowheads="1"/>
          </p:cNvSpPr>
          <p:nvPr>
            <p:ph type="ftr" sz="quarter" idx="4"/>
          </p:nvPr>
        </p:nvSpPr>
        <p:spPr>
          <a:noFill/>
        </p:spPr>
        <p:txBody>
          <a:bodyPr/>
          <a:lstStyle/>
          <a:p>
            <a:r>
              <a:rPr lang="en-US"/>
              <a:t>17.#</a:t>
            </a: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6"/>
          <p:cNvSpPr>
            <a:spLocks noGrp="1" noChangeArrowheads="1"/>
          </p:cNvSpPr>
          <p:nvPr>
            <p:ph type="ftr" sz="quarter" idx="4"/>
          </p:nvPr>
        </p:nvSpPr>
        <p:spPr>
          <a:noFill/>
        </p:spPr>
        <p:txBody>
          <a:bodyPr/>
          <a:lstStyle/>
          <a:p>
            <a:r>
              <a:rPr lang="en-US"/>
              <a:t>17.#</a:t>
            </a: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6"/>
          <p:cNvSpPr>
            <a:spLocks noGrp="1" noChangeArrowheads="1"/>
          </p:cNvSpPr>
          <p:nvPr>
            <p:ph type="ftr" sz="quarter" idx="4"/>
          </p:nvPr>
        </p:nvSpPr>
        <p:spPr>
          <a:noFill/>
        </p:spPr>
        <p:txBody>
          <a:bodyPr/>
          <a:lstStyle/>
          <a:p>
            <a:r>
              <a:rPr lang="en-US"/>
              <a:t>17.#</a:t>
            </a: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6"/>
          <p:cNvSpPr>
            <a:spLocks noGrp="1" noChangeArrowheads="1"/>
          </p:cNvSpPr>
          <p:nvPr>
            <p:ph type="ftr" sz="quarter" idx="4"/>
          </p:nvPr>
        </p:nvSpPr>
        <p:spPr>
          <a:noFill/>
        </p:spPr>
        <p:txBody>
          <a:bodyPr/>
          <a:lstStyle/>
          <a:p>
            <a:r>
              <a:rPr lang="en-US"/>
              <a:t>17.#</a:t>
            </a: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6"/>
          <p:cNvSpPr>
            <a:spLocks noGrp="1" noChangeArrowheads="1"/>
          </p:cNvSpPr>
          <p:nvPr>
            <p:ph type="ftr" sz="quarter" idx="4"/>
          </p:nvPr>
        </p:nvSpPr>
        <p:spPr>
          <a:noFill/>
        </p:spPr>
        <p:txBody>
          <a:bodyPr/>
          <a:lstStyle/>
          <a:p>
            <a:r>
              <a:rPr lang="en-US"/>
              <a:t>17.#</a:t>
            </a: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6"/>
          <p:cNvSpPr>
            <a:spLocks noGrp="1" noChangeArrowheads="1"/>
          </p:cNvSpPr>
          <p:nvPr>
            <p:ph type="ftr" sz="quarter" idx="4"/>
          </p:nvPr>
        </p:nvSpPr>
        <p:spPr>
          <a:noFill/>
        </p:spPr>
        <p:txBody>
          <a:bodyPr/>
          <a:lstStyle/>
          <a:p>
            <a:r>
              <a:rPr lang="en-US"/>
              <a:t>17.#</a:t>
            </a: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6"/>
          <p:cNvSpPr>
            <a:spLocks noGrp="1" noChangeArrowheads="1"/>
          </p:cNvSpPr>
          <p:nvPr>
            <p:ph type="ftr" sz="quarter" idx="4"/>
          </p:nvPr>
        </p:nvSpPr>
        <p:spPr>
          <a:noFill/>
        </p:spPr>
        <p:txBody>
          <a:bodyPr/>
          <a:lstStyle/>
          <a:p>
            <a:r>
              <a:rPr lang="en-US"/>
              <a:t>17.#</a:t>
            </a: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6"/>
          <p:cNvSpPr>
            <a:spLocks noGrp="1" noChangeArrowheads="1"/>
          </p:cNvSpPr>
          <p:nvPr>
            <p:ph type="ftr" sz="quarter" idx="4"/>
          </p:nvPr>
        </p:nvSpPr>
        <p:spPr>
          <a:noFill/>
        </p:spPr>
        <p:txBody>
          <a:bodyPr/>
          <a:lstStyle/>
          <a:p>
            <a:r>
              <a:rPr lang="en-US"/>
              <a:t>17.#</a:t>
            </a: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6"/>
          <p:cNvSpPr>
            <a:spLocks noGrp="1" noChangeArrowheads="1"/>
          </p:cNvSpPr>
          <p:nvPr>
            <p:ph type="ftr" sz="quarter" idx="4"/>
          </p:nvPr>
        </p:nvSpPr>
        <p:spPr>
          <a:noFill/>
        </p:spPr>
        <p:txBody>
          <a:bodyPr/>
          <a:lstStyle/>
          <a:p>
            <a:r>
              <a:rPr lang="en-US"/>
              <a:t>17.#</a:t>
            </a: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t>17.#</a:t>
            </a: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6"/>
          <p:cNvSpPr>
            <a:spLocks noGrp="1" noChangeArrowheads="1"/>
          </p:cNvSpPr>
          <p:nvPr>
            <p:ph type="ftr" sz="quarter" idx="4"/>
          </p:nvPr>
        </p:nvSpPr>
        <p:spPr>
          <a:noFill/>
        </p:spPr>
        <p:txBody>
          <a:bodyPr/>
          <a:lstStyle/>
          <a:p>
            <a:r>
              <a:rPr lang="en-US"/>
              <a:t>17.#</a:t>
            </a: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6"/>
          <p:cNvSpPr>
            <a:spLocks noGrp="1" noChangeArrowheads="1"/>
          </p:cNvSpPr>
          <p:nvPr>
            <p:ph type="ftr" sz="quarter" idx="4"/>
          </p:nvPr>
        </p:nvSpPr>
        <p:spPr>
          <a:noFill/>
        </p:spPr>
        <p:txBody>
          <a:bodyPr/>
          <a:lstStyle/>
          <a:p>
            <a:r>
              <a:rPr lang="en-US"/>
              <a:t>17.#</a:t>
            </a:r>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6"/>
          <p:cNvSpPr>
            <a:spLocks noGrp="1" noChangeArrowheads="1"/>
          </p:cNvSpPr>
          <p:nvPr>
            <p:ph type="ftr" sz="quarter" idx="4"/>
          </p:nvPr>
        </p:nvSpPr>
        <p:spPr>
          <a:noFill/>
        </p:spPr>
        <p:txBody>
          <a:bodyPr/>
          <a:lstStyle/>
          <a:p>
            <a:r>
              <a:rPr lang="en-US"/>
              <a:t>17.#</a:t>
            </a: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6"/>
          <p:cNvSpPr>
            <a:spLocks noGrp="1" noChangeArrowheads="1"/>
          </p:cNvSpPr>
          <p:nvPr>
            <p:ph type="ftr" sz="quarter" idx="4"/>
          </p:nvPr>
        </p:nvSpPr>
        <p:spPr>
          <a:noFill/>
        </p:spPr>
        <p:txBody>
          <a:bodyPr/>
          <a:lstStyle/>
          <a:p>
            <a:r>
              <a:rPr lang="en-US"/>
              <a:t>17.#</a:t>
            </a: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6"/>
          <p:cNvSpPr>
            <a:spLocks noGrp="1" noChangeArrowheads="1"/>
          </p:cNvSpPr>
          <p:nvPr>
            <p:ph type="ftr" sz="quarter" idx="4"/>
          </p:nvPr>
        </p:nvSpPr>
        <p:spPr>
          <a:noFill/>
        </p:spPr>
        <p:txBody>
          <a:bodyPr/>
          <a:lstStyle/>
          <a:p>
            <a:r>
              <a:rPr lang="en-US"/>
              <a:t>17.#</a:t>
            </a: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b="0" i="0" dirty="0" smtClean="0">
                <a:latin typeface="Times New Roman" pitchFamily="18" charset="0"/>
              </a:rPr>
              <a:t>1.#</a:t>
            </a: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6"/>
          <p:cNvSpPr>
            <a:spLocks noGrp="1" noChangeArrowheads="1"/>
          </p:cNvSpPr>
          <p:nvPr>
            <p:ph type="ftr" sz="quarter" idx="4"/>
          </p:nvPr>
        </p:nvSpPr>
        <p:spPr>
          <a:noFill/>
        </p:spPr>
        <p:txBody>
          <a:bodyPr/>
          <a:lstStyle/>
          <a:p>
            <a:r>
              <a:rPr lang="en-US"/>
              <a:t>17.#</a:t>
            </a: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6"/>
          <p:cNvSpPr>
            <a:spLocks noGrp="1" noChangeArrowheads="1"/>
          </p:cNvSpPr>
          <p:nvPr>
            <p:ph type="ftr" sz="quarter" idx="4"/>
          </p:nvPr>
        </p:nvSpPr>
        <p:spPr>
          <a:noFill/>
        </p:spPr>
        <p:txBody>
          <a:bodyPr/>
          <a:lstStyle/>
          <a:p>
            <a:r>
              <a:rPr lang="en-US"/>
              <a:t>17.#</a:t>
            </a: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a:spLocks noGrp="1" noChangeArrowheads="1"/>
          </p:cNvSpPr>
          <p:nvPr>
            <p:ph type="ftr" sz="quarter" idx="4"/>
          </p:nvPr>
        </p:nvSpPr>
        <p:spPr>
          <a:noFill/>
        </p:spPr>
        <p:txBody>
          <a:bodyPr/>
          <a:lstStyle/>
          <a:p>
            <a:r>
              <a:rPr lang="en-US" smtClean="0"/>
              <a:t>1.#</a:t>
            </a: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6"/>
          <p:cNvSpPr>
            <a:spLocks noGrp="1" noChangeArrowheads="1"/>
          </p:cNvSpPr>
          <p:nvPr>
            <p:ph type="ftr" sz="quarter" idx="4"/>
          </p:nvPr>
        </p:nvSpPr>
        <p:spPr>
          <a:noFill/>
        </p:spPr>
        <p:txBody>
          <a:bodyPr/>
          <a:lstStyle/>
          <a:p>
            <a:r>
              <a:rPr lang="en-US" smtClean="0"/>
              <a:t>1.#</a:t>
            </a: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2"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b="0" i="0" dirty="0" smtClean="0">
                <a:latin typeface="Times New Roman" pitchFamily="18" charset="0"/>
              </a:rPr>
              <a:t>1.#</a:t>
            </a: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b="0" i="0" dirty="0" smtClean="0">
                <a:latin typeface="Times New Roman" pitchFamily="18" charset="0"/>
              </a:rPr>
              <a:t>1.#</a:t>
            </a: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b="0" i="0" dirty="0" smtClean="0">
                <a:latin typeface="Times New Roman" pitchFamily="18" charset="0"/>
              </a:rPr>
              <a:t>1.#</a:t>
            </a: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b="0" i="0" dirty="0" smtClean="0">
                <a:latin typeface="Times New Roman" pitchFamily="18" charset="0"/>
              </a:rPr>
              <a:t>1.#</a:t>
            </a: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b="0" i="0" dirty="0" smtClean="0">
                <a:latin typeface="Times New Roman" pitchFamily="18" charset="0"/>
              </a:rPr>
              <a:t>1.#</a:t>
            </a: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1.#</a:t>
            </a:r>
          </a:p>
        </p:txBody>
      </p:sp>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1.#</a:t>
            </a:r>
          </a:p>
        </p:txBody>
      </p:sp>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6"/>
          <p:cNvSpPr>
            <a:spLocks noGrp="1" noChangeArrowheads="1"/>
          </p:cNvSpPr>
          <p:nvPr>
            <p:ph type="ftr" sz="quarter" idx="4"/>
          </p:nvPr>
        </p:nvSpPr>
        <p:spPr>
          <a:noFill/>
        </p:spPr>
        <p:txBody>
          <a:bodyPr/>
          <a:lstStyle/>
          <a:p>
            <a:r>
              <a:rPr lang="en-US" smtClean="0"/>
              <a:t>1.#</a:t>
            </a: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6"/>
          <p:cNvSpPr>
            <a:spLocks noGrp="1" noChangeArrowheads="1"/>
          </p:cNvSpPr>
          <p:nvPr>
            <p:ph type="ftr" sz="quarter" idx="4"/>
          </p:nvPr>
        </p:nvSpPr>
        <p:spPr>
          <a:noFill/>
        </p:spPr>
        <p:txBody>
          <a:bodyPr/>
          <a:lstStyle/>
          <a:p>
            <a:r>
              <a:rPr lang="en-US" smtClean="0"/>
              <a:t>1.#</a:t>
            </a: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6"/>
          <p:cNvSpPr>
            <a:spLocks noGrp="1" noChangeArrowheads="1"/>
          </p:cNvSpPr>
          <p:nvPr>
            <p:ph type="ftr" sz="quarter" idx="4"/>
          </p:nvPr>
        </p:nvSpPr>
        <p:spPr>
          <a:noFill/>
        </p:spPr>
        <p:txBody>
          <a:bodyPr/>
          <a:lstStyle/>
          <a:p>
            <a:r>
              <a:rPr lang="en-US" smtClean="0"/>
              <a:t>1.#</a:t>
            </a: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6"/>
          <p:cNvSpPr>
            <a:spLocks noGrp="1" noChangeArrowheads="1"/>
          </p:cNvSpPr>
          <p:nvPr>
            <p:ph type="ftr" sz="quarter" idx="4"/>
          </p:nvPr>
        </p:nvSpPr>
        <p:spPr>
          <a:noFill/>
        </p:spPr>
        <p:txBody>
          <a:bodyPr/>
          <a:lstStyle/>
          <a:p>
            <a:r>
              <a:rPr lang="en-US" smtClean="0"/>
              <a:t>1.#</a:t>
            </a: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b="0" i="0" dirty="0" smtClean="0">
                <a:latin typeface="Times New Roman" pitchFamily="18" charset="0"/>
              </a:rPr>
              <a:t>1.#</a:t>
            </a: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6"/>
          <p:cNvSpPr>
            <a:spLocks noGrp="1" noChangeArrowheads="1"/>
          </p:cNvSpPr>
          <p:nvPr>
            <p:ph type="ftr" sz="quarter" idx="4"/>
          </p:nvPr>
        </p:nvSpPr>
        <p:spPr>
          <a:noFill/>
        </p:spPr>
        <p:txBody>
          <a:bodyPr/>
          <a:lstStyle/>
          <a:p>
            <a:r>
              <a:rPr lang="en-US" smtClean="0"/>
              <a:t>1.#</a:t>
            </a: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6"/>
          <p:cNvSpPr>
            <a:spLocks noGrp="1" noChangeArrowheads="1"/>
          </p:cNvSpPr>
          <p:nvPr>
            <p:ph type="ftr" sz="quarter" idx="4"/>
          </p:nvPr>
        </p:nvSpPr>
        <p:spPr>
          <a:noFill/>
        </p:spPr>
        <p:txBody>
          <a:bodyPr/>
          <a:lstStyle/>
          <a:p>
            <a:r>
              <a:rPr lang="en-US" smtClean="0"/>
              <a:t>1.#</a:t>
            </a: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6"/>
          <p:cNvSpPr>
            <a:spLocks noGrp="1" noChangeArrowheads="1"/>
          </p:cNvSpPr>
          <p:nvPr>
            <p:ph type="ftr" sz="quarter" idx="4"/>
          </p:nvPr>
        </p:nvSpPr>
        <p:spPr>
          <a:noFill/>
        </p:spPr>
        <p:txBody>
          <a:bodyPr/>
          <a:lstStyle/>
          <a:p>
            <a:r>
              <a:rPr lang="en-US" smtClean="0"/>
              <a:t>1.#</a:t>
            </a: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6"/>
          <p:cNvSpPr>
            <a:spLocks noGrp="1" noChangeArrowheads="1"/>
          </p:cNvSpPr>
          <p:nvPr>
            <p:ph type="ftr" sz="quarter" idx="4"/>
          </p:nvPr>
        </p:nvSpPr>
        <p:spPr>
          <a:noFill/>
        </p:spPr>
        <p:txBody>
          <a:bodyPr/>
          <a:lstStyle/>
          <a:p>
            <a:r>
              <a:rPr lang="en-US" smtClean="0"/>
              <a:t>1.#</a:t>
            </a: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6"/>
          <p:cNvSpPr>
            <a:spLocks noGrp="1" noChangeArrowheads="1"/>
          </p:cNvSpPr>
          <p:nvPr>
            <p:ph type="ftr" sz="quarter" idx="4"/>
          </p:nvPr>
        </p:nvSpPr>
        <p:spPr>
          <a:noFill/>
        </p:spPr>
        <p:txBody>
          <a:bodyPr/>
          <a:lstStyle/>
          <a:p>
            <a:r>
              <a:rPr lang="en-US" smtClean="0"/>
              <a:t>1.#</a:t>
            </a: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6"/>
          <p:cNvSpPr>
            <a:spLocks noGrp="1" noChangeArrowheads="1"/>
          </p:cNvSpPr>
          <p:nvPr>
            <p:ph type="ftr" sz="quarter" idx="4"/>
          </p:nvPr>
        </p:nvSpPr>
        <p:spPr>
          <a:noFill/>
        </p:spPr>
        <p:txBody>
          <a:bodyPr/>
          <a:lstStyle/>
          <a:p>
            <a:r>
              <a:rPr lang="en-US" smtClean="0"/>
              <a:t>1.#</a:t>
            </a: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p:spPr>
        <p:txBody>
          <a:bodyPr/>
          <a:lstStyle/>
          <a:p>
            <a:fld id="{FA1833E5-7EA8-4F5A-8A35-F6410E237C27}" type="slidenum">
              <a:rPr lang="en-US" smtClean="0"/>
              <a:pPr/>
              <a:t>93</a:t>
            </a:fld>
            <a:endParaRPr lang="en-US" smtClean="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p:spPr>
        <p:txBody>
          <a:bodyPr/>
          <a:lstStyle/>
          <a:p>
            <a:fld id="{130E115F-45AE-4494-8BD3-50F656D66E45}" type="slidenum">
              <a:rPr lang="en-US" smtClean="0"/>
              <a:pPr/>
              <a:t>94</a:t>
            </a:fld>
            <a:endParaRPr lang="en-US" smtClean="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34182AD0-DB94-41F1-A125-FCB6AF948B3C}" type="slidenum">
              <a:rPr lang="en-US" smtClean="0">
                <a:solidFill>
                  <a:srgbClr val="000000"/>
                </a:solidFill>
              </a:rPr>
              <a:pPr/>
              <a:t>95</a:t>
            </a:fld>
            <a:endParaRPr lang="en-US" smtClean="0">
              <a:solidFill>
                <a:srgbClr val="000000"/>
              </a:solidFill>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AA4558B4-2268-4D66-98B7-6DFD85122CA2}" type="slidenum">
              <a:rPr lang="en-US" smtClean="0"/>
              <a:pPr/>
              <a:t>96</a:t>
            </a:fld>
            <a:endParaRPr lang="en-US" smtClean="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47886571-86F7-422E-A044-612AC1246B83}" type="slidenum">
              <a:rPr lang="en-US" smtClean="0"/>
              <a:pPr/>
              <a:t>97</a:t>
            </a:fld>
            <a:endParaRPr lang="en-US" smtClean="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E4C1B639-1F20-4730-80FE-9EDCCF29B275}" type="slidenum">
              <a:rPr lang="en-US" smtClean="0"/>
              <a:pPr/>
              <a:t>98</a:t>
            </a:fld>
            <a:endParaRPr lang="en-US" smtClean="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p:spPr>
        <p:txBody>
          <a:bodyPr/>
          <a:lstStyle/>
          <a:p>
            <a:fld id="{A477893F-E029-4AA0-B340-0FBE2540F82A}" type="slidenum">
              <a:rPr lang="en-US" smtClean="0"/>
              <a:pPr/>
              <a:t>99</a:t>
            </a:fld>
            <a:endParaRPr lang="en-US" smtClean="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6"/>
          <p:cNvSpPr>
            <a:spLocks noGrp="1" noChangeArrowheads="1"/>
          </p:cNvSpPr>
          <p:nvPr>
            <p:ph type="ftr" sz="quarter" idx="4"/>
          </p:nvPr>
        </p:nvSpPr>
        <p:spPr>
          <a:noFill/>
        </p:spPr>
        <p:txBody>
          <a:bodyPr/>
          <a:lstStyle/>
          <a:p>
            <a:r>
              <a:rPr lang="en-US" smtClean="0"/>
              <a:t>1.#</a:t>
            </a: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6"/>
          <p:cNvSpPr>
            <a:spLocks noGrp="1" noChangeArrowheads="1"/>
          </p:cNvSpPr>
          <p:nvPr>
            <p:ph type="ftr" sz="quarter" idx="4"/>
          </p:nvPr>
        </p:nvSpPr>
        <p:spPr>
          <a:noFill/>
        </p:spPr>
        <p:txBody>
          <a:bodyPr/>
          <a:lstStyle/>
          <a:p>
            <a:r>
              <a:rPr lang="en-US" smtClean="0"/>
              <a:t>1.#</a:t>
            </a: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6"/>
          <p:cNvSpPr>
            <a:spLocks noGrp="1" noChangeArrowheads="1"/>
          </p:cNvSpPr>
          <p:nvPr>
            <p:ph type="ftr" sz="quarter" idx="4"/>
          </p:nvPr>
        </p:nvSpPr>
        <p:spPr>
          <a:noFill/>
        </p:spPr>
        <p:txBody>
          <a:bodyPr/>
          <a:lstStyle/>
          <a:p>
            <a:r>
              <a:rPr lang="en-US" smtClean="0"/>
              <a:t>1.#</a:t>
            </a: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10598E4F-DC7E-47EA-B298-30D055B99041}" type="slidenum">
              <a:rPr lang="en-US" smtClean="0"/>
              <a:pPr/>
              <a:t>103</a:t>
            </a:fld>
            <a:endParaRPr lang="en-US" smtClean="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6"/>
          <p:cNvSpPr>
            <a:spLocks noGrp="1" noChangeArrowheads="1"/>
          </p:cNvSpPr>
          <p:nvPr>
            <p:ph type="ftr" sz="quarter" idx="4"/>
          </p:nvPr>
        </p:nvSpPr>
        <p:spPr>
          <a:noFill/>
        </p:spPr>
        <p:txBody>
          <a:bodyPr/>
          <a:lstStyle/>
          <a:p>
            <a:r>
              <a:rPr lang="en-US" smtClean="0"/>
              <a:t>1.#</a:t>
            </a: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6"/>
          <p:cNvSpPr>
            <a:spLocks noGrp="1" noChangeArrowheads="1"/>
          </p:cNvSpPr>
          <p:nvPr>
            <p:ph type="ftr" sz="quarter" idx="4"/>
          </p:nvPr>
        </p:nvSpPr>
        <p:spPr>
          <a:noFill/>
        </p:spPr>
        <p:txBody>
          <a:bodyPr/>
          <a:lstStyle/>
          <a:p>
            <a:r>
              <a:rPr lang="en-US" smtClean="0"/>
              <a:t>1.#</a:t>
            </a: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6"/>
          <p:cNvSpPr>
            <a:spLocks noGrp="1" noChangeArrowheads="1"/>
          </p:cNvSpPr>
          <p:nvPr>
            <p:ph type="ftr" sz="quarter" idx="4"/>
          </p:nvPr>
        </p:nvSpPr>
        <p:spPr>
          <a:noFill/>
        </p:spPr>
        <p:txBody>
          <a:bodyPr/>
          <a:lstStyle/>
          <a:p>
            <a:r>
              <a:rPr lang="en-US" smtClean="0"/>
              <a:t>1.#</a:t>
            </a:r>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ftr" sz="quarter" idx="4"/>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rPr>
              <a:t>1.#</a:t>
            </a: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6"/>
          <p:cNvSpPr>
            <a:spLocks noGrp="1" noChangeArrowheads="1"/>
          </p:cNvSpPr>
          <p:nvPr>
            <p:ph type="ftr" sz="quarter" idx="4"/>
          </p:nvPr>
        </p:nvSpPr>
        <p:spPr>
          <a:noFill/>
        </p:spPr>
        <p:txBody>
          <a:bodyPr/>
          <a:lstStyle/>
          <a:p>
            <a:r>
              <a:rPr lang="en-US" smtClean="0"/>
              <a:t>1.#</a:t>
            </a: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p:spPr>
        <p:txBody>
          <a:bodyPr/>
          <a:lstStyle/>
          <a:p>
            <a:fld id="{9A8592B8-5180-4BA0-95DE-DB536B81D327}" type="slidenum">
              <a:rPr lang="en-US" smtClean="0"/>
              <a:pPr/>
              <a:t>108</a:t>
            </a:fld>
            <a:endParaRPr lang="en-US" smtClean="0"/>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6"/>
          <p:cNvSpPr>
            <a:spLocks noGrp="1" noChangeArrowheads="1"/>
          </p:cNvSpPr>
          <p:nvPr>
            <p:ph type="ftr" sz="quarter" idx="4"/>
          </p:nvPr>
        </p:nvSpPr>
        <p:spPr>
          <a:noFill/>
        </p:spPr>
        <p:txBody>
          <a:bodyPr/>
          <a:lstStyle/>
          <a:p>
            <a:r>
              <a:rPr lang="en-US" smtClean="0"/>
              <a:t>1.#</a:t>
            </a:r>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p:spPr>
        <p:txBody>
          <a:bodyPr/>
          <a:lstStyle/>
          <a:p>
            <a:fld id="{9C2490B6-F471-49A0-99AB-77F1BBC2A1A4}" type="slidenum">
              <a:rPr lang="en-US" smtClean="0"/>
              <a:pPr/>
              <a:t>110</a:t>
            </a:fld>
            <a:endParaRPr lang="en-US" smtClean="0"/>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p:spPr>
        <p:txBody>
          <a:bodyPr/>
          <a:lstStyle/>
          <a:p>
            <a:fld id="{E712A750-6981-48F1-B6FF-D71FC386FD95}" type="slidenum">
              <a:rPr lang="en-US" smtClean="0"/>
              <a:pPr/>
              <a:t>111</a:t>
            </a:fld>
            <a:endParaRPr lang="en-US" smtClean="0"/>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6"/>
          <p:cNvSpPr>
            <a:spLocks noGrp="1" noChangeArrowheads="1"/>
          </p:cNvSpPr>
          <p:nvPr>
            <p:ph type="ftr" sz="quarter" idx="4"/>
          </p:nvPr>
        </p:nvSpPr>
        <p:spPr>
          <a:noFill/>
        </p:spPr>
        <p:txBody>
          <a:bodyPr/>
          <a:lstStyle/>
          <a:p>
            <a:r>
              <a:rPr lang="en-US" smtClean="0"/>
              <a:t>1.#</a:t>
            </a: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6"/>
          <p:cNvSpPr>
            <a:spLocks noGrp="1" noChangeArrowheads="1"/>
          </p:cNvSpPr>
          <p:nvPr>
            <p:ph type="ftr" sz="quarter" idx="4"/>
          </p:nvPr>
        </p:nvSpPr>
        <p:spPr>
          <a:noFill/>
        </p:spPr>
        <p:txBody>
          <a:bodyPr/>
          <a:lstStyle/>
          <a:p>
            <a:r>
              <a:rPr lang="en-US" smtClean="0"/>
              <a:t>1.#</a:t>
            </a: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6"/>
          <p:cNvSpPr>
            <a:spLocks noGrp="1" noChangeArrowheads="1"/>
          </p:cNvSpPr>
          <p:nvPr>
            <p:ph type="ftr" sz="quarter" idx="4"/>
          </p:nvPr>
        </p:nvSpPr>
        <p:spPr>
          <a:noFill/>
        </p:spPr>
        <p:txBody>
          <a:bodyPr/>
          <a:lstStyle/>
          <a:p>
            <a:r>
              <a:rPr lang="en-US" smtClean="0"/>
              <a:t>1.#</a:t>
            </a:r>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6"/>
          <p:cNvSpPr>
            <a:spLocks noGrp="1" noChangeArrowheads="1"/>
          </p:cNvSpPr>
          <p:nvPr>
            <p:ph type="ftr" sz="quarter" idx="4"/>
          </p:nvPr>
        </p:nvSpPr>
        <p:spPr>
          <a:noFill/>
        </p:spPr>
        <p:txBody>
          <a:bodyPr/>
          <a:lstStyle/>
          <a:p>
            <a:r>
              <a:rPr lang="en-US" smtClean="0"/>
              <a:t>1.#</a:t>
            </a: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6"/>
          <p:cNvSpPr>
            <a:spLocks noGrp="1" noChangeArrowheads="1"/>
          </p:cNvSpPr>
          <p:nvPr>
            <p:ph type="ftr" sz="quarter" idx="4"/>
          </p:nvPr>
        </p:nvSpPr>
        <p:spPr>
          <a:noFill/>
        </p:spPr>
        <p:txBody>
          <a:bodyPr/>
          <a:lstStyle/>
          <a:p>
            <a:r>
              <a:rPr lang="en-US" smtClean="0"/>
              <a:t>1.#</a:t>
            </a: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b="0" i="0" dirty="0" smtClean="0">
                <a:latin typeface="Times New Roman" pitchFamily="18" charset="0"/>
              </a:rPr>
              <a:t>1.#</a:t>
            </a: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6"/>
          <p:cNvSpPr>
            <a:spLocks noGrp="1" noChangeArrowheads="1"/>
          </p:cNvSpPr>
          <p:nvPr>
            <p:ph type="ftr" sz="quarter" idx="4"/>
          </p:nvPr>
        </p:nvSpPr>
        <p:spPr>
          <a:noFill/>
        </p:spPr>
        <p:txBody>
          <a:bodyPr/>
          <a:lstStyle/>
          <a:p>
            <a:r>
              <a:rPr lang="en-US" smtClean="0"/>
              <a:t>1.#</a:t>
            </a:r>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6"/>
          <p:cNvSpPr>
            <a:spLocks noGrp="1" noChangeArrowheads="1"/>
          </p:cNvSpPr>
          <p:nvPr>
            <p:ph type="ftr" sz="quarter" idx="4"/>
          </p:nvPr>
        </p:nvSpPr>
        <p:spPr>
          <a:noFill/>
        </p:spPr>
        <p:txBody>
          <a:bodyPr/>
          <a:lstStyle/>
          <a:p>
            <a:r>
              <a:rPr lang="en-US" smtClean="0"/>
              <a:t>1.#</a:t>
            </a:r>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6"/>
          <p:cNvSpPr>
            <a:spLocks noGrp="1" noChangeArrowheads="1"/>
          </p:cNvSpPr>
          <p:nvPr>
            <p:ph type="ftr" sz="quarter" idx="4"/>
          </p:nvPr>
        </p:nvSpPr>
        <p:spPr>
          <a:noFill/>
        </p:spPr>
        <p:txBody>
          <a:bodyPr/>
          <a:lstStyle/>
          <a:p>
            <a:r>
              <a:rPr lang="en-US" smtClean="0"/>
              <a:t>1.#</a:t>
            </a:r>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p:cNvSpPr>
            <a:spLocks noGrp="1" noChangeArrowheads="1"/>
          </p:cNvSpPr>
          <p:nvPr>
            <p:ph type="sldNum" sz="quarter" idx="5"/>
          </p:nvPr>
        </p:nvSpPr>
        <p:spPr>
          <a:noFill/>
        </p:spPr>
        <p:txBody>
          <a:bodyPr/>
          <a:lstStyle/>
          <a:p>
            <a:fld id="{A9661AC3-BD59-4D93-A373-DD8622E50AAA}" type="slidenum">
              <a:rPr lang="en-US" smtClean="0"/>
              <a:pPr/>
              <a:t>121</a:t>
            </a:fld>
            <a:endParaRPr lang="en-US" smtClean="0"/>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p:cNvSpPr>
            <a:spLocks noGrp="1" noChangeArrowheads="1"/>
          </p:cNvSpPr>
          <p:nvPr>
            <p:ph type="sldNum" sz="quarter" idx="5"/>
          </p:nvPr>
        </p:nvSpPr>
        <p:spPr>
          <a:noFill/>
        </p:spPr>
        <p:txBody>
          <a:bodyPr/>
          <a:lstStyle/>
          <a:p>
            <a:fld id="{47F290D8-4F31-4977-BF2E-DE3BAF763284}" type="slidenum">
              <a:rPr lang="en-US" smtClean="0"/>
              <a:pPr/>
              <a:t>122</a:t>
            </a:fld>
            <a:endParaRPr lang="en-US" smtClean="0"/>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6"/>
          <p:cNvSpPr>
            <a:spLocks noGrp="1" noChangeArrowheads="1"/>
          </p:cNvSpPr>
          <p:nvPr>
            <p:ph type="ftr" sz="quarter" idx="4"/>
          </p:nvPr>
        </p:nvSpPr>
        <p:spPr>
          <a:noFill/>
        </p:spPr>
        <p:txBody>
          <a:bodyPr/>
          <a:lstStyle/>
          <a:p>
            <a:r>
              <a:rPr lang="en-US" smtClean="0"/>
              <a:t>1.#</a:t>
            </a:r>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6"/>
          <p:cNvSpPr>
            <a:spLocks noGrp="1" noChangeArrowheads="1"/>
          </p:cNvSpPr>
          <p:nvPr>
            <p:ph type="ftr" sz="quarter" idx="4"/>
          </p:nvPr>
        </p:nvSpPr>
        <p:spPr>
          <a:noFill/>
        </p:spPr>
        <p:txBody>
          <a:bodyPr/>
          <a:lstStyle/>
          <a:p>
            <a:r>
              <a:rPr lang="en-US" smtClean="0"/>
              <a:t>1.#</a:t>
            </a:r>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a:spLocks noGrp="1" noChangeArrowheads="1"/>
          </p:cNvSpPr>
          <p:nvPr>
            <p:ph type="sldNum" sz="quarter" idx="5"/>
          </p:nvPr>
        </p:nvSpPr>
        <p:spPr>
          <a:noFill/>
        </p:spPr>
        <p:txBody>
          <a:bodyPr/>
          <a:lstStyle/>
          <a:p>
            <a:fld id="{6353EDF8-CB2B-4026-B7D5-06C7EAB01D54}" type="slidenum">
              <a:rPr lang="en-US" smtClean="0"/>
              <a:pPr/>
              <a:t>125</a:t>
            </a:fld>
            <a:endParaRPr lang="en-US" smtClean="0"/>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p:cNvSpPr>
            <a:spLocks noGrp="1" noChangeArrowheads="1"/>
          </p:cNvSpPr>
          <p:nvPr>
            <p:ph type="sldNum" sz="quarter" idx="5"/>
          </p:nvPr>
        </p:nvSpPr>
        <p:spPr>
          <a:noFill/>
        </p:spPr>
        <p:txBody>
          <a:bodyPr/>
          <a:lstStyle/>
          <a:p>
            <a:fld id="{2D7BE7AE-66CC-4816-9F88-2DEE0FF1F426}" type="slidenum">
              <a:rPr lang="en-US" smtClean="0"/>
              <a:pPr/>
              <a:t>127</a:t>
            </a:fld>
            <a:endParaRPr lang="en-US" smtClean="0"/>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p:cNvSpPr>
            <a:spLocks noGrp="1" noChangeArrowheads="1"/>
          </p:cNvSpPr>
          <p:nvPr>
            <p:ph type="sldNum" sz="quarter" idx="5"/>
          </p:nvPr>
        </p:nvSpPr>
        <p:spPr>
          <a:noFill/>
        </p:spPr>
        <p:txBody>
          <a:bodyPr/>
          <a:lstStyle/>
          <a:p>
            <a:fld id="{3C55F614-3AEF-425B-AFD5-5A5474BF9EE0}" type="slidenum">
              <a:rPr lang="en-US" smtClean="0"/>
              <a:pPr/>
              <a:t>129</a:t>
            </a:fld>
            <a:endParaRPr lang="en-US" smtClean="0"/>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pPr>
              <a:defRPr/>
            </a:pPr>
            <a:endParaRPr lang="en-US"/>
          </a:p>
        </p:txBody>
      </p:sp>
      <p:sp>
        <p:nvSpPr>
          <p:cNvPr id="17" name="Footer Placeholder 16"/>
          <p:cNvSpPr>
            <a:spLocks noGrp="1"/>
          </p:cNvSpPr>
          <p:nvPr>
            <p:ph type="ftr" sz="quarter" idx="11"/>
          </p:nvPr>
        </p:nvSpPr>
        <p:spPr/>
        <p:txBody>
          <a:bodyPr/>
          <a:lstStyle/>
          <a:p>
            <a:pPr>
              <a:defRPr/>
            </a:pP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pPr>
              <a:defRPr/>
            </a:pPr>
            <a:fld id="{8EE8F3BC-F042-4C15-A144-3B6FED0636C1}" type="slidenum">
              <a:rPr lang="en-US" smtClean="0"/>
              <a:pPr>
                <a:defRPr/>
              </a:pPr>
              <a:t>‹#›</a:t>
            </a:fld>
            <a:endParaRPr lang="en-US" dirty="0"/>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
        <p:nvSpPr>
          <p:cNvPr id="14" name="Text Box 17"/>
          <p:cNvSpPr txBox="1">
            <a:spLocks noChangeArrowheads="1"/>
          </p:cNvSpPr>
          <p:nvPr userDrawn="1"/>
        </p:nvSpPr>
        <p:spPr bwMode="auto">
          <a:xfrm>
            <a:off x="0" y="6553200"/>
            <a:ext cx="2209800" cy="304800"/>
          </a:xfrm>
          <a:prstGeom prst="rect">
            <a:avLst/>
          </a:prstGeom>
          <a:noFill/>
          <a:ln>
            <a:noFill/>
          </a:ln>
          <a:extLst>
            <a:ext uri="{909E8E84-426E-40DD-AFC4-6F175D3DCCD1}"/>
            <a:ext uri="{91240B29-F687-4F45-9708-019B960494DF}"/>
          </a:extLst>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spcBef>
                <a:spcPct val="50000"/>
              </a:spcBef>
              <a:defRPr/>
            </a:pPr>
            <a:r>
              <a:rPr lang="en-US" altLang="en-US" sz="1400" b="0" i="0" dirty="0" smtClean="0">
                <a:latin typeface="McGrawHill-Italic" pitchFamily="2" charset="0"/>
                <a:cs typeface="+mn-cs"/>
              </a:rPr>
              <a:t>McGraw-Hill</a:t>
            </a:r>
            <a:endParaRPr lang="en-US" altLang="en-US" sz="2400" b="0" i="0" dirty="0" smtClean="0">
              <a:latin typeface="Times New Roman" pitchFamily="18" charset="0"/>
              <a:cs typeface="+mn-cs"/>
            </a:endParaRPr>
          </a:p>
        </p:txBody>
      </p:sp>
      <p:sp>
        <p:nvSpPr>
          <p:cNvPr id="15" name="Text Box 18"/>
          <p:cNvSpPr txBox="1">
            <a:spLocks noChangeArrowheads="1"/>
          </p:cNvSpPr>
          <p:nvPr userDrawn="1"/>
        </p:nvSpPr>
        <p:spPr bwMode="auto">
          <a:xfrm>
            <a:off x="4572000" y="6553200"/>
            <a:ext cx="4572000" cy="304800"/>
          </a:xfrm>
          <a:prstGeom prst="rect">
            <a:avLst/>
          </a:prstGeom>
          <a:noFill/>
          <a:ln>
            <a:noFill/>
          </a:ln>
          <a:extLst>
            <a:ext uri="{909E8E84-426E-40DD-AFC4-6F175D3DCCD1}"/>
            <a:ext uri="{91240B29-F687-4F45-9708-019B960494DF}"/>
          </a:extLst>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lgn="r">
              <a:spcBef>
                <a:spcPct val="50000"/>
              </a:spcBef>
              <a:buFontTx/>
              <a:buChar char="©"/>
              <a:defRPr/>
            </a:pPr>
            <a:r>
              <a:rPr lang="en-US" altLang="en-US" sz="1400" b="0" i="0" dirty="0" smtClean="0">
                <a:latin typeface="McGrawHill-Italic" pitchFamily="2" charset="0"/>
                <a:cs typeface="+mn-cs"/>
              </a:rPr>
              <a:t>The McGraw-Hill Companies, Inc., 2000</a:t>
            </a:r>
            <a:endParaRPr lang="en-US" altLang="en-US" sz="2400" b="0" i="0" dirty="0" smtClean="0">
              <a:latin typeface="Times New Roman" pitchFamily="18" charset="0"/>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4/14/2021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a:defRPr/>
            </a:pPr>
            <a:r>
              <a:rPr lang="en-US" smtClean="0"/>
              <a:t>1.</a:t>
            </a:r>
            <a:fld id="{68732D28-2ED0-494A-819E-DF0A5707904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4/14/2021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a:defRPr/>
            </a:pPr>
            <a:r>
              <a:rPr lang="en-US" smtClean="0"/>
              <a:t>1.</a:t>
            </a:r>
            <a:fld id="{0C22D9B3-FBAF-44BB-8894-6E82E8DC1BA8}"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itle 5"/>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5" name="Rectangle 13"/>
          <p:cNvSpPr>
            <a:spLocks noGrp="1" noChangeArrowheads="1"/>
          </p:cNvSpPr>
          <p:nvPr>
            <p:ph type="sldNum" sz="quarter" idx="10"/>
          </p:nvPr>
        </p:nvSpPr>
        <p:spPr>
          <a:ln/>
        </p:spPr>
        <p:txBody>
          <a:bodyPr/>
          <a:lstStyle>
            <a:lvl1pPr>
              <a:defRPr/>
            </a:lvl1pPr>
          </a:lstStyle>
          <a:p>
            <a:pPr>
              <a:defRPr/>
            </a:pPr>
            <a:r>
              <a:rPr lang="en-US"/>
              <a:t>1.</a:t>
            </a:r>
            <a:fld id="{32DAEC8D-2F9B-46CD-B498-786A028A27D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4/14/2021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a:defRPr/>
            </a:pPr>
            <a:r>
              <a:rPr lang="en-US" smtClean="0"/>
              <a:t>1.</a:t>
            </a:r>
            <a:fld id="{FCF2357D-8B01-4CAC-BD39-8C4CE574497D}" type="slidenum">
              <a:rPr lang="en-US" smtClean="0"/>
              <a:pPr>
                <a:defRPr/>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4/14/2021</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pPr>
              <a:defRPr/>
            </a:pPr>
            <a:r>
              <a:rPr lang="en-US" smtClean="0"/>
              <a:t>1.</a:t>
            </a:r>
            <a:fld id="{3E22048D-5D60-4BBE-8CEC-D76D999764CF}"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pPr/>
              <a:t>4/14/2021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a:defRPr/>
            </a:pPr>
            <a:r>
              <a:rPr lang="en-US" smtClean="0"/>
              <a:t>1.</a:t>
            </a:r>
            <a:fld id="{28C43F29-30E1-4296-97AC-278102B9A5E3}" type="slidenum">
              <a:rPr lang="en-US" smtClean="0"/>
              <a:pPr>
                <a:defRPr/>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pPr/>
              <a:t>4/14/2021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a:defRPr/>
            </a:pPr>
            <a:r>
              <a:rPr lang="en-US" smtClean="0"/>
              <a:t>1.</a:t>
            </a:r>
            <a:fld id="{25924C44-EB8C-448F-86C9-ECC4289DAECB}" type="slidenum">
              <a:rPr lang="en-US" smtClean="0"/>
              <a:pPr>
                <a:defRPr/>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pPr/>
              <a:t>4/14/2021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a:defRPr/>
            </a:pPr>
            <a:r>
              <a:rPr lang="en-US" smtClean="0"/>
              <a:t>1.</a:t>
            </a:r>
            <a:fld id="{A42F308D-F852-4E48-822A-BED688844BB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4/14/2021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a:defRPr/>
            </a:pPr>
            <a:r>
              <a:rPr lang="en-US" smtClean="0"/>
              <a:t>1.</a:t>
            </a:r>
            <a:fld id="{0B86334D-6442-4B65-B209-90CBFF735129}"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4/14/2021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a:defRPr/>
            </a:pPr>
            <a:r>
              <a:rPr lang="en-US" smtClean="0"/>
              <a:t>1.</a:t>
            </a:r>
            <a:fld id="{32DAEC8D-2F9B-46CD-B498-786A028A27D7}" type="slidenum">
              <a:rPr lang="en-US" smtClean="0"/>
              <a:pPr>
                <a:defRPr/>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4/14/2021</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kumimoji="0" lang="en-US" dirty="0"/>
          </a:p>
        </p:txBody>
      </p:sp>
      <p:sp>
        <p:nvSpPr>
          <p:cNvPr id="7" name="Slide Number Placeholder 6"/>
          <p:cNvSpPr>
            <a:spLocks noGrp="1"/>
          </p:cNvSpPr>
          <p:nvPr>
            <p:ph type="sldNum" sz="quarter" idx="12"/>
          </p:nvPr>
        </p:nvSpPr>
        <p:spPr>
          <a:xfrm>
            <a:off x="146304" y="6208776"/>
            <a:ext cx="457200" cy="457200"/>
          </a:xfrm>
        </p:spPr>
        <p:txBody>
          <a:bodyPr/>
          <a:lstStyle/>
          <a:p>
            <a:pPr>
              <a:defRPr/>
            </a:pPr>
            <a:r>
              <a:rPr lang="en-US" smtClean="0"/>
              <a:t>1.</a:t>
            </a:r>
            <a:fld id="{42107D46-009F-425F-990F-D7D8821AD88F}" type="slidenum">
              <a:rPr lang="en-US" smtClean="0"/>
              <a:pPr>
                <a:defRPr/>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4/14/2021</a:t>
            </a:fld>
            <a:endParaRPr lang="en-US" sz="1400" dirty="0">
              <a:solidFill>
                <a:schemeClr val="tx2"/>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defRPr/>
            </a:pPr>
            <a:r>
              <a:rPr lang="en-US" smtClean="0"/>
              <a:t>1.</a:t>
            </a:r>
            <a:fld id="{6924B616-AB11-4E88-800C-301393B81A7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57" r:id="rId12"/>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emf"/><Relationship Id="rId7" Type="http://schemas.openxmlformats.org/officeDocument/2006/relationships/image" Target="../media/image136.emf"/><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35.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emf"/><Relationship Id="rId9" Type="http://schemas.openxmlformats.org/officeDocument/2006/relationships/image" Target="../media/image138.e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1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1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7.emf"/><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85.emf"/><Relationship Id="rId5" Type="http://schemas.openxmlformats.org/officeDocument/2006/relationships/image" Target="../media/image184.emf"/><Relationship Id="rId4" Type="http://schemas.openxmlformats.org/officeDocument/2006/relationships/image" Target="../media/image183.emf"/></Relationships>
</file>

<file path=ppt/slides/_rels/slide153.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image" Target="../media/image186.png"/><Relationship Id="rId7" Type="http://schemas.openxmlformats.org/officeDocument/2006/relationships/image" Target="../media/image190.emf"/><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89.emf"/><Relationship Id="rId5" Type="http://schemas.openxmlformats.org/officeDocument/2006/relationships/image" Target="../media/image188.emf"/><Relationship Id="rId4" Type="http://schemas.openxmlformats.org/officeDocument/2006/relationships/image" Target="../media/image187.emf"/><Relationship Id="rId9" Type="http://schemas.openxmlformats.org/officeDocument/2006/relationships/image" Target="../media/image192.emf"/></Relationships>
</file>

<file path=ppt/slides/_rels/slide15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 Id="rId9" Type="http://schemas.openxmlformats.org/officeDocument/2006/relationships/image" Target="../media/image202.png"/></Relationships>
</file>

<file path=ppt/slides/_rels/slide15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png"/></Relationships>
</file>

<file path=ppt/slides/_rels/slide16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34.xml"/><Relationship Id="rId1" Type="http://schemas.openxmlformats.org/officeDocument/2006/relationships/slideLayout" Target="../slideLayouts/slideLayout7.xml"/><Relationship Id="rId4" Type="http://schemas.openxmlformats.org/officeDocument/2006/relationships/image" Target="../media/image209.emf"/></Relationships>
</file>

<file path=ppt/slides/_rels/slide16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211.emf"/></Relationships>
</file>

<file path=ppt/slides/_rels/slide16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emf"/><Relationship Id="rId4" Type="http://schemas.openxmlformats.org/officeDocument/2006/relationships/image" Target="../media/image28.png"/><Relationship Id="rId9" Type="http://schemas.openxmlformats.org/officeDocument/2006/relationships/image" Target="../media/image33.png"/></Relationships>
</file>

<file path=ppt/slides/_rels/slide17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7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21.w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compnetworking.about.com/od/hardwarenetworkgear/g/bldef_adapter.htm"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0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oleObject" Target="../embeddings/Microsoft_Office_Word_97_-_2003_Document1.doc"/><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38.wmf"/><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239.wmf"/><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41.wmf"/><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image" Target="../media/image89.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18.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24.emf"/></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26.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4267200"/>
            <a:ext cx="7772400" cy="1295400"/>
          </a:xfrm>
        </p:spPr>
        <p:txBody>
          <a:bodyPr>
            <a:normAutofit/>
          </a:bodyPr>
          <a:lstStyle/>
          <a:p>
            <a:pPr algn="r"/>
            <a:r>
              <a:rPr lang="en-IN" sz="3600" b="1" dirty="0" smtClean="0"/>
              <a:t>Dr. </a:t>
            </a:r>
            <a:r>
              <a:rPr lang="en-IN" sz="3600" b="1" dirty="0" err="1" smtClean="0"/>
              <a:t>Ashutosh</a:t>
            </a:r>
            <a:r>
              <a:rPr lang="en-IN" sz="3600" b="1" dirty="0" smtClean="0"/>
              <a:t> </a:t>
            </a:r>
            <a:r>
              <a:rPr lang="en-IN" sz="3600" b="1" dirty="0" smtClean="0"/>
              <a:t>Singh</a:t>
            </a:r>
          </a:p>
          <a:p>
            <a:pPr algn="r"/>
            <a:r>
              <a:rPr lang="en-IN" sz="2800" b="1" dirty="0" smtClean="0">
                <a:solidFill>
                  <a:schemeClr val="tx2">
                    <a:lumMod val="50000"/>
                  </a:schemeClr>
                </a:solidFill>
              </a:rPr>
              <a:t>www.ashutoshksingh.in</a:t>
            </a:r>
          </a:p>
          <a:p>
            <a:endParaRPr lang="en-IN" sz="2800" dirty="0"/>
          </a:p>
        </p:txBody>
      </p:sp>
      <p:sp>
        <p:nvSpPr>
          <p:cNvPr id="2" name="Title 1"/>
          <p:cNvSpPr>
            <a:spLocks noGrp="1"/>
          </p:cNvSpPr>
          <p:nvPr>
            <p:ph type="ctrTitle"/>
          </p:nvPr>
        </p:nvSpPr>
        <p:spPr>
          <a:xfrm>
            <a:off x="533400" y="1600200"/>
            <a:ext cx="8610600" cy="1752600"/>
          </a:xfrm>
        </p:spPr>
        <p:txBody>
          <a:bodyPr>
            <a:normAutofit fontScale="90000"/>
          </a:bodyPr>
          <a:lstStyle/>
          <a:p>
            <a:pPr algn="ctr"/>
            <a:r>
              <a:rPr lang="en-US" b="1" dirty="0" smtClean="0">
                <a:solidFill>
                  <a:schemeClr val="bg1"/>
                </a:solidFill>
              </a:rPr>
              <a:t/>
            </a:r>
            <a:br>
              <a:rPr lang="en-US" b="1" dirty="0" smtClean="0">
                <a:solidFill>
                  <a:schemeClr val="bg1"/>
                </a:solidFill>
              </a:rPr>
            </a:br>
            <a:r>
              <a:rPr sz="4400" b="1" smtClean="0">
                <a:solidFill>
                  <a:schemeClr val="bg1"/>
                </a:solidFill>
              </a:rPr>
              <a:t>Unit-1: </a:t>
            </a:r>
            <a:r>
              <a:rPr sz="4400" b="1" smtClean="0">
                <a:solidFill>
                  <a:schemeClr val="bg1"/>
                </a:solidFill>
              </a:rPr>
              <a:t>An Introduction to CN</a:t>
            </a:r>
            <a:r>
              <a:rPr lang="en-US" b="1" dirty="0" smtClean="0"/>
              <a:t/>
            </a:r>
            <a:br>
              <a:rPr lang="en-US" b="1" dirty="0" smtClean="0"/>
            </a:br>
            <a:r>
              <a:rPr lang="en-US" sz="3600" b="1" dirty="0" smtClean="0"/>
              <a:t/>
            </a:r>
            <a:br>
              <a:rPr lang="en-US" sz="3600" b="1" dirty="0" smtClean="0"/>
            </a:br>
            <a:endParaRPr lang="en-IN"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i="0" dirty="0" smtClean="0">
                <a:latin typeface="Arial" pitchFamily="34" charset="0"/>
              </a:rPr>
              <a:t>1.</a:t>
            </a:r>
            <a:fld id="{E1B33FFD-8ADC-443C-9279-DA07B3258C1C}" type="slidenum">
              <a:rPr lang="en-US" sz="1200" i="0" smtClean="0">
                <a:latin typeface="Arial" pitchFamily="34" charset="0"/>
              </a:rPr>
              <a:pPr>
                <a:defRPr/>
              </a:pPr>
              <a:t>10</a:t>
            </a:fld>
            <a:endParaRPr lang="en-US" sz="1200" i="0" dirty="0" smtClean="0">
              <a:latin typeface="Arial" pitchFamily="34" charset="0"/>
            </a:endParaRPr>
          </a:p>
        </p:txBody>
      </p:sp>
      <p:sp>
        <p:nvSpPr>
          <p:cNvPr id="3993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3993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994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3994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994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994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3994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492918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1.2.2 Physical Structures</a:t>
            </a:r>
          </a:p>
        </p:txBody>
      </p:sp>
      <p:sp>
        <p:nvSpPr>
          <p:cNvPr id="39946" name="Rectangle 10"/>
          <p:cNvSpPr>
            <a:spLocks noChangeArrowheads="1"/>
          </p:cNvSpPr>
          <p:nvPr/>
        </p:nvSpPr>
        <p:spPr bwMode="auto">
          <a:xfrm>
            <a:off x="381000" y="1293813"/>
            <a:ext cx="7924800" cy="954087"/>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Before discussing networks, we need to define some network attributes.</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44B83008-AC68-4AD2-9508-1A5CAD9FECBB}" type="slidenum">
              <a:rPr lang="en-US"/>
              <a:pPr/>
              <a:t>100</a:t>
            </a:fld>
            <a:endParaRPr lang="en-US"/>
          </a:p>
        </p:txBody>
      </p:sp>
      <p:sp>
        <p:nvSpPr>
          <p:cNvPr id="8294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3.11:  </a:t>
            </a:r>
            <a:r>
              <a:rPr lang="en-US" sz="2000">
                <a:latin typeface="Times-BoldItalic"/>
              </a:rPr>
              <a:t>Decomposition of a composite periodic signal</a:t>
            </a:r>
          </a:p>
        </p:txBody>
      </p:sp>
      <p:pic>
        <p:nvPicPr>
          <p:cNvPr id="82947" name="Picture 2"/>
          <p:cNvPicPr>
            <a:picLocks noChangeAspect="1" noChangeArrowheads="1"/>
          </p:cNvPicPr>
          <p:nvPr/>
        </p:nvPicPr>
        <p:blipFill>
          <a:blip r:embed="rId3"/>
          <a:srcRect/>
          <a:stretch>
            <a:fillRect/>
          </a:stretch>
        </p:blipFill>
        <p:spPr bwMode="auto">
          <a:xfrm>
            <a:off x="696913" y="1133475"/>
            <a:ext cx="7304087" cy="1762125"/>
          </a:xfrm>
          <a:prstGeom prst="rect">
            <a:avLst/>
          </a:prstGeom>
          <a:noFill/>
          <a:ln w="9525">
            <a:noFill/>
            <a:miter lim="800000"/>
            <a:headEnd/>
            <a:tailEnd/>
          </a:ln>
        </p:spPr>
      </p:pic>
      <p:pic>
        <p:nvPicPr>
          <p:cNvPr id="2051" name="Picture 3"/>
          <p:cNvPicPr>
            <a:picLocks noChangeAspect="1" noChangeArrowheads="1"/>
          </p:cNvPicPr>
          <p:nvPr/>
        </p:nvPicPr>
        <p:blipFill>
          <a:blip r:embed="rId4"/>
          <a:srcRect/>
          <a:stretch>
            <a:fillRect/>
          </a:stretch>
        </p:blipFill>
        <p:spPr bwMode="auto">
          <a:xfrm>
            <a:off x="1173163" y="1662113"/>
            <a:ext cx="5608637" cy="1309687"/>
          </a:xfrm>
          <a:prstGeom prst="rect">
            <a:avLst/>
          </a:prstGeom>
          <a:noFill/>
          <a:ln w="9525">
            <a:noFill/>
            <a:miter lim="800000"/>
            <a:headEnd/>
            <a:tailEnd/>
          </a:ln>
        </p:spPr>
      </p:pic>
      <p:pic>
        <p:nvPicPr>
          <p:cNvPr id="2052" name="Picture 4"/>
          <p:cNvPicPr>
            <a:picLocks noChangeAspect="1" noChangeArrowheads="1"/>
          </p:cNvPicPr>
          <p:nvPr/>
        </p:nvPicPr>
        <p:blipFill>
          <a:blip r:embed="rId5"/>
          <a:srcRect/>
          <a:stretch>
            <a:fillRect/>
          </a:stretch>
        </p:blipFill>
        <p:spPr bwMode="auto">
          <a:xfrm>
            <a:off x="1204913" y="2066925"/>
            <a:ext cx="5589587" cy="458788"/>
          </a:xfrm>
          <a:prstGeom prst="rect">
            <a:avLst/>
          </a:prstGeom>
          <a:noFill/>
          <a:ln w="9525">
            <a:noFill/>
            <a:miter lim="800000"/>
            <a:headEnd/>
            <a:tailEnd/>
          </a:ln>
        </p:spPr>
      </p:pic>
      <p:pic>
        <p:nvPicPr>
          <p:cNvPr id="2053" name="Picture 5"/>
          <p:cNvPicPr>
            <a:picLocks noChangeAspect="1" noChangeArrowheads="1"/>
          </p:cNvPicPr>
          <p:nvPr/>
        </p:nvPicPr>
        <p:blipFill>
          <a:blip r:embed="rId6"/>
          <a:srcRect/>
          <a:stretch>
            <a:fillRect/>
          </a:stretch>
        </p:blipFill>
        <p:spPr bwMode="auto">
          <a:xfrm>
            <a:off x="1185863" y="2225675"/>
            <a:ext cx="5595937" cy="182563"/>
          </a:xfrm>
          <a:prstGeom prst="rect">
            <a:avLst/>
          </a:prstGeom>
          <a:noFill/>
          <a:ln w="9525">
            <a:noFill/>
            <a:miter lim="800000"/>
            <a:headEnd/>
            <a:tailEnd/>
          </a:ln>
        </p:spPr>
      </p:pic>
      <p:pic>
        <p:nvPicPr>
          <p:cNvPr id="82951" name="Picture 6"/>
          <p:cNvPicPr>
            <a:picLocks noChangeAspect="1" noChangeArrowheads="1"/>
          </p:cNvPicPr>
          <p:nvPr/>
        </p:nvPicPr>
        <p:blipFill>
          <a:blip r:embed="rId7"/>
          <a:srcRect/>
          <a:stretch>
            <a:fillRect/>
          </a:stretch>
        </p:blipFill>
        <p:spPr bwMode="auto">
          <a:xfrm>
            <a:off x="779463" y="3886200"/>
            <a:ext cx="7526337" cy="2133600"/>
          </a:xfrm>
          <a:prstGeom prst="rect">
            <a:avLst/>
          </a:prstGeom>
          <a:noFill/>
          <a:ln w="9525">
            <a:noFill/>
            <a:miter lim="800000"/>
            <a:headEnd/>
            <a:tailEnd/>
          </a:ln>
        </p:spPr>
      </p:pic>
      <p:pic>
        <p:nvPicPr>
          <p:cNvPr id="2055" name="Picture 7"/>
          <p:cNvPicPr>
            <a:picLocks noChangeAspect="1" noChangeArrowheads="1"/>
          </p:cNvPicPr>
          <p:nvPr/>
        </p:nvPicPr>
        <p:blipFill>
          <a:blip r:embed="rId8"/>
          <a:srcRect/>
          <a:stretch>
            <a:fillRect/>
          </a:stretch>
        </p:blipFill>
        <p:spPr bwMode="auto">
          <a:xfrm flipH="1">
            <a:off x="1676400" y="4268788"/>
            <a:ext cx="80963" cy="836612"/>
          </a:xfrm>
          <a:prstGeom prst="rect">
            <a:avLst/>
          </a:prstGeom>
          <a:noFill/>
          <a:ln w="9525">
            <a:noFill/>
            <a:miter lim="800000"/>
            <a:headEnd/>
            <a:tailEnd/>
          </a:ln>
        </p:spPr>
      </p:pic>
      <p:pic>
        <p:nvPicPr>
          <p:cNvPr id="2057" name="Picture 9"/>
          <p:cNvPicPr>
            <a:picLocks noChangeAspect="1" noChangeArrowheads="1"/>
          </p:cNvPicPr>
          <p:nvPr/>
        </p:nvPicPr>
        <p:blipFill>
          <a:blip r:embed="rId9"/>
          <a:srcRect/>
          <a:stretch>
            <a:fillRect/>
          </a:stretch>
        </p:blipFill>
        <p:spPr bwMode="auto">
          <a:xfrm>
            <a:off x="2424113" y="4768850"/>
            <a:ext cx="90487" cy="336550"/>
          </a:xfrm>
          <a:prstGeom prst="rect">
            <a:avLst/>
          </a:prstGeom>
          <a:noFill/>
          <a:ln w="9525">
            <a:noFill/>
            <a:miter lim="800000"/>
            <a:headEnd/>
            <a:tailEnd/>
          </a:ln>
        </p:spPr>
      </p:pic>
      <p:pic>
        <p:nvPicPr>
          <p:cNvPr id="2058" name="Picture 10"/>
          <p:cNvPicPr>
            <a:picLocks noChangeAspect="1" noChangeArrowheads="1"/>
          </p:cNvPicPr>
          <p:nvPr/>
        </p:nvPicPr>
        <p:blipFill>
          <a:blip r:embed="rId10"/>
          <a:srcRect/>
          <a:stretch>
            <a:fillRect/>
          </a:stretch>
        </p:blipFill>
        <p:spPr bwMode="auto">
          <a:xfrm>
            <a:off x="4576763" y="4948238"/>
            <a:ext cx="71437" cy="1571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2055"/>
                                        </p:tgtEl>
                                        <p:attrNameLst>
                                          <p:attrName>style.visibility</p:attrName>
                                        </p:attrNameLst>
                                      </p:cBhvr>
                                      <p:to>
                                        <p:strVal val="visible"/>
                                      </p:to>
                                    </p:set>
                                    <p:anim calcmode="lin" valueType="num">
                                      <p:cBhvr>
                                        <p:cTn id="11" dur="1000" fill="hold"/>
                                        <p:tgtEl>
                                          <p:spTgt spid="2055"/>
                                        </p:tgtEl>
                                        <p:attrNameLst>
                                          <p:attrName>ppt_w</p:attrName>
                                        </p:attrNameLst>
                                      </p:cBhvr>
                                      <p:tavLst>
                                        <p:tav tm="0">
                                          <p:val>
                                            <p:fltVal val="0"/>
                                          </p:val>
                                        </p:tav>
                                        <p:tav tm="100000">
                                          <p:val>
                                            <p:strVal val="#ppt_w"/>
                                          </p:val>
                                        </p:tav>
                                      </p:tavLst>
                                    </p:anim>
                                    <p:anim calcmode="lin" valueType="num">
                                      <p:cBhvr>
                                        <p:cTn id="12" dur="1000" fill="hold"/>
                                        <p:tgtEl>
                                          <p:spTgt spid="2055"/>
                                        </p:tgtEl>
                                        <p:attrNameLst>
                                          <p:attrName>ppt_h</p:attrName>
                                        </p:attrNameLst>
                                      </p:cBhvr>
                                      <p:tavLst>
                                        <p:tav tm="0">
                                          <p:val>
                                            <p:fltVal val="0"/>
                                          </p:val>
                                        </p:tav>
                                        <p:tav tm="100000">
                                          <p:val>
                                            <p:strVal val="#ppt_h"/>
                                          </p:val>
                                        </p:tav>
                                      </p:tavLst>
                                    </p:anim>
                                    <p:anim calcmode="lin" valueType="num">
                                      <p:cBhvr>
                                        <p:cTn id="13" dur="1000" fill="hold"/>
                                        <p:tgtEl>
                                          <p:spTgt spid="2055"/>
                                        </p:tgtEl>
                                        <p:attrNameLst>
                                          <p:attrName>style.rotation</p:attrName>
                                        </p:attrNameLst>
                                      </p:cBhvr>
                                      <p:tavLst>
                                        <p:tav tm="0">
                                          <p:val>
                                            <p:fltVal val="90"/>
                                          </p:val>
                                        </p:tav>
                                        <p:tav tm="100000">
                                          <p:val>
                                            <p:fltVal val="0"/>
                                          </p:val>
                                        </p:tav>
                                      </p:tavLst>
                                    </p:anim>
                                    <p:animEffect transition="in" filter="fade">
                                      <p:cBhvr>
                                        <p:cTn id="14" dur="1000"/>
                                        <p:tgtEl>
                                          <p:spTgt spid="205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057"/>
                                        </p:tgtEl>
                                        <p:attrNameLst>
                                          <p:attrName>style.visibility</p:attrName>
                                        </p:attrNameLst>
                                      </p:cBhvr>
                                      <p:to>
                                        <p:strVal val="visible"/>
                                      </p:to>
                                    </p:set>
                                    <p:anim calcmode="lin" valueType="num">
                                      <p:cBhvr>
                                        <p:cTn id="23" dur="1000" fill="hold"/>
                                        <p:tgtEl>
                                          <p:spTgt spid="2057"/>
                                        </p:tgtEl>
                                        <p:attrNameLst>
                                          <p:attrName>ppt_w</p:attrName>
                                        </p:attrNameLst>
                                      </p:cBhvr>
                                      <p:tavLst>
                                        <p:tav tm="0">
                                          <p:val>
                                            <p:fltVal val="0"/>
                                          </p:val>
                                        </p:tav>
                                        <p:tav tm="100000">
                                          <p:val>
                                            <p:strVal val="#ppt_w"/>
                                          </p:val>
                                        </p:tav>
                                      </p:tavLst>
                                    </p:anim>
                                    <p:anim calcmode="lin" valueType="num">
                                      <p:cBhvr>
                                        <p:cTn id="24" dur="1000" fill="hold"/>
                                        <p:tgtEl>
                                          <p:spTgt spid="2057"/>
                                        </p:tgtEl>
                                        <p:attrNameLst>
                                          <p:attrName>ppt_h</p:attrName>
                                        </p:attrNameLst>
                                      </p:cBhvr>
                                      <p:tavLst>
                                        <p:tav tm="0">
                                          <p:val>
                                            <p:fltVal val="0"/>
                                          </p:val>
                                        </p:tav>
                                        <p:tav tm="100000">
                                          <p:val>
                                            <p:strVal val="#ppt_h"/>
                                          </p:val>
                                        </p:tav>
                                      </p:tavLst>
                                    </p:anim>
                                    <p:anim calcmode="lin" valueType="num">
                                      <p:cBhvr>
                                        <p:cTn id="25" dur="1000" fill="hold"/>
                                        <p:tgtEl>
                                          <p:spTgt spid="2057"/>
                                        </p:tgtEl>
                                        <p:attrNameLst>
                                          <p:attrName>style.rotation</p:attrName>
                                        </p:attrNameLst>
                                      </p:cBhvr>
                                      <p:tavLst>
                                        <p:tav tm="0">
                                          <p:val>
                                            <p:fltVal val="90"/>
                                          </p:val>
                                        </p:tav>
                                        <p:tav tm="100000">
                                          <p:val>
                                            <p:fltVal val="0"/>
                                          </p:val>
                                        </p:tav>
                                      </p:tavLst>
                                    </p:anim>
                                    <p:animEffect transition="in" filter="fade">
                                      <p:cBhvr>
                                        <p:cTn id="26" dur="1000"/>
                                        <p:tgtEl>
                                          <p:spTgt spid="205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2058"/>
                                        </p:tgtEl>
                                        <p:attrNameLst>
                                          <p:attrName>style.visibility</p:attrName>
                                        </p:attrNameLst>
                                      </p:cBhvr>
                                      <p:to>
                                        <p:strVal val="visible"/>
                                      </p:to>
                                    </p:set>
                                    <p:anim calcmode="lin" valueType="num">
                                      <p:cBhvr>
                                        <p:cTn id="35" dur="1000" fill="hold"/>
                                        <p:tgtEl>
                                          <p:spTgt spid="2058"/>
                                        </p:tgtEl>
                                        <p:attrNameLst>
                                          <p:attrName>ppt_w</p:attrName>
                                        </p:attrNameLst>
                                      </p:cBhvr>
                                      <p:tavLst>
                                        <p:tav tm="0">
                                          <p:val>
                                            <p:fltVal val="0"/>
                                          </p:val>
                                        </p:tav>
                                        <p:tav tm="100000">
                                          <p:val>
                                            <p:strVal val="#ppt_w"/>
                                          </p:val>
                                        </p:tav>
                                      </p:tavLst>
                                    </p:anim>
                                    <p:anim calcmode="lin" valueType="num">
                                      <p:cBhvr>
                                        <p:cTn id="36" dur="1000" fill="hold"/>
                                        <p:tgtEl>
                                          <p:spTgt spid="2058"/>
                                        </p:tgtEl>
                                        <p:attrNameLst>
                                          <p:attrName>ppt_h</p:attrName>
                                        </p:attrNameLst>
                                      </p:cBhvr>
                                      <p:tavLst>
                                        <p:tav tm="0">
                                          <p:val>
                                            <p:fltVal val="0"/>
                                          </p:val>
                                        </p:tav>
                                        <p:tav tm="100000">
                                          <p:val>
                                            <p:strVal val="#ppt_h"/>
                                          </p:val>
                                        </p:tav>
                                      </p:tavLst>
                                    </p:anim>
                                    <p:anim calcmode="lin" valueType="num">
                                      <p:cBhvr>
                                        <p:cTn id="37" dur="1000" fill="hold"/>
                                        <p:tgtEl>
                                          <p:spTgt spid="2058"/>
                                        </p:tgtEl>
                                        <p:attrNameLst>
                                          <p:attrName>style.rotation</p:attrName>
                                        </p:attrNameLst>
                                      </p:cBhvr>
                                      <p:tavLst>
                                        <p:tav tm="0">
                                          <p:val>
                                            <p:fltVal val="90"/>
                                          </p:val>
                                        </p:tav>
                                        <p:tav tm="100000">
                                          <p:val>
                                            <p:fltVal val="0"/>
                                          </p:val>
                                        </p:tav>
                                      </p:tavLst>
                                    </p:anim>
                                    <p:animEffect transition="in" filter="fade">
                                      <p:cBhvr>
                                        <p:cTn id="38" dur="10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BC1F3F8A-516E-4854-A5BE-D34FC6732018}" type="slidenum">
              <a:rPr lang="en-US"/>
              <a:pPr/>
              <a:t>101</a:t>
            </a:fld>
            <a:endParaRPr lang="en-US"/>
          </a:p>
        </p:txBody>
      </p:sp>
      <p:sp>
        <p:nvSpPr>
          <p:cNvPr id="8909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890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909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890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90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909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890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416300"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3.2.6 </a:t>
            </a:r>
            <a:r>
              <a:rPr lang="en-US" sz="3600" dirty="0" smtClean="0">
                <a:solidFill>
                  <a:schemeClr val="hlink"/>
                </a:solidFill>
                <a:effectLst>
                  <a:outerShdw blurRad="38100" dist="38100" dir="2700000" algn="tl">
                    <a:srgbClr val="000000">
                      <a:alpha val="43137"/>
                    </a:srgbClr>
                  </a:outerShdw>
                </a:effectLst>
                <a:latin typeface="Times New Roman" pitchFamily="18" charset="0"/>
              </a:rPr>
              <a:t> Bandwidth</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89098" name="Rectangle 10"/>
          <p:cNvSpPr>
            <a:spLocks noChangeArrowheads="1"/>
          </p:cNvSpPr>
          <p:nvPr/>
        </p:nvSpPr>
        <p:spPr bwMode="auto">
          <a:xfrm>
            <a:off x="381000" y="1293813"/>
            <a:ext cx="7924800" cy="2246312"/>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The range of frequencies contained in a composite signal is its bandwidth. The bandwidth is normally a difference between two numbers. For example, if a composite signal contains frequencies between 1000 and 5000, its bandwidth is 5000 − 1000, or 4000.</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r>
              <a:rPr lang="en-US"/>
              <a:t>3.</a:t>
            </a:r>
            <a:fld id="{284012B9-9F87-454A-A162-032B0605C00E}" type="slidenum">
              <a:rPr lang="en-US"/>
              <a:pPr/>
              <a:t>102</a:t>
            </a:fld>
            <a:endParaRPr lang="en-US"/>
          </a:p>
        </p:txBody>
      </p:sp>
      <p:sp>
        <p:nvSpPr>
          <p:cNvPr id="91138" name="Rectangle 14"/>
          <p:cNvSpPr>
            <a:spLocks noChangeArrowheads="1"/>
          </p:cNvSpPr>
          <p:nvPr/>
        </p:nvSpPr>
        <p:spPr bwMode="auto">
          <a:xfrm>
            <a:off x="150813" y="42863"/>
            <a:ext cx="8688387" cy="708025"/>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3.13:  </a:t>
            </a:r>
            <a:r>
              <a:rPr lang="en-US" sz="2000">
                <a:latin typeface="Times-BoldItalic"/>
              </a:rPr>
              <a:t>The bandwidth of periodic and nonperiodic composite </a:t>
            </a:r>
          </a:p>
          <a:p>
            <a:pPr eaLnBrk="0" hangingPunct="0"/>
            <a:r>
              <a:rPr lang="en-US" sz="2000">
                <a:latin typeface="Times-BoldItalic"/>
              </a:rPr>
              <a:t>                     signals</a:t>
            </a:r>
          </a:p>
        </p:txBody>
      </p:sp>
      <p:pic>
        <p:nvPicPr>
          <p:cNvPr id="13316" name="Picture 2"/>
          <p:cNvPicPr>
            <a:picLocks noChangeAspect="1" noChangeArrowheads="1"/>
          </p:cNvPicPr>
          <p:nvPr/>
        </p:nvPicPr>
        <p:blipFill>
          <a:blip r:embed="rId3"/>
          <a:srcRect/>
          <a:stretch>
            <a:fillRect/>
          </a:stretch>
        </p:blipFill>
        <p:spPr bwMode="auto">
          <a:xfrm>
            <a:off x="304800" y="1177925"/>
            <a:ext cx="4538663" cy="2403475"/>
          </a:xfrm>
          <a:prstGeom prst="rect">
            <a:avLst/>
          </a:prstGeom>
          <a:noFill/>
          <a:ln w="9525">
            <a:noFill/>
            <a:miter lim="800000"/>
            <a:headEnd/>
            <a:tailEnd/>
          </a:ln>
        </p:spPr>
      </p:pic>
      <p:pic>
        <p:nvPicPr>
          <p:cNvPr id="13317" name="Picture 3"/>
          <p:cNvPicPr>
            <a:picLocks noChangeAspect="1" noChangeArrowheads="1"/>
          </p:cNvPicPr>
          <p:nvPr/>
        </p:nvPicPr>
        <p:blipFill>
          <a:blip r:embed="rId4"/>
          <a:srcRect/>
          <a:stretch>
            <a:fillRect/>
          </a:stretch>
        </p:blipFill>
        <p:spPr bwMode="auto">
          <a:xfrm>
            <a:off x="3886200" y="4140200"/>
            <a:ext cx="4508500" cy="2336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wipe(left)">
                                      <p:cBhvr>
                                        <p:cTn id="7" dur="500"/>
                                        <p:tgtEl>
                                          <p:spTgt spid="133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317"/>
                                        </p:tgtEl>
                                        <p:attrNameLst>
                                          <p:attrName>style.visibility</p:attrName>
                                        </p:attrNameLst>
                                      </p:cBhvr>
                                      <p:to>
                                        <p:strVal val="visible"/>
                                      </p:to>
                                    </p:set>
                                    <p:animEffect transition="in" filter="wipe(left)">
                                      <p:cBhvr>
                                        <p:cTn id="12"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Grp="1" noChangeArrowheads="1"/>
          </p:cNvSpPr>
          <p:nvPr>
            <p:ph type="sldNum" sz="quarter" idx="12"/>
          </p:nvPr>
        </p:nvSpPr>
        <p:spPr>
          <a:ln/>
        </p:spPr>
        <p:txBody>
          <a:bodyPr/>
          <a:lstStyle/>
          <a:p>
            <a:r>
              <a:rPr lang="en-US"/>
              <a:t>3.</a:t>
            </a:r>
            <a:fld id="{063998A8-9A67-43F8-8594-03042E6DD950}" type="slidenum">
              <a:rPr lang="en-US"/>
              <a:pPr/>
              <a:t>103</a:t>
            </a:fld>
            <a:endParaRPr lang="en-US"/>
          </a:p>
        </p:txBody>
      </p:sp>
      <p:sp>
        <p:nvSpPr>
          <p:cNvPr id="93187" name="Text Box 20"/>
          <p:cNvSpPr txBox="1">
            <a:spLocks noChangeArrowheads="1"/>
          </p:cNvSpPr>
          <p:nvPr/>
        </p:nvSpPr>
        <p:spPr bwMode="auto">
          <a:xfrm>
            <a:off x="76200" y="696913"/>
            <a:ext cx="8839200" cy="18161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If a periodic signal is decomposed into five sine waves with frequencies of 100, 300, 500, 700, and 900 Hz, what is its bandwidth? Draw the spectrum, assuming all components have a maximum amplitude of 10 V.</a:t>
            </a:r>
          </a:p>
        </p:txBody>
      </p:sp>
      <p:grpSp>
        <p:nvGrpSpPr>
          <p:cNvPr id="2" name="Group 23"/>
          <p:cNvGrpSpPr>
            <a:grpSpLocks/>
          </p:cNvGrpSpPr>
          <p:nvPr/>
        </p:nvGrpSpPr>
        <p:grpSpPr bwMode="auto">
          <a:xfrm>
            <a:off x="0" y="0"/>
            <a:ext cx="9144000" cy="609600"/>
            <a:chOff x="0" y="2448"/>
            <a:chExt cx="5760" cy="384"/>
          </a:xfrm>
        </p:grpSpPr>
        <p:sp>
          <p:nvSpPr>
            <p:cNvPr id="9319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3.10</a:t>
              </a:r>
            </a:p>
          </p:txBody>
        </p:sp>
      </p:grpSp>
      <p:sp>
        <p:nvSpPr>
          <p:cNvPr id="93189" name="Text Box 20"/>
          <p:cNvSpPr txBox="1">
            <a:spLocks noChangeArrowheads="1"/>
          </p:cNvSpPr>
          <p:nvPr/>
        </p:nvSpPr>
        <p:spPr bwMode="auto">
          <a:xfrm>
            <a:off x="76200" y="2743200"/>
            <a:ext cx="8839200" cy="1384300"/>
          </a:xfrm>
          <a:prstGeom prst="rect">
            <a:avLst/>
          </a:prstGeom>
          <a:noFill/>
          <a:ln w="9525">
            <a:noFill/>
            <a:miter lim="800000"/>
            <a:headEnd/>
            <a:tailEnd/>
          </a:ln>
        </p:spPr>
        <p:txBody>
          <a:bodyPr>
            <a:spAutoFit/>
          </a:bodyPr>
          <a:lstStyle/>
          <a:p>
            <a:pPr algn="just" eaLnBrk="0" hangingPunct="0"/>
            <a:r>
              <a:rPr lang="en-US" sz="2800" i="0">
                <a:solidFill>
                  <a:srgbClr val="FF0000"/>
                </a:solidFill>
                <a:latin typeface="Times New Roman" pitchFamily="18" charset="0"/>
                <a:cs typeface="Times New Roman" pitchFamily="18" charset="0"/>
              </a:rPr>
              <a:t>Solution</a:t>
            </a:r>
          </a:p>
          <a:p>
            <a:pPr algn="just" eaLnBrk="0" hangingPunct="0"/>
            <a:r>
              <a:rPr lang="en-US" sz="2800" b="0" i="0">
                <a:latin typeface="Times New Roman" pitchFamily="18" charset="0"/>
                <a:cs typeface="Times New Roman" pitchFamily="18" charset="0"/>
              </a:rPr>
              <a:t>Let f</a:t>
            </a:r>
            <a:r>
              <a:rPr lang="en-US" sz="2800" b="0" i="0" baseline="-25000">
                <a:latin typeface="Times New Roman" pitchFamily="18" charset="0"/>
                <a:cs typeface="Times New Roman" pitchFamily="18" charset="0"/>
              </a:rPr>
              <a:t>h</a:t>
            </a:r>
            <a:r>
              <a:rPr lang="en-US" sz="2800" b="0" i="0">
                <a:latin typeface="Times New Roman" pitchFamily="18" charset="0"/>
                <a:cs typeface="Times New Roman" pitchFamily="18" charset="0"/>
              </a:rPr>
              <a:t> be the highest frequency, f</a:t>
            </a:r>
            <a:r>
              <a:rPr lang="en-US" sz="2800" b="0" i="0" baseline="-25000">
                <a:latin typeface="Times New Roman" pitchFamily="18" charset="0"/>
                <a:cs typeface="Times New Roman" pitchFamily="18" charset="0"/>
              </a:rPr>
              <a:t>l</a:t>
            </a:r>
            <a:r>
              <a:rPr lang="en-US" sz="2800" b="0" i="0">
                <a:latin typeface="Times New Roman" pitchFamily="18" charset="0"/>
                <a:cs typeface="Times New Roman" pitchFamily="18" charset="0"/>
              </a:rPr>
              <a:t> the lowest frequency, and B the bandwidth. Then</a:t>
            </a:r>
          </a:p>
        </p:txBody>
      </p:sp>
      <p:pic>
        <p:nvPicPr>
          <p:cNvPr id="93190" name="Picture 2"/>
          <p:cNvPicPr>
            <a:picLocks noChangeAspect="1" noChangeArrowheads="1"/>
          </p:cNvPicPr>
          <p:nvPr/>
        </p:nvPicPr>
        <p:blipFill>
          <a:blip r:embed="rId3"/>
          <a:srcRect/>
          <a:stretch>
            <a:fillRect/>
          </a:stretch>
        </p:blipFill>
        <p:spPr bwMode="auto">
          <a:xfrm>
            <a:off x="2500313" y="4486275"/>
            <a:ext cx="414337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r>
              <a:rPr lang="en-US"/>
              <a:t>3.</a:t>
            </a:r>
            <a:fld id="{07358B23-31A2-4ACC-9330-34AD8150CBEC}" type="slidenum">
              <a:rPr lang="en-US"/>
              <a:pPr/>
              <a:t>104</a:t>
            </a:fld>
            <a:endParaRPr lang="en-US"/>
          </a:p>
        </p:txBody>
      </p:sp>
      <p:sp>
        <p:nvSpPr>
          <p:cNvPr id="95234"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3.14:  </a:t>
            </a:r>
            <a:r>
              <a:rPr lang="en-US" sz="2000">
                <a:latin typeface="Times-BoldItalic"/>
              </a:rPr>
              <a:t>The bandwidth for example 3.10</a:t>
            </a:r>
          </a:p>
        </p:txBody>
      </p:sp>
      <p:pic>
        <p:nvPicPr>
          <p:cNvPr id="4098" name="Picture 2"/>
          <p:cNvPicPr>
            <a:picLocks noChangeAspect="1" noChangeArrowheads="1"/>
          </p:cNvPicPr>
          <p:nvPr/>
        </p:nvPicPr>
        <p:blipFill>
          <a:blip r:embed="rId3"/>
          <a:srcRect/>
          <a:stretch>
            <a:fillRect/>
          </a:stretch>
        </p:blipFill>
        <p:spPr bwMode="auto">
          <a:xfrm>
            <a:off x="695325" y="2397125"/>
            <a:ext cx="6924675" cy="1042988"/>
          </a:xfrm>
          <a:prstGeom prst="rect">
            <a:avLst/>
          </a:prstGeom>
          <a:noFill/>
          <a:ln w="9525">
            <a:noFill/>
            <a:miter lim="800000"/>
            <a:headEnd/>
            <a:tailEnd/>
          </a:ln>
        </p:spPr>
      </p:pic>
      <p:pic>
        <p:nvPicPr>
          <p:cNvPr id="4099" name="Picture 3"/>
          <p:cNvPicPr>
            <a:picLocks noChangeAspect="1" noChangeArrowheads="1"/>
          </p:cNvPicPr>
          <p:nvPr/>
        </p:nvPicPr>
        <p:blipFill>
          <a:blip r:embed="rId4"/>
          <a:srcRect/>
          <a:stretch>
            <a:fillRect/>
          </a:stretch>
        </p:blipFill>
        <p:spPr bwMode="auto">
          <a:xfrm>
            <a:off x="2198688" y="3727450"/>
            <a:ext cx="3897312" cy="53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left)">
                                      <p:cBhvr>
                                        <p:cTn id="7" dur="225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2000"/>
                                        <p:tgtEl>
                                          <p:spTgt spid="4099"/>
                                        </p:tgtEl>
                                      </p:cBhvr>
                                    </p:animEffect>
                                    <p:anim calcmode="lin" valueType="num">
                                      <p:cBhvr>
                                        <p:cTn id="13" dur="2000" fill="hold"/>
                                        <p:tgtEl>
                                          <p:spTgt spid="4099"/>
                                        </p:tgtEl>
                                        <p:attrNameLst>
                                          <p:attrName>ppt_w</p:attrName>
                                        </p:attrNameLst>
                                      </p:cBhvr>
                                      <p:tavLst>
                                        <p:tav tm="0" fmla="#ppt_w*sin(2.5*pi*$)">
                                          <p:val>
                                            <p:fltVal val="0"/>
                                          </p:val>
                                        </p:tav>
                                        <p:tav tm="100000">
                                          <p:val>
                                            <p:fltVal val="1"/>
                                          </p:val>
                                        </p:tav>
                                      </p:tavLst>
                                    </p:anim>
                                    <p:anim calcmode="lin" valueType="num">
                                      <p:cBhvr>
                                        <p:cTn id="14" dur="2000" fill="hold"/>
                                        <p:tgtEl>
                                          <p:spTgt spid="409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a:ln/>
        </p:spPr>
        <p:txBody>
          <a:bodyPr/>
          <a:lstStyle/>
          <a:p>
            <a:r>
              <a:rPr lang="en-US"/>
              <a:t>3.</a:t>
            </a:r>
            <a:fld id="{1FA280AF-D0E0-4DB4-A969-79C1EC0B69F6}" type="slidenum">
              <a:rPr lang="en-US"/>
              <a:pPr/>
              <a:t>105</a:t>
            </a:fld>
            <a:endParaRPr lang="en-US"/>
          </a:p>
        </p:txBody>
      </p:sp>
      <p:sp>
        <p:nvSpPr>
          <p:cNvPr id="103426" name="Rectangle 14"/>
          <p:cNvSpPr>
            <a:spLocks noChangeArrowheads="1"/>
          </p:cNvSpPr>
          <p:nvPr/>
        </p:nvSpPr>
        <p:spPr bwMode="auto">
          <a:xfrm>
            <a:off x="152400" y="-20638"/>
            <a:ext cx="8153400" cy="708026"/>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3.16:  </a:t>
            </a:r>
            <a:r>
              <a:rPr lang="en-US" sz="2000">
                <a:latin typeface="Times-BoldItalic"/>
              </a:rPr>
              <a:t>The bandwidth for example 3.12</a:t>
            </a:r>
          </a:p>
          <a:p>
            <a:pPr eaLnBrk="0" hangingPunct="0"/>
            <a:endParaRPr lang="en-US" sz="2000">
              <a:latin typeface="Times-BoldItalic"/>
            </a:endParaRPr>
          </a:p>
        </p:txBody>
      </p:sp>
      <p:pic>
        <p:nvPicPr>
          <p:cNvPr id="6146" name="Picture 2"/>
          <p:cNvPicPr>
            <a:picLocks noChangeAspect="1" noChangeArrowheads="1"/>
          </p:cNvPicPr>
          <p:nvPr/>
        </p:nvPicPr>
        <p:blipFill>
          <a:blip r:embed="rId3"/>
          <a:srcRect/>
          <a:stretch>
            <a:fillRect/>
          </a:stretch>
        </p:blipFill>
        <p:spPr bwMode="auto">
          <a:xfrm>
            <a:off x="228600" y="2813050"/>
            <a:ext cx="8610600" cy="1911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fltVal val="0"/>
                                          </p:val>
                                        </p:tav>
                                        <p:tav tm="100000">
                                          <p:val>
                                            <p:strVal val="#ppt_w"/>
                                          </p:val>
                                        </p:tav>
                                      </p:tavLst>
                                    </p:anim>
                                    <p:anim calcmode="lin" valueType="num">
                                      <p:cBhvr>
                                        <p:cTn id="8" dur="500" fill="hold"/>
                                        <p:tgtEl>
                                          <p:spTgt spid="6146"/>
                                        </p:tgtEl>
                                        <p:attrNameLst>
                                          <p:attrName>ppt_h</p:attrName>
                                        </p:attrNameLst>
                                      </p:cBhvr>
                                      <p:tavLst>
                                        <p:tav tm="0">
                                          <p:val>
                                            <p:fltVal val="0"/>
                                          </p:val>
                                        </p:tav>
                                        <p:tav tm="100000">
                                          <p:val>
                                            <p:strVal val="#ppt_h"/>
                                          </p:val>
                                        </p:tav>
                                      </p:tavLst>
                                    </p:anim>
                                    <p:animEffect transition="in" filter="fade">
                                      <p:cBhvr>
                                        <p:cTn id="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r>
              <a:rPr lang="en-US"/>
              <a:t>3.</a:t>
            </a:r>
            <a:fld id="{AFAD08A6-30AC-4582-AD87-397CA0523F70}" type="slidenum">
              <a:rPr lang="en-US"/>
              <a:pPr/>
              <a:t>106</a:t>
            </a:fld>
            <a:endParaRPr lang="en-US"/>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1363" name="Text Box 3"/>
          <p:cNvSpPr txBox="1">
            <a:spLocks noChangeArrowheads="1"/>
          </p:cNvSpPr>
          <p:nvPr/>
        </p:nvSpPr>
        <p:spPr bwMode="auto">
          <a:xfrm>
            <a:off x="228600" y="406400"/>
            <a:ext cx="4672013" cy="1077913"/>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rPr>
              <a:t>3-3   DIGITAL SIGNALS</a:t>
            </a: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113669" name="Rectangle 8"/>
          <p:cNvSpPr>
            <a:spLocks noChangeArrowheads="1"/>
          </p:cNvSpPr>
          <p:nvPr/>
        </p:nvSpPr>
        <p:spPr bwMode="auto">
          <a:xfrm>
            <a:off x="228600" y="1677988"/>
            <a:ext cx="8229600" cy="5016758"/>
          </a:xfrm>
          <a:prstGeom prst="rect">
            <a:avLst/>
          </a:prstGeom>
          <a:noFill/>
          <a:ln w="9525">
            <a:noFill/>
            <a:miter lim="800000"/>
            <a:headEnd/>
            <a:tailEnd/>
          </a:ln>
        </p:spPr>
        <p:txBody>
          <a:bodyPr>
            <a:spAutoFit/>
          </a:bodyPr>
          <a:lstStyle/>
          <a:p>
            <a:pPr algn="just" eaLnBrk="0" hangingPunct="0">
              <a:buFont typeface="Wingdings" pitchFamily="2" charset="2"/>
              <a:buChar char="q"/>
            </a:pPr>
            <a:r>
              <a:rPr lang="en-US" dirty="0" smtClean="0">
                <a:latin typeface="Times-Roman"/>
              </a:rPr>
              <a:t>For </a:t>
            </a:r>
            <a:r>
              <a:rPr lang="en-US" dirty="0">
                <a:latin typeface="Times-Roman"/>
              </a:rPr>
              <a:t>example, a 1 can be encoded as a positive voltage and a 0 as zero voltage. </a:t>
            </a:r>
            <a:endParaRPr lang="en-US" dirty="0" smtClean="0">
              <a:latin typeface="Times-Roman"/>
            </a:endParaRPr>
          </a:p>
          <a:p>
            <a:pPr algn="just" eaLnBrk="0" hangingPunct="0">
              <a:buFont typeface="Wingdings" pitchFamily="2" charset="2"/>
              <a:buChar char="q"/>
            </a:pPr>
            <a:r>
              <a:rPr lang="en-US" dirty="0" smtClean="0">
                <a:latin typeface="Times-Roman"/>
              </a:rPr>
              <a:t>A </a:t>
            </a:r>
            <a:r>
              <a:rPr lang="en-US" dirty="0">
                <a:latin typeface="Times-Roman"/>
              </a:rPr>
              <a:t>digital signal can have more than two levels. </a:t>
            </a:r>
            <a:endParaRPr lang="en-US" dirty="0" smtClean="0">
              <a:latin typeface="Times-Roman"/>
            </a:endParaRPr>
          </a:p>
          <a:p>
            <a:pPr algn="just" eaLnBrk="0" hangingPunct="0">
              <a:buFont typeface="Wingdings" pitchFamily="2" charset="2"/>
              <a:buChar char="q"/>
            </a:pPr>
            <a:r>
              <a:rPr lang="en-US" dirty="0" smtClean="0">
                <a:latin typeface="Times-Roman"/>
              </a:rPr>
              <a:t>In </a:t>
            </a:r>
            <a:r>
              <a:rPr lang="en-US" dirty="0">
                <a:latin typeface="Times-Roman"/>
              </a:rPr>
              <a:t>this case, we can send more than 1 bit for each level. </a:t>
            </a:r>
            <a:endParaRPr lang="en-US" dirty="0" smtClean="0">
              <a:latin typeface="Times-Roman"/>
            </a:endParaRPr>
          </a:p>
          <a:p>
            <a:pPr algn="just" eaLnBrk="0" hangingPunct="0">
              <a:buFont typeface="Wingdings" pitchFamily="2" charset="2"/>
              <a:buChar char="q"/>
            </a:pPr>
            <a:r>
              <a:rPr lang="en-US" dirty="0" smtClean="0">
                <a:latin typeface="Times-Roman"/>
              </a:rPr>
              <a:t>Figure </a:t>
            </a:r>
            <a:r>
              <a:rPr lang="en-US" dirty="0">
                <a:latin typeface="Times-Roman"/>
              </a:rPr>
              <a:t>3.17 shows two signals, one with two </a:t>
            </a:r>
            <a:r>
              <a:rPr lang="en-US" dirty="0" smtClean="0">
                <a:latin typeface="Times-Roman"/>
              </a:rPr>
              <a:t>levels and </a:t>
            </a:r>
            <a:r>
              <a:rPr lang="en-US" dirty="0">
                <a:latin typeface="Times-Roman"/>
              </a:rPr>
              <a:t>the other with four.</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r>
              <a:rPr lang="en-US"/>
              <a:t>3.</a:t>
            </a:r>
            <a:fld id="{CF4F3B77-594F-40BA-A48F-C9513FF2BF77}" type="slidenum">
              <a:rPr lang="en-US"/>
              <a:pPr/>
              <a:t>107</a:t>
            </a:fld>
            <a:endParaRPr lang="en-US"/>
          </a:p>
        </p:txBody>
      </p:sp>
      <p:sp>
        <p:nvSpPr>
          <p:cNvPr id="115714" name="Rectangle 14"/>
          <p:cNvSpPr>
            <a:spLocks noChangeArrowheads="1"/>
          </p:cNvSpPr>
          <p:nvPr/>
        </p:nvSpPr>
        <p:spPr bwMode="auto">
          <a:xfrm>
            <a:off x="152400" y="-20638"/>
            <a:ext cx="8839200" cy="708026"/>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3.17:  </a:t>
            </a:r>
            <a:r>
              <a:rPr lang="en-US" sz="2000">
                <a:latin typeface="Times-BoldItalic"/>
              </a:rPr>
              <a:t>Two digital signals: one with two signal levels and the </a:t>
            </a:r>
          </a:p>
          <a:p>
            <a:pPr eaLnBrk="0" hangingPunct="0"/>
            <a:r>
              <a:rPr lang="en-US" sz="2000">
                <a:latin typeface="Times-BoldItalic"/>
              </a:rPr>
              <a:t>                     other with four signal levels</a:t>
            </a:r>
          </a:p>
        </p:txBody>
      </p:sp>
      <p:pic>
        <p:nvPicPr>
          <p:cNvPr id="14340" name="Picture 3"/>
          <p:cNvPicPr>
            <a:picLocks noChangeAspect="1" noChangeArrowheads="1"/>
          </p:cNvPicPr>
          <p:nvPr/>
        </p:nvPicPr>
        <p:blipFill>
          <a:blip r:embed="rId3"/>
          <a:srcRect/>
          <a:stretch>
            <a:fillRect/>
          </a:stretch>
        </p:blipFill>
        <p:spPr bwMode="auto">
          <a:xfrm>
            <a:off x="228600" y="914400"/>
            <a:ext cx="3979863" cy="2663825"/>
          </a:xfrm>
          <a:prstGeom prst="rect">
            <a:avLst/>
          </a:prstGeom>
          <a:noFill/>
          <a:ln w="9525">
            <a:noFill/>
            <a:miter lim="800000"/>
            <a:headEnd/>
            <a:tailEnd/>
          </a:ln>
        </p:spPr>
      </p:pic>
      <p:pic>
        <p:nvPicPr>
          <p:cNvPr id="14341" name="Picture 4"/>
          <p:cNvPicPr>
            <a:picLocks noChangeAspect="1" noChangeArrowheads="1"/>
          </p:cNvPicPr>
          <p:nvPr/>
        </p:nvPicPr>
        <p:blipFill>
          <a:blip r:embed="rId4"/>
          <a:srcRect/>
          <a:stretch>
            <a:fillRect/>
          </a:stretch>
        </p:blipFill>
        <p:spPr bwMode="auto">
          <a:xfrm>
            <a:off x="4575175" y="2984500"/>
            <a:ext cx="3997325" cy="3263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ipe(left)">
                                      <p:cBhvr>
                                        <p:cTn id="7" dur="500"/>
                                        <p:tgtEl>
                                          <p:spTgt spid="143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341"/>
                                        </p:tgtEl>
                                        <p:attrNameLst>
                                          <p:attrName>style.visibility</p:attrName>
                                        </p:attrNameLst>
                                      </p:cBhvr>
                                      <p:to>
                                        <p:strVal val="visible"/>
                                      </p:to>
                                    </p:set>
                                    <p:animEffect transition="in" filter="wipe(left)">
                                      <p:cBhvr>
                                        <p:cTn id="1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12"/>
          </p:nvPr>
        </p:nvSpPr>
        <p:spPr>
          <a:ln/>
        </p:spPr>
        <p:txBody>
          <a:bodyPr/>
          <a:lstStyle/>
          <a:p>
            <a:r>
              <a:rPr lang="en-US"/>
              <a:t>3.</a:t>
            </a:r>
            <a:fld id="{8AC917A3-559B-4FA4-88ED-90D42140C81B}" type="slidenum">
              <a:rPr lang="en-US"/>
              <a:pPr/>
              <a:t>108</a:t>
            </a:fld>
            <a:endParaRPr lang="en-US"/>
          </a:p>
        </p:txBody>
      </p:sp>
      <p:sp>
        <p:nvSpPr>
          <p:cNvPr id="117763" name="Text Box 20"/>
          <p:cNvSpPr txBox="1">
            <a:spLocks noChangeArrowheads="1"/>
          </p:cNvSpPr>
          <p:nvPr/>
        </p:nvSpPr>
        <p:spPr bwMode="auto">
          <a:xfrm>
            <a:off x="76200" y="696913"/>
            <a:ext cx="8839200" cy="13843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A digital signal has eight levels. How many bits are needed per level? We calculate the number of bits from the following formula. Each signal level is represented by 3 bits.</a:t>
            </a:r>
          </a:p>
        </p:txBody>
      </p:sp>
      <p:grpSp>
        <p:nvGrpSpPr>
          <p:cNvPr id="2" name="Group 23"/>
          <p:cNvGrpSpPr>
            <a:grpSpLocks/>
          </p:cNvGrpSpPr>
          <p:nvPr/>
        </p:nvGrpSpPr>
        <p:grpSpPr bwMode="auto">
          <a:xfrm>
            <a:off x="0" y="0"/>
            <a:ext cx="9144000" cy="609600"/>
            <a:chOff x="0" y="2448"/>
            <a:chExt cx="5760" cy="384"/>
          </a:xfrm>
        </p:grpSpPr>
        <p:sp>
          <p:nvSpPr>
            <p:cNvPr id="117766"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3.16</a:t>
              </a:r>
            </a:p>
          </p:txBody>
        </p:sp>
      </p:grpSp>
      <p:pic>
        <p:nvPicPr>
          <p:cNvPr id="117765" name="Picture 2"/>
          <p:cNvPicPr>
            <a:picLocks noChangeAspect="1" noChangeArrowheads="1"/>
          </p:cNvPicPr>
          <p:nvPr/>
        </p:nvPicPr>
        <p:blipFill>
          <a:blip r:embed="rId3"/>
          <a:srcRect/>
          <a:stretch>
            <a:fillRect/>
          </a:stretch>
        </p:blipFill>
        <p:spPr bwMode="auto">
          <a:xfrm>
            <a:off x="2338388" y="3076575"/>
            <a:ext cx="4467225" cy="704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B4B55342-1C34-41B1-BFD1-74756BEAD6AC}" type="slidenum">
              <a:rPr lang="en-US"/>
              <a:pPr/>
              <a:t>109</a:t>
            </a:fld>
            <a:endParaRPr lang="en-US"/>
          </a:p>
        </p:txBody>
      </p:sp>
      <p:sp>
        <p:nvSpPr>
          <p:cNvPr id="12185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2185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2186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2186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2186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2186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2186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289083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3.3.1  </a:t>
            </a:r>
            <a:r>
              <a:rPr lang="en-US" sz="3600" dirty="0">
                <a:solidFill>
                  <a:schemeClr val="hlink"/>
                </a:solidFill>
                <a:effectLst>
                  <a:outerShdw blurRad="38100" dist="38100" dir="2700000" algn="tl">
                    <a:srgbClr val="000000">
                      <a:alpha val="43137"/>
                    </a:srgbClr>
                  </a:outerShdw>
                </a:effectLst>
                <a:latin typeface="Times New Roman" pitchFamily="18" charset="0"/>
              </a:rPr>
              <a:t>Bit Rate</a:t>
            </a:r>
          </a:p>
        </p:txBody>
      </p:sp>
      <p:sp>
        <p:nvSpPr>
          <p:cNvPr id="121866" name="Rectangle 10"/>
          <p:cNvSpPr>
            <a:spLocks noChangeArrowheads="1"/>
          </p:cNvSpPr>
          <p:nvPr/>
        </p:nvSpPr>
        <p:spPr bwMode="auto">
          <a:xfrm>
            <a:off x="381000" y="1293813"/>
            <a:ext cx="7924800" cy="3539430"/>
          </a:xfrm>
          <a:prstGeom prst="rect">
            <a:avLst/>
          </a:prstGeom>
          <a:solidFill>
            <a:schemeClr val="bg1"/>
          </a:solidFill>
          <a:ln w="9525">
            <a:noFill/>
            <a:miter lim="800000"/>
            <a:headEnd/>
            <a:tailEnd/>
          </a:ln>
        </p:spPr>
        <p:txBody>
          <a:bodyPr>
            <a:spAutoFit/>
          </a:bodyPr>
          <a:lstStyle/>
          <a:p>
            <a:pPr algn="just" eaLnBrk="0" hangingPunct="0">
              <a:buFont typeface="Wingdings" pitchFamily="2" charset="2"/>
              <a:buChar char="q"/>
            </a:pPr>
            <a:r>
              <a:rPr lang="en-US" sz="2800" dirty="0">
                <a:latin typeface="Times New Roman" pitchFamily="18" charset="0"/>
              </a:rPr>
              <a:t>Most digital signals are </a:t>
            </a:r>
            <a:r>
              <a:rPr lang="en-US" sz="2800" dirty="0" smtClean="0">
                <a:latin typeface="Times New Roman" pitchFamily="18" charset="0"/>
              </a:rPr>
              <a:t>non-periodic</a:t>
            </a:r>
            <a:r>
              <a:rPr lang="en-US" sz="2800" dirty="0">
                <a:latin typeface="Times New Roman" pitchFamily="18" charset="0"/>
              </a:rPr>
              <a:t>, and thus period and frequency are not appropriate characteristics. </a:t>
            </a:r>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Another </a:t>
            </a:r>
            <a:r>
              <a:rPr lang="en-US" sz="2800" dirty="0">
                <a:latin typeface="Times New Roman" pitchFamily="18" charset="0"/>
              </a:rPr>
              <a:t>term—bit rate (instead of frequency)—is used to describe digital signals. </a:t>
            </a:r>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The </a:t>
            </a:r>
            <a:r>
              <a:rPr lang="en-US" sz="2800" dirty="0">
                <a:latin typeface="Times New Roman" pitchFamily="18" charset="0"/>
              </a:rPr>
              <a:t>bit rate is the number of bits sent in 1s, expressed in bits per second (bps). </a:t>
            </a:r>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Figure </a:t>
            </a:r>
            <a:r>
              <a:rPr lang="en-US" sz="2800" dirty="0">
                <a:latin typeface="Times New Roman" pitchFamily="18" charset="0"/>
              </a:rPr>
              <a:t>3.17 shows the bit rate for two signals.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96BCE89F-A61B-42D6-AC0B-093788F8DCDC}" type="slidenum">
              <a:rPr lang="en-US" sz="1200" i="0" smtClean="0">
                <a:latin typeface="Arial" pitchFamily="34" charset="0"/>
              </a:rPr>
              <a:pPr eaLnBrk="1" hangingPunct="1">
                <a:defRPr/>
              </a:pPr>
              <a:t>11</a:t>
            </a:fld>
            <a:endParaRPr lang="en-US" sz="1200" i="0" dirty="0" smtClean="0">
              <a:latin typeface="Arial" pitchFamily="34" charset="0"/>
            </a:endParaRPr>
          </a:p>
        </p:txBody>
      </p:sp>
      <p:sp>
        <p:nvSpPr>
          <p:cNvPr id="41986" name="Rectangle 14"/>
          <p:cNvSpPr>
            <a:spLocks noChangeArrowheads="1"/>
          </p:cNvSpPr>
          <p:nvPr/>
        </p:nvSpPr>
        <p:spPr bwMode="auto">
          <a:xfrm>
            <a:off x="152400" y="76200"/>
            <a:ext cx="8991600" cy="461963"/>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1.3</a:t>
            </a:r>
            <a:r>
              <a:rPr lang="en-US" sz="2000">
                <a:solidFill>
                  <a:srgbClr val="0000CC"/>
                </a:solidFill>
                <a:latin typeface="Times-BoldItalic"/>
              </a:rPr>
              <a:t>: </a:t>
            </a:r>
            <a:r>
              <a:rPr lang="en-US" sz="2000">
                <a:solidFill>
                  <a:schemeClr val="bg2"/>
                </a:solidFill>
                <a:latin typeface="Times-BoldItalic"/>
              </a:rPr>
              <a:t>Types of connection</a:t>
            </a:r>
            <a:endParaRPr lang="en-US" sz="2000">
              <a:solidFill>
                <a:schemeClr val="bg2"/>
              </a:solidFill>
            </a:endParaRPr>
          </a:p>
        </p:txBody>
      </p:sp>
      <p:pic>
        <p:nvPicPr>
          <p:cNvPr id="4098" name="Picture 2"/>
          <p:cNvPicPr>
            <a:picLocks noChangeAspect="1" noChangeArrowheads="1"/>
          </p:cNvPicPr>
          <p:nvPr/>
        </p:nvPicPr>
        <p:blipFill>
          <a:blip r:embed="rId3"/>
          <a:srcRect/>
          <a:stretch>
            <a:fillRect/>
          </a:stretch>
        </p:blipFill>
        <p:spPr bwMode="auto">
          <a:xfrm>
            <a:off x="304800" y="1371600"/>
            <a:ext cx="8204200" cy="1065213"/>
          </a:xfrm>
          <a:prstGeom prst="rect">
            <a:avLst/>
          </a:prstGeom>
          <a:noFill/>
          <a:ln w="9525">
            <a:noFill/>
            <a:miter lim="800000"/>
            <a:headEnd/>
            <a:tailEnd/>
          </a:ln>
        </p:spPr>
      </p:pic>
      <p:pic>
        <p:nvPicPr>
          <p:cNvPr id="4099" name="Picture 3"/>
          <p:cNvPicPr>
            <a:picLocks noChangeAspect="1" noChangeArrowheads="1"/>
          </p:cNvPicPr>
          <p:nvPr/>
        </p:nvPicPr>
        <p:blipFill>
          <a:blip r:embed="rId4"/>
          <a:srcRect/>
          <a:stretch>
            <a:fillRect/>
          </a:stretch>
        </p:blipFill>
        <p:spPr bwMode="auto">
          <a:xfrm>
            <a:off x="384175" y="3505200"/>
            <a:ext cx="8045450" cy="2105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Grp="1" noChangeArrowheads="1"/>
          </p:cNvSpPr>
          <p:nvPr>
            <p:ph type="sldNum" sz="quarter" idx="12"/>
          </p:nvPr>
        </p:nvSpPr>
        <p:spPr>
          <a:ln/>
        </p:spPr>
        <p:txBody>
          <a:bodyPr/>
          <a:lstStyle/>
          <a:p>
            <a:r>
              <a:rPr lang="en-US"/>
              <a:t>3.</a:t>
            </a:r>
            <a:fld id="{7ED6CE5F-0C19-4A7F-BA53-BA68BE64AF71}" type="slidenum">
              <a:rPr lang="en-US"/>
              <a:pPr/>
              <a:t>110</a:t>
            </a:fld>
            <a:endParaRPr lang="en-US"/>
          </a:p>
        </p:txBody>
      </p:sp>
      <p:sp>
        <p:nvSpPr>
          <p:cNvPr id="123907" name="Text Box 20"/>
          <p:cNvSpPr txBox="1">
            <a:spLocks noChangeArrowheads="1"/>
          </p:cNvSpPr>
          <p:nvPr/>
        </p:nvSpPr>
        <p:spPr bwMode="auto">
          <a:xfrm>
            <a:off x="76200" y="696913"/>
            <a:ext cx="8839200" cy="1815882"/>
          </a:xfrm>
          <a:prstGeom prst="rect">
            <a:avLst/>
          </a:prstGeom>
          <a:noFill/>
          <a:ln w="9525">
            <a:noFill/>
            <a:miter lim="800000"/>
            <a:headEnd/>
            <a:tailEnd/>
          </a:ln>
        </p:spPr>
        <p:txBody>
          <a:bodyPr>
            <a:spAutoFit/>
          </a:bodyPr>
          <a:lstStyle/>
          <a:p>
            <a:pPr algn="just" eaLnBrk="0" hangingPunct="0"/>
            <a:r>
              <a:rPr lang="en-US" sz="2800" b="0" i="0" dirty="0">
                <a:latin typeface="Times New Roman" pitchFamily="18" charset="0"/>
                <a:cs typeface="Times New Roman" pitchFamily="18" charset="0"/>
              </a:rPr>
              <a:t>Assume we need to download text documents at the rate of 100 pages per second. What is the required bit rate of the channel</a:t>
            </a:r>
            <a:r>
              <a:rPr lang="en-US" sz="2800" b="0" i="0" dirty="0" smtClean="0">
                <a:latin typeface="Times New Roman" pitchFamily="18" charset="0"/>
                <a:cs typeface="Times New Roman" pitchFamily="18" charset="0"/>
              </a:rPr>
              <a:t>?</a:t>
            </a:r>
          </a:p>
          <a:p>
            <a:pPr algn="just" eaLnBrk="0" hangingPunct="0"/>
            <a:endParaRPr lang="en-US" sz="2800" b="0" i="0" dirty="0">
              <a:latin typeface="Times New Roman" pitchFamily="18" charset="0"/>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12391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3.18</a:t>
              </a:r>
            </a:p>
          </p:txBody>
        </p:sp>
      </p:grpSp>
      <p:sp>
        <p:nvSpPr>
          <p:cNvPr id="123909" name="Text Box 20"/>
          <p:cNvSpPr txBox="1">
            <a:spLocks noChangeArrowheads="1"/>
          </p:cNvSpPr>
          <p:nvPr/>
        </p:nvSpPr>
        <p:spPr bwMode="auto">
          <a:xfrm>
            <a:off x="76200" y="2438400"/>
            <a:ext cx="8839200" cy="523220"/>
          </a:xfrm>
          <a:prstGeom prst="rect">
            <a:avLst/>
          </a:prstGeom>
          <a:noFill/>
          <a:ln w="9525">
            <a:noFill/>
            <a:miter lim="800000"/>
            <a:headEnd/>
            <a:tailEnd/>
          </a:ln>
        </p:spPr>
        <p:txBody>
          <a:bodyPr>
            <a:spAutoFit/>
          </a:bodyPr>
          <a:lstStyle/>
          <a:p>
            <a:pPr algn="just" eaLnBrk="0" hangingPunct="0"/>
            <a:r>
              <a:rPr lang="en-US" sz="2800" i="0" dirty="0" smtClean="0">
                <a:solidFill>
                  <a:srgbClr val="FF0000"/>
                </a:solidFill>
                <a:latin typeface="Times New Roman" pitchFamily="18" charset="0"/>
                <a:cs typeface="Times New Roman" pitchFamily="18" charset="0"/>
              </a:rPr>
              <a:t>Solution</a:t>
            </a:r>
            <a:endParaRPr lang="en-US" sz="2800" i="0" dirty="0">
              <a:solidFill>
                <a:srgbClr val="FF0000"/>
              </a:solidFill>
              <a:latin typeface="Times New Roman" pitchFamily="18" charset="0"/>
              <a:cs typeface="Times New Roman" pitchFamily="18" charset="0"/>
            </a:endParaRPr>
          </a:p>
        </p:txBody>
      </p:sp>
      <p:pic>
        <p:nvPicPr>
          <p:cNvPr id="123910" name="Picture 2"/>
          <p:cNvPicPr>
            <a:picLocks noChangeAspect="1" noChangeArrowheads="1"/>
          </p:cNvPicPr>
          <p:nvPr/>
        </p:nvPicPr>
        <p:blipFill>
          <a:blip r:embed="rId3"/>
          <a:srcRect/>
          <a:stretch>
            <a:fillRect/>
          </a:stretch>
        </p:blipFill>
        <p:spPr bwMode="auto">
          <a:xfrm>
            <a:off x="1633538" y="4714875"/>
            <a:ext cx="5876925"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a:spLocks noGrp="1" noChangeArrowheads="1"/>
          </p:cNvSpPr>
          <p:nvPr>
            <p:ph type="sldNum" sz="quarter" idx="12"/>
          </p:nvPr>
        </p:nvSpPr>
        <p:spPr>
          <a:ln/>
        </p:spPr>
        <p:txBody>
          <a:bodyPr/>
          <a:lstStyle/>
          <a:p>
            <a:r>
              <a:rPr lang="en-US"/>
              <a:t>3.</a:t>
            </a:r>
            <a:fld id="{2E4876D0-02A3-41A0-B948-338BC3621754}" type="slidenum">
              <a:rPr lang="en-US"/>
              <a:pPr/>
              <a:t>111</a:t>
            </a:fld>
            <a:endParaRPr lang="en-US"/>
          </a:p>
        </p:txBody>
      </p:sp>
      <p:sp>
        <p:nvSpPr>
          <p:cNvPr id="128003" name="Text Box 20"/>
          <p:cNvSpPr txBox="1">
            <a:spLocks noChangeArrowheads="1"/>
          </p:cNvSpPr>
          <p:nvPr/>
        </p:nvSpPr>
        <p:spPr bwMode="auto">
          <a:xfrm>
            <a:off x="76200" y="696913"/>
            <a:ext cx="8839200" cy="523875"/>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What is the bit rate for high-definition TV (HDTV)?</a:t>
            </a:r>
          </a:p>
        </p:txBody>
      </p:sp>
      <p:grpSp>
        <p:nvGrpSpPr>
          <p:cNvPr id="2" name="Group 23"/>
          <p:cNvGrpSpPr>
            <a:grpSpLocks/>
          </p:cNvGrpSpPr>
          <p:nvPr/>
        </p:nvGrpSpPr>
        <p:grpSpPr bwMode="auto">
          <a:xfrm>
            <a:off x="0" y="0"/>
            <a:ext cx="9144000" cy="609600"/>
            <a:chOff x="0" y="2448"/>
            <a:chExt cx="5760" cy="384"/>
          </a:xfrm>
        </p:grpSpPr>
        <p:sp>
          <p:nvSpPr>
            <p:cNvPr id="128008"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3.20</a:t>
              </a:r>
            </a:p>
          </p:txBody>
        </p:sp>
      </p:grpSp>
      <p:sp>
        <p:nvSpPr>
          <p:cNvPr id="128005" name="Text Box 20"/>
          <p:cNvSpPr txBox="1">
            <a:spLocks noChangeArrowheads="1"/>
          </p:cNvSpPr>
          <p:nvPr/>
        </p:nvSpPr>
        <p:spPr bwMode="auto">
          <a:xfrm>
            <a:off x="76200" y="1219200"/>
            <a:ext cx="8839200" cy="3108325"/>
          </a:xfrm>
          <a:prstGeom prst="rect">
            <a:avLst/>
          </a:prstGeom>
          <a:noFill/>
          <a:ln w="9525">
            <a:noFill/>
            <a:miter lim="800000"/>
            <a:headEnd/>
            <a:tailEnd/>
          </a:ln>
        </p:spPr>
        <p:txBody>
          <a:bodyPr>
            <a:spAutoFit/>
          </a:bodyPr>
          <a:lstStyle/>
          <a:p>
            <a:pPr algn="just" eaLnBrk="0" hangingPunct="0"/>
            <a:r>
              <a:rPr lang="en-US" sz="2800" i="0">
                <a:solidFill>
                  <a:srgbClr val="FF0000"/>
                </a:solidFill>
                <a:latin typeface="Times New Roman" pitchFamily="18" charset="0"/>
                <a:cs typeface="Times New Roman" pitchFamily="18" charset="0"/>
              </a:rPr>
              <a:t>Solution</a:t>
            </a:r>
          </a:p>
          <a:p>
            <a:pPr algn="just" eaLnBrk="0" hangingPunct="0"/>
            <a:r>
              <a:rPr lang="en-US" sz="2800" b="0" i="0">
                <a:latin typeface="Times New Roman" pitchFamily="18" charset="0"/>
                <a:cs typeface="Times New Roman" pitchFamily="18" charset="0"/>
              </a:rPr>
              <a:t>HDTV uses digital signals to broadcast high quality video signals. The HDTV screen is normally a ratio of 16 : 9 (in contrast to 4 : 3 for regular TV), which means the screen is wider. There are 1920 by 1080 pixels per screen, and the screen is renewed 30 times per second. Twenty-four bits represents one color pixel. We can calculate the bit rate as</a:t>
            </a:r>
          </a:p>
        </p:txBody>
      </p:sp>
      <p:sp>
        <p:nvSpPr>
          <p:cNvPr id="128006" name="Text Box 20"/>
          <p:cNvSpPr txBox="1">
            <a:spLocks noChangeArrowheads="1"/>
          </p:cNvSpPr>
          <p:nvPr/>
        </p:nvSpPr>
        <p:spPr bwMode="auto">
          <a:xfrm>
            <a:off x="228600" y="5197475"/>
            <a:ext cx="8839200" cy="954088"/>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TV stations reduce this rate to 20 to 40 Mbps through compression.</a:t>
            </a:r>
          </a:p>
        </p:txBody>
      </p:sp>
      <p:pic>
        <p:nvPicPr>
          <p:cNvPr id="128007" name="Picture 2"/>
          <p:cNvPicPr>
            <a:picLocks noChangeAspect="1" noChangeArrowheads="1"/>
          </p:cNvPicPr>
          <p:nvPr/>
        </p:nvPicPr>
        <p:blipFill>
          <a:blip r:embed="rId3"/>
          <a:srcRect/>
          <a:stretch>
            <a:fillRect/>
          </a:stretch>
        </p:blipFill>
        <p:spPr bwMode="auto">
          <a:xfrm>
            <a:off x="1533525" y="4505325"/>
            <a:ext cx="6076950" cy="600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3"/>
          <p:cNvSpPr>
            <a:spLocks noGrp="1" noChangeArrowheads="1"/>
          </p:cNvSpPr>
          <p:nvPr>
            <p:ph type="sldNum" sz="quarter" idx="12"/>
          </p:nvPr>
        </p:nvSpPr>
        <p:spPr>
          <a:ln/>
        </p:spPr>
        <p:txBody>
          <a:bodyPr/>
          <a:lstStyle/>
          <a:p>
            <a:r>
              <a:rPr lang="en-US"/>
              <a:t>3.</a:t>
            </a:r>
            <a:fld id="{9D800DB8-972F-4AD4-8C08-8B25D2E31D78}" type="slidenum">
              <a:rPr lang="en-US"/>
              <a:pPr/>
              <a:t>112</a:t>
            </a:fld>
            <a:endParaRPr lang="en-US"/>
          </a:p>
        </p:txBody>
      </p:sp>
      <p:sp>
        <p:nvSpPr>
          <p:cNvPr id="13005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3005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005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3005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005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005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3005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262313"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3.3.2 </a:t>
            </a:r>
            <a:r>
              <a:rPr lang="en-US" sz="3600" dirty="0">
                <a:solidFill>
                  <a:schemeClr val="hlink"/>
                </a:solidFill>
                <a:effectLst>
                  <a:outerShdw blurRad="38100" dist="38100" dir="2700000" algn="tl">
                    <a:srgbClr val="000000">
                      <a:alpha val="43137"/>
                    </a:srgbClr>
                  </a:outerShdw>
                </a:effectLst>
                <a:latin typeface="Times New Roman" pitchFamily="18" charset="0"/>
              </a:rPr>
              <a:t>Bit Length</a:t>
            </a:r>
          </a:p>
        </p:txBody>
      </p:sp>
      <p:sp>
        <p:nvSpPr>
          <p:cNvPr id="130058" name="Rectangle 10"/>
          <p:cNvSpPr>
            <a:spLocks noChangeArrowheads="1"/>
          </p:cNvSpPr>
          <p:nvPr/>
        </p:nvSpPr>
        <p:spPr bwMode="auto">
          <a:xfrm>
            <a:off x="381000" y="1293813"/>
            <a:ext cx="7924800" cy="2678112"/>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We discussed the concept of the wavelength for an analog signal: the distance one cycle occupies on the transmission medium. We can define something similar for a digital signal: the bit length. The bit length is the distance one bit occupies on the transmission medium.</a:t>
            </a:r>
          </a:p>
        </p:txBody>
      </p:sp>
      <p:pic>
        <p:nvPicPr>
          <p:cNvPr id="130059" name="Picture 2"/>
          <p:cNvPicPr>
            <a:picLocks noChangeAspect="1" noChangeArrowheads="1"/>
          </p:cNvPicPr>
          <p:nvPr/>
        </p:nvPicPr>
        <p:blipFill>
          <a:blip r:embed="rId3"/>
          <a:srcRect/>
          <a:stretch>
            <a:fillRect/>
          </a:stretch>
        </p:blipFill>
        <p:spPr bwMode="auto">
          <a:xfrm>
            <a:off x="1828800" y="4457700"/>
            <a:ext cx="5343525" cy="80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9A2CBE09-2B9F-4963-927D-46E1A566D37B}" type="slidenum">
              <a:rPr lang="en-US"/>
              <a:pPr/>
              <a:t>113</a:t>
            </a:fld>
            <a:endParaRPr lang="en-US"/>
          </a:p>
        </p:txBody>
      </p:sp>
      <p:sp>
        <p:nvSpPr>
          <p:cNvPr id="13619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3619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619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3619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619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361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362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736123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3.3.4  </a:t>
            </a:r>
            <a:r>
              <a:rPr lang="pt-BR" sz="3600" dirty="0">
                <a:solidFill>
                  <a:schemeClr val="hlink"/>
                </a:solidFill>
                <a:effectLst>
                  <a:outerShdw blurRad="38100" dist="38100" dir="2700000" algn="tl">
                    <a:srgbClr val="000000">
                      <a:alpha val="43137"/>
                    </a:srgbClr>
                  </a:outerShdw>
                </a:effectLst>
                <a:latin typeface="Times New Roman" pitchFamily="18" charset="0"/>
              </a:rPr>
              <a:t>Transmission of Digital Signals</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136202" name="Rectangle 10"/>
          <p:cNvSpPr>
            <a:spLocks noChangeArrowheads="1"/>
          </p:cNvSpPr>
          <p:nvPr/>
        </p:nvSpPr>
        <p:spPr bwMode="auto">
          <a:xfrm>
            <a:off x="381000" y="1293813"/>
            <a:ext cx="7924800" cy="5262979"/>
          </a:xfrm>
          <a:prstGeom prst="rect">
            <a:avLst/>
          </a:prstGeom>
          <a:solidFill>
            <a:schemeClr val="bg1"/>
          </a:solidFill>
          <a:ln w="9525">
            <a:noFill/>
            <a:miter lim="800000"/>
            <a:headEnd/>
            <a:tailEnd/>
          </a:ln>
        </p:spPr>
        <p:txBody>
          <a:bodyPr>
            <a:spAutoFit/>
          </a:bodyPr>
          <a:lstStyle/>
          <a:p>
            <a:pPr algn="just" eaLnBrk="0" hangingPunct="0">
              <a:buFont typeface="Wingdings" pitchFamily="2" charset="2"/>
              <a:buChar char="q"/>
            </a:pPr>
            <a:r>
              <a:rPr lang="en-US" sz="2800" dirty="0">
                <a:latin typeface="Times New Roman" pitchFamily="18" charset="0"/>
              </a:rPr>
              <a:t>A</a:t>
            </a:r>
            <a:r>
              <a:rPr lang="en-US" sz="2800" dirty="0" smtClean="0">
                <a:latin typeface="Times New Roman" pitchFamily="18" charset="0"/>
              </a:rPr>
              <a:t> </a:t>
            </a:r>
            <a:r>
              <a:rPr lang="en-US" sz="2800" dirty="0">
                <a:latin typeface="Times New Roman" pitchFamily="18" charset="0"/>
              </a:rPr>
              <a:t>digital signal is a composite analog signal. The bandwidth is infinite, as you may have guessed. We can intuitively come up with this concept when we consider a digital signal. </a:t>
            </a:r>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A </a:t>
            </a:r>
            <a:r>
              <a:rPr lang="en-US" sz="2800" dirty="0">
                <a:latin typeface="Times New Roman" pitchFamily="18" charset="0"/>
              </a:rPr>
              <a:t>digital signal, in the time domain, comprises connected vertical and horizontal line segments. </a:t>
            </a:r>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A </a:t>
            </a:r>
            <a:r>
              <a:rPr lang="en-US" sz="2800" dirty="0">
                <a:latin typeface="Times New Roman" pitchFamily="18" charset="0"/>
              </a:rPr>
              <a:t>vertical line in the time domain means a frequency of infinity: a horizontal line in the time domain means a frequency of zero. </a:t>
            </a:r>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Going </a:t>
            </a:r>
            <a:r>
              <a:rPr lang="en-US" sz="2800" dirty="0">
                <a:latin typeface="Times New Roman" pitchFamily="18" charset="0"/>
              </a:rPr>
              <a:t>from a frequency of zero to a frequency of infinity implies all frequencies in between are</a:t>
            </a:r>
          </a:p>
          <a:p>
            <a:pPr algn="just" eaLnBrk="0" hangingPunct="0"/>
            <a:r>
              <a:rPr lang="en-US" sz="2800" dirty="0">
                <a:latin typeface="Times New Roman" pitchFamily="18" charset="0"/>
              </a:rPr>
              <a:t>part of the domain.</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a:ln/>
        </p:spPr>
        <p:txBody>
          <a:bodyPr/>
          <a:lstStyle/>
          <a:p>
            <a:r>
              <a:rPr lang="en-US"/>
              <a:t>3.</a:t>
            </a:r>
            <a:fld id="{BDBDC4D1-EC1F-436F-9F5D-0C2CD21545E7}" type="slidenum">
              <a:rPr lang="en-US"/>
              <a:pPr/>
              <a:t>114</a:t>
            </a:fld>
            <a:endParaRPr lang="en-US"/>
          </a:p>
        </p:txBody>
      </p:sp>
      <p:sp>
        <p:nvSpPr>
          <p:cNvPr id="138242"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3.19:  </a:t>
            </a:r>
            <a:r>
              <a:rPr lang="en-US" sz="2000">
                <a:latin typeface="Times-BoldItalic"/>
              </a:rPr>
              <a:t>Baseband transmission</a:t>
            </a:r>
          </a:p>
        </p:txBody>
      </p:sp>
      <p:pic>
        <p:nvPicPr>
          <p:cNvPr id="68610" name="Picture 2"/>
          <p:cNvPicPr>
            <a:picLocks noChangeAspect="1" noChangeArrowheads="1"/>
          </p:cNvPicPr>
          <p:nvPr/>
        </p:nvPicPr>
        <p:blipFill>
          <a:blip r:embed="rId3"/>
          <a:srcRect/>
          <a:stretch>
            <a:fillRect/>
          </a:stretch>
        </p:blipFill>
        <p:spPr bwMode="auto">
          <a:xfrm>
            <a:off x="609600" y="2667000"/>
            <a:ext cx="7499350" cy="1816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wipe(left)">
                                      <p:cBhvr>
                                        <p:cTn id="7" dur="25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r>
              <a:rPr lang="en-US"/>
              <a:t>3.</a:t>
            </a:r>
            <a:fld id="{1465A3B9-09FF-4074-98D4-4E89F0263D54}" type="slidenum">
              <a:rPr lang="en-US"/>
              <a:pPr/>
              <a:t>115</a:t>
            </a:fld>
            <a:endParaRPr lang="en-US"/>
          </a:p>
        </p:txBody>
      </p:sp>
      <p:sp>
        <p:nvSpPr>
          <p:cNvPr id="140290"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3.20:  </a:t>
            </a:r>
            <a:r>
              <a:rPr lang="en-US" sz="2000">
                <a:latin typeface="Times-BoldItalic"/>
              </a:rPr>
              <a:t>Bandwidth of two low-pass channels</a:t>
            </a:r>
          </a:p>
        </p:txBody>
      </p:sp>
      <p:pic>
        <p:nvPicPr>
          <p:cNvPr id="7170" name="Picture 2"/>
          <p:cNvPicPr>
            <a:picLocks noChangeAspect="1" noChangeArrowheads="1"/>
          </p:cNvPicPr>
          <p:nvPr/>
        </p:nvPicPr>
        <p:blipFill>
          <a:blip r:embed="rId3"/>
          <a:srcRect/>
          <a:stretch>
            <a:fillRect/>
          </a:stretch>
        </p:blipFill>
        <p:spPr bwMode="auto">
          <a:xfrm>
            <a:off x="481013" y="1371600"/>
            <a:ext cx="8129587" cy="1446213"/>
          </a:xfrm>
          <a:prstGeom prst="rect">
            <a:avLst/>
          </a:prstGeom>
          <a:noFill/>
          <a:ln w="9525">
            <a:noFill/>
            <a:miter lim="800000"/>
            <a:headEnd/>
            <a:tailEnd/>
          </a:ln>
        </p:spPr>
      </p:pic>
      <p:pic>
        <p:nvPicPr>
          <p:cNvPr id="7171" name="Picture 3"/>
          <p:cNvPicPr>
            <a:picLocks noChangeAspect="1" noChangeArrowheads="1"/>
          </p:cNvPicPr>
          <p:nvPr/>
        </p:nvPicPr>
        <p:blipFill>
          <a:blip r:embed="rId4"/>
          <a:srcRect/>
          <a:stretch>
            <a:fillRect/>
          </a:stretch>
        </p:blipFill>
        <p:spPr bwMode="auto">
          <a:xfrm>
            <a:off x="481013" y="3962400"/>
            <a:ext cx="8129587" cy="16875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225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wipe(left)">
                                      <p:cBhvr>
                                        <p:cTn id="12" dur="225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r>
              <a:rPr lang="en-US"/>
              <a:t>3.</a:t>
            </a:r>
            <a:fld id="{FA65305E-6A78-4D1E-A96A-F7EED775D67B}" type="slidenum">
              <a:rPr lang="en-US"/>
              <a:pPr/>
              <a:t>116</a:t>
            </a:fld>
            <a:endParaRPr lang="en-US"/>
          </a:p>
        </p:txBody>
      </p:sp>
      <p:sp>
        <p:nvSpPr>
          <p:cNvPr id="142338"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3.21:  </a:t>
            </a:r>
            <a:r>
              <a:rPr lang="en-US" sz="2000">
                <a:latin typeface="Times-BoldItalic"/>
              </a:rPr>
              <a:t>Baseband transmission using a dedicated medium</a:t>
            </a:r>
          </a:p>
        </p:txBody>
      </p:sp>
      <p:pic>
        <p:nvPicPr>
          <p:cNvPr id="8194" name="Picture 2"/>
          <p:cNvPicPr>
            <a:picLocks noChangeAspect="1" noChangeArrowheads="1"/>
          </p:cNvPicPr>
          <p:nvPr/>
        </p:nvPicPr>
        <p:blipFill>
          <a:blip r:embed="rId3"/>
          <a:srcRect/>
          <a:stretch>
            <a:fillRect/>
          </a:stretch>
        </p:blipFill>
        <p:spPr bwMode="auto">
          <a:xfrm>
            <a:off x="411163" y="4165600"/>
            <a:ext cx="8047037" cy="939800"/>
          </a:xfrm>
          <a:prstGeom prst="rect">
            <a:avLst/>
          </a:prstGeom>
          <a:noFill/>
          <a:ln w="9525">
            <a:noFill/>
            <a:miter lim="800000"/>
            <a:headEnd/>
            <a:tailEnd/>
          </a:ln>
        </p:spPr>
      </p:pic>
      <p:pic>
        <p:nvPicPr>
          <p:cNvPr id="8195" name="Picture 3"/>
          <p:cNvPicPr>
            <a:picLocks noChangeAspect="1" noChangeArrowheads="1"/>
          </p:cNvPicPr>
          <p:nvPr/>
        </p:nvPicPr>
        <p:blipFill>
          <a:blip r:embed="rId4"/>
          <a:srcRect/>
          <a:stretch>
            <a:fillRect/>
          </a:stretch>
        </p:blipFill>
        <p:spPr bwMode="auto">
          <a:xfrm>
            <a:off x="411163" y="1981200"/>
            <a:ext cx="7869237" cy="11731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20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wipe(left)">
                                      <p:cBhvr>
                                        <p:cTn id="12" dur="2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174920CA-F6FB-4F96-9F36-D877B0738FBB}" type="slidenum">
              <a:rPr lang="en-US"/>
              <a:pPr/>
              <a:t>117</a:t>
            </a:fld>
            <a:endParaRPr lang="en-US"/>
          </a:p>
        </p:txBody>
      </p:sp>
      <p:sp>
        <p:nvSpPr>
          <p:cNvPr id="19353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19353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9354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19354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9354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19354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19354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2441575"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3.4.3  Noise</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193546" name="Rectangle 10"/>
          <p:cNvSpPr>
            <a:spLocks noChangeArrowheads="1"/>
          </p:cNvSpPr>
          <p:nvPr/>
        </p:nvSpPr>
        <p:spPr bwMode="auto">
          <a:xfrm>
            <a:off x="381000" y="1293813"/>
            <a:ext cx="7924800" cy="3540125"/>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Noise is another cause of impairment. Several types of noise, such as thermal noise, induced noise, crosstalk, and impulse noise, may corrupt the signal. Thermal noise is the random motion of electrons in a wire, which creates an extra signal not originally sent by the transmitter. Induced noise comes from sources such as motors. Crosstalk is the effect of one wire on the other.</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12"/>
          </p:nvPr>
        </p:nvSpPr>
        <p:spPr>
          <a:ln/>
        </p:spPr>
        <p:txBody>
          <a:bodyPr/>
          <a:lstStyle/>
          <a:p>
            <a:r>
              <a:rPr lang="en-US"/>
              <a:t>3.</a:t>
            </a:r>
            <a:fld id="{E51C00C9-CFF5-4FA3-9FD8-B00625BFEBA0}" type="slidenum">
              <a:rPr lang="en-US"/>
              <a:pPr/>
              <a:t>118</a:t>
            </a:fld>
            <a:endParaRPr lang="en-US"/>
          </a:p>
        </p:txBody>
      </p:sp>
      <p:sp>
        <p:nvSpPr>
          <p:cNvPr id="19558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dirty="0">
                <a:solidFill>
                  <a:srgbClr val="FF0000"/>
                </a:solidFill>
                <a:latin typeface="Times-BoldItalic"/>
              </a:rPr>
              <a:t>Figure 3.30:  </a:t>
            </a:r>
            <a:r>
              <a:rPr lang="en-US" sz="2000" dirty="0">
                <a:latin typeface="Times-BoldItalic"/>
              </a:rPr>
              <a:t>Noise</a:t>
            </a:r>
          </a:p>
        </p:txBody>
      </p:sp>
      <p:pic>
        <p:nvPicPr>
          <p:cNvPr id="4098" name="Picture 2"/>
          <p:cNvPicPr>
            <a:picLocks noChangeAspect="1" noChangeArrowheads="1"/>
          </p:cNvPicPr>
          <p:nvPr/>
        </p:nvPicPr>
        <p:blipFill>
          <a:blip r:embed="rId3"/>
          <a:srcRect/>
          <a:stretch>
            <a:fillRect/>
          </a:stretch>
        </p:blipFill>
        <p:spPr bwMode="auto">
          <a:xfrm>
            <a:off x="1371600" y="3308350"/>
            <a:ext cx="6305550" cy="498475"/>
          </a:xfrm>
          <a:prstGeom prst="rect">
            <a:avLst/>
          </a:prstGeom>
          <a:noFill/>
          <a:ln w="9525">
            <a:noFill/>
            <a:miter lim="800000"/>
            <a:headEnd/>
            <a:tailEnd/>
          </a:ln>
        </p:spPr>
      </p:pic>
      <p:pic>
        <p:nvPicPr>
          <p:cNvPr id="4099" name="Picture 3"/>
          <p:cNvPicPr>
            <a:picLocks noChangeAspect="1" noChangeArrowheads="1"/>
          </p:cNvPicPr>
          <p:nvPr/>
        </p:nvPicPr>
        <p:blipFill>
          <a:blip r:embed="rId4"/>
          <a:srcRect/>
          <a:stretch>
            <a:fillRect/>
          </a:stretch>
        </p:blipFill>
        <p:spPr bwMode="auto">
          <a:xfrm>
            <a:off x="1122363" y="1208088"/>
            <a:ext cx="1163637" cy="2039937"/>
          </a:xfrm>
          <a:prstGeom prst="rect">
            <a:avLst/>
          </a:prstGeom>
          <a:noFill/>
          <a:ln w="9525">
            <a:noFill/>
            <a:miter lim="800000"/>
            <a:headEnd/>
            <a:tailEnd/>
          </a:ln>
        </p:spPr>
      </p:pic>
      <p:pic>
        <p:nvPicPr>
          <p:cNvPr id="4100" name="Picture 4"/>
          <p:cNvPicPr>
            <a:picLocks noChangeAspect="1" noChangeArrowheads="1"/>
          </p:cNvPicPr>
          <p:nvPr/>
        </p:nvPicPr>
        <p:blipFill>
          <a:blip r:embed="rId5"/>
          <a:srcRect/>
          <a:stretch>
            <a:fillRect/>
          </a:stretch>
        </p:blipFill>
        <p:spPr bwMode="auto">
          <a:xfrm>
            <a:off x="3581400" y="1174750"/>
            <a:ext cx="2160588" cy="2106613"/>
          </a:xfrm>
          <a:prstGeom prst="rect">
            <a:avLst/>
          </a:prstGeom>
          <a:noFill/>
          <a:ln w="9525">
            <a:noFill/>
            <a:miter lim="800000"/>
            <a:headEnd/>
            <a:tailEnd/>
          </a:ln>
        </p:spPr>
      </p:pic>
      <p:pic>
        <p:nvPicPr>
          <p:cNvPr id="4101" name="Picture 5"/>
          <p:cNvPicPr>
            <a:picLocks noChangeAspect="1" noChangeArrowheads="1"/>
          </p:cNvPicPr>
          <p:nvPr/>
        </p:nvPicPr>
        <p:blipFill>
          <a:blip r:embed="rId6"/>
          <a:srcRect/>
          <a:stretch>
            <a:fillRect/>
          </a:stretch>
        </p:blipFill>
        <p:spPr bwMode="auto">
          <a:xfrm>
            <a:off x="6400800" y="1066800"/>
            <a:ext cx="1484313" cy="2127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anim calcmode="lin" valueType="num">
                                      <p:cBhvr additive="base">
                                        <p:cTn id="11" dur="500" fill="hold"/>
                                        <p:tgtEl>
                                          <p:spTgt spid="4099"/>
                                        </p:tgtEl>
                                        <p:attrNameLst>
                                          <p:attrName>ppt_x</p:attrName>
                                        </p:attrNameLst>
                                      </p:cBhvr>
                                      <p:tavLst>
                                        <p:tav tm="0">
                                          <p:val>
                                            <p:strVal val="#ppt_x"/>
                                          </p:val>
                                        </p:tav>
                                        <p:tav tm="100000">
                                          <p:val>
                                            <p:strVal val="#ppt_x"/>
                                          </p:val>
                                        </p:tav>
                                      </p:tavLst>
                                    </p:anim>
                                    <p:anim calcmode="lin" valueType="num">
                                      <p:cBhvr additive="base">
                                        <p:cTn id="12" dur="500" fill="hold"/>
                                        <p:tgtEl>
                                          <p:spTgt spid="409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additive="base">
                                        <p:cTn id="17" dur="500" fill="hold"/>
                                        <p:tgtEl>
                                          <p:spTgt spid="4100"/>
                                        </p:tgtEl>
                                        <p:attrNameLst>
                                          <p:attrName>ppt_x</p:attrName>
                                        </p:attrNameLst>
                                      </p:cBhvr>
                                      <p:tavLst>
                                        <p:tav tm="0">
                                          <p:val>
                                            <p:strVal val="#ppt_x"/>
                                          </p:val>
                                        </p:tav>
                                        <p:tav tm="100000">
                                          <p:val>
                                            <p:strVal val="#ppt_x"/>
                                          </p:val>
                                        </p:tav>
                                      </p:tavLst>
                                    </p:anim>
                                    <p:anim calcmode="lin" valueType="num">
                                      <p:cBhvr additive="base">
                                        <p:cTn id="18" dur="500" fill="hold"/>
                                        <p:tgtEl>
                                          <p:spTgt spid="4100"/>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4101"/>
                                        </p:tgtEl>
                                        <p:attrNameLst>
                                          <p:attrName>style.visibility</p:attrName>
                                        </p:attrNameLst>
                                      </p:cBhvr>
                                      <p:to>
                                        <p:strVal val="visible"/>
                                      </p:to>
                                    </p:set>
                                    <p:anim calcmode="lin" valueType="num">
                                      <p:cBhvr additive="base">
                                        <p:cTn id="23" dur="500" fill="hold"/>
                                        <p:tgtEl>
                                          <p:spTgt spid="4101"/>
                                        </p:tgtEl>
                                        <p:attrNameLst>
                                          <p:attrName>ppt_x</p:attrName>
                                        </p:attrNameLst>
                                      </p:cBhvr>
                                      <p:tavLst>
                                        <p:tav tm="0">
                                          <p:val>
                                            <p:strVal val="#ppt_x"/>
                                          </p:val>
                                        </p:tav>
                                        <p:tav tm="100000">
                                          <p:val>
                                            <p:strVal val="#ppt_x"/>
                                          </p:val>
                                        </p:tav>
                                      </p:tavLst>
                                    </p:anim>
                                    <p:anim calcmode="lin" valueType="num">
                                      <p:cBhvr additive="base">
                                        <p:cTn id="24" dur="500" fill="hold"/>
                                        <p:tgtEl>
                                          <p:spTgt spid="4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r>
              <a:rPr lang="en-US"/>
              <a:t>3.</a:t>
            </a:r>
            <a:fld id="{ED1A642D-2745-4C82-85B7-67523D945ED4}" type="slidenum">
              <a:rPr lang="en-US"/>
              <a:pPr/>
              <a:t>119</a:t>
            </a:fld>
            <a:endParaRPr lang="en-US"/>
          </a:p>
        </p:txBody>
      </p:sp>
      <p:sp>
        <p:nvSpPr>
          <p:cNvPr id="197634"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3.31:  </a:t>
            </a:r>
            <a:r>
              <a:rPr lang="en-US" sz="2000">
                <a:latin typeface="Times-BoldItalic"/>
              </a:rPr>
              <a:t>Two cases of SNR: a high SNR and a low SNR</a:t>
            </a:r>
          </a:p>
        </p:txBody>
      </p:sp>
      <p:pic>
        <p:nvPicPr>
          <p:cNvPr id="23556" name="Picture 2"/>
          <p:cNvPicPr>
            <a:picLocks noChangeAspect="1" noChangeArrowheads="1"/>
          </p:cNvPicPr>
          <p:nvPr/>
        </p:nvPicPr>
        <p:blipFill>
          <a:blip r:embed="rId3"/>
          <a:srcRect/>
          <a:stretch>
            <a:fillRect/>
          </a:stretch>
        </p:blipFill>
        <p:spPr bwMode="auto">
          <a:xfrm>
            <a:off x="712788" y="1385888"/>
            <a:ext cx="7283450" cy="2043112"/>
          </a:xfrm>
          <a:prstGeom prst="rect">
            <a:avLst/>
          </a:prstGeom>
          <a:noFill/>
          <a:ln w="9525">
            <a:noFill/>
            <a:miter lim="800000"/>
            <a:headEnd/>
            <a:tailEnd/>
          </a:ln>
        </p:spPr>
      </p:pic>
      <p:pic>
        <p:nvPicPr>
          <p:cNvPr id="23557" name="Picture 3"/>
          <p:cNvPicPr>
            <a:picLocks noChangeAspect="1" noChangeArrowheads="1"/>
          </p:cNvPicPr>
          <p:nvPr/>
        </p:nvPicPr>
        <p:blipFill>
          <a:blip r:embed="rId4"/>
          <a:srcRect/>
          <a:stretch>
            <a:fillRect/>
          </a:stretch>
        </p:blipFill>
        <p:spPr bwMode="auto">
          <a:xfrm>
            <a:off x="712788" y="4114800"/>
            <a:ext cx="7283450" cy="1514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wipe(left)">
                                      <p:cBhvr>
                                        <p:cTn id="7" dur="4000"/>
                                        <p:tgtEl>
                                          <p:spTgt spid="235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557"/>
                                        </p:tgtEl>
                                        <p:attrNameLst>
                                          <p:attrName>style.visibility</p:attrName>
                                        </p:attrNameLst>
                                      </p:cBhvr>
                                      <p:to>
                                        <p:strVal val="visible"/>
                                      </p:to>
                                    </p:set>
                                    <p:animEffect transition="in" filter="wipe(left)">
                                      <p:cBhvr>
                                        <p:cTn id="12" dur="40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1"/>
          <p:cNvSpPr>
            <a:spLocks noGrp="1"/>
          </p:cNvSpPr>
          <p:nvPr>
            <p:ph type="sldNum" sz="quarter" idx="12"/>
          </p:nvPr>
        </p:nvSpPr>
        <p:spPr>
          <a:noFill/>
        </p:spPr>
        <p:txBody>
          <a:bodyPr/>
          <a:lstStyle/>
          <a:p>
            <a:r>
              <a:rPr lang="en-US"/>
              <a:t>17.</a:t>
            </a:r>
            <a:fld id="{16A38890-1C9C-47EE-B845-0460FAD3AEAC}" type="slidenum">
              <a:rPr lang="en-US"/>
              <a:pPr/>
              <a:t>12</a:t>
            </a:fld>
            <a:endParaRPr lang="en-US"/>
          </a:p>
        </p:txBody>
      </p:sp>
      <p:sp>
        <p:nvSpPr>
          <p:cNvPr id="23554" name="Rectangle 14"/>
          <p:cNvSpPr>
            <a:spLocks noChangeArrowheads="1"/>
          </p:cNvSpPr>
          <p:nvPr/>
        </p:nvSpPr>
        <p:spPr bwMode="auto">
          <a:xfrm>
            <a:off x="1143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17.1:  </a:t>
            </a:r>
            <a:r>
              <a:rPr lang="en-US" sz="2000">
                <a:latin typeface="Times-BoldItalic"/>
              </a:rPr>
              <a:t>Three  categories of connecting devices</a:t>
            </a:r>
          </a:p>
        </p:txBody>
      </p:sp>
      <p:pic>
        <p:nvPicPr>
          <p:cNvPr id="1026" name="Picture 2"/>
          <p:cNvPicPr>
            <a:picLocks noChangeAspect="1" noChangeArrowheads="1"/>
          </p:cNvPicPr>
          <p:nvPr/>
        </p:nvPicPr>
        <p:blipFill>
          <a:blip r:embed="rId3"/>
          <a:srcRect/>
          <a:stretch>
            <a:fillRect/>
          </a:stretch>
        </p:blipFill>
        <p:spPr bwMode="auto">
          <a:xfrm>
            <a:off x="609600" y="2590800"/>
            <a:ext cx="1555750" cy="2428875"/>
          </a:xfrm>
          <a:prstGeom prst="rect">
            <a:avLst/>
          </a:prstGeom>
          <a:noFill/>
          <a:ln w="9525">
            <a:noFill/>
            <a:miter lim="800000"/>
            <a:headEnd/>
            <a:tailEnd/>
          </a:ln>
        </p:spPr>
      </p:pic>
      <p:pic>
        <p:nvPicPr>
          <p:cNvPr id="5" name="Picture 2"/>
          <p:cNvPicPr>
            <a:picLocks noChangeAspect="1" noChangeArrowheads="1"/>
          </p:cNvPicPr>
          <p:nvPr/>
        </p:nvPicPr>
        <p:blipFill>
          <a:blip r:embed="rId3"/>
          <a:srcRect/>
          <a:stretch>
            <a:fillRect/>
          </a:stretch>
        </p:blipFill>
        <p:spPr bwMode="auto">
          <a:xfrm>
            <a:off x="6750050" y="2590800"/>
            <a:ext cx="1555750" cy="2428875"/>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2624138" y="3595688"/>
            <a:ext cx="3667125" cy="14239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 calcmode="lin" valueType="num">
                                      <p:cBhvr>
                                        <p:cTn id="15" dur="1000" fill="hold"/>
                                        <p:tgtEl>
                                          <p:spTgt spid="1027"/>
                                        </p:tgtEl>
                                        <p:attrNameLst>
                                          <p:attrName>ppt_w</p:attrName>
                                        </p:attrNameLst>
                                      </p:cBhvr>
                                      <p:tavLst>
                                        <p:tav tm="0">
                                          <p:val>
                                            <p:fltVal val="0"/>
                                          </p:val>
                                        </p:tav>
                                        <p:tav tm="100000">
                                          <p:val>
                                            <p:strVal val="#ppt_w"/>
                                          </p:val>
                                        </p:tav>
                                      </p:tavLst>
                                    </p:anim>
                                    <p:anim calcmode="lin" valueType="num">
                                      <p:cBhvr>
                                        <p:cTn id="16" dur="1000" fill="hold"/>
                                        <p:tgtEl>
                                          <p:spTgt spid="1027"/>
                                        </p:tgtEl>
                                        <p:attrNameLst>
                                          <p:attrName>ppt_h</p:attrName>
                                        </p:attrNameLst>
                                      </p:cBhvr>
                                      <p:tavLst>
                                        <p:tav tm="0">
                                          <p:val>
                                            <p:fltVal val="0"/>
                                          </p:val>
                                        </p:tav>
                                        <p:tav tm="100000">
                                          <p:val>
                                            <p:strVal val="#ppt_h"/>
                                          </p:val>
                                        </p:tav>
                                      </p:tavLst>
                                    </p:anim>
                                    <p:anim calcmode="lin" valueType="num">
                                      <p:cBhvr>
                                        <p:cTn id="17" dur="1000" fill="hold"/>
                                        <p:tgtEl>
                                          <p:spTgt spid="1027"/>
                                        </p:tgtEl>
                                        <p:attrNameLst>
                                          <p:attrName>style.rotation</p:attrName>
                                        </p:attrNameLst>
                                      </p:cBhvr>
                                      <p:tavLst>
                                        <p:tav tm="0">
                                          <p:val>
                                            <p:fltVal val="90"/>
                                          </p:val>
                                        </p:tav>
                                        <p:tav tm="100000">
                                          <p:val>
                                            <p:fltVal val="0"/>
                                          </p:val>
                                        </p:tav>
                                      </p:tavLst>
                                    </p:anim>
                                    <p:animEffect transition="in" filter="fade">
                                      <p:cBhvr>
                                        <p:cTn id="18"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r>
              <a:rPr lang="en-US" smtClean="0"/>
              <a:t>1.</a:t>
            </a:r>
            <a:fld id="{0B86334D-6442-4B65-B209-90CBFF735129}" type="slidenum">
              <a:rPr lang="en-US" smtClean="0"/>
              <a:pPr>
                <a:defRPr/>
              </a:pPr>
              <a:t>120</a:t>
            </a:fld>
            <a:endParaRPr lang="en-US"/>
          </a:p>
        </p:txBody>
      </p:sp>
      <p:sp>
        <p:nvSpPr>
          <p:cNvPr id="3" name="Rectangle 2"/>
          <p:cNvSpPr/>
          <p:nvPr/>
        </p:nvSpPr>
        <p:spPr>
          <a:xfrm>
            <a:off x="1066800" y="609600"/>
            <a:ext cx="7467600" cy="5693866"/>
          </a:xfrm>
          <a:prstGeom prst="rect">
            <a:avLst/>
          </a:prstGeom>
        </p:spPr>
        <p:txBody>
          <a:bodyPr wrap="square">
            <a:spAutoFit/>
          </a:bodyPr>
          <a:lstStyle/>
          <a:p>
            <a:r>
              <a:rPr lang="en-US" i="0" dirty="0" smtClean="0">
                <a:latin typeface="Times New Roman" pitchFamily="18" charset="0"/>
                <a:cs typeface="Times New Roman" pitchFamily="18" charset="0"/>
              </a:rPr>
              <a:t>Signal-to-Noise Ratio (SNR)</a:t>
            </a:r>
          </a:p>
          <a:p>
            <a:endParaRPr lang="en-US" i="0" dirty="0" smtClean="0">
              <a:latin typeface="Times New Roman" pitchFamily="18" charset="0"/>
              <a:cs typeface="Times New Roman" pitchFamily="18" charset="0"/>
            </a:endParaRPr>
          </a:p>
          <a:p>
            <a:pPr>
              <a:buFont typeface="Wingdings" pitchFamily="2" charset="2"/>
              <a:buChar char="q"/>
            </a:pPr>
            <a:r>
              <a:rPr lang="en-US" sz="2400" i="0" dirty="0" smtClean="0">
                <a:latin typeface="Times New Roman" pitchFamily="18" charset="0"/>
                <a:cs typeface="Times New Roman" pitchFamily="18" charset="0"/>
              </a:rPr>
              <a:t> SNR = Average signal power/Average noise power</a:t>
            </a:r>
          </a:p>
          <a:p>
            <a:endParaRPr lang="en-US" sz="2400" i="0" dirty="0" smtClean="0">
              <a:latin typeface="Times New Roman" pitchFamily="18" charset="0"/>
              <a:cs typeface="Times New Roman" pitchFamily="18" charset="0"/>
            </a:endParaRPr>
          </a:p>
          <a:p>
            <a:pPr>
              <a:buFont typeface="Wingdings" pitchFamily="2" charset="2"/>
              <a:buChar char="q"/>
            </a:pPr>
            <a:r>
              <a:rPr lang="en-US" sz="2400" b="0" i="0" dirty="0" smtClean="0">
                <a:latin typeface="Times New Roman" pitchFamily="18" charset="0"/>
                <a:cs typeface="Times New Roman" pitchFamily="18" charset="0"/>
              </a:rPr>
              <a:t> </a:t>
            </a:r>
            <a:r>
              <a:rPr lang="en-US" sz="2400" i="0" dirty="0" err="1" smtClean="0">
                <a:latin typeface="Times New Roman" pitchFamily="18" charset="0"/>
                <a:cs typeface="Times New Roman" pitchFamily="18" charset="0"/>
              </a:rPr>
              <a:t>SNR</a:t>
            </a:r>
            <a:r>
              <a:rPr lang="en-US" sz="2400" i="0" baseline="-25000" dirty="0" err="1" smtClean="0">
                <a:latin typeface="Times New Roman" pitchFamily="18" charset="0"/>
                <a:cs typeface="Times New Roman" pitchFamily="18" charset="0"/>
              </a:rPr>
              <a:t>dB</a:t>
            </a:r>
            <a:r>
              <a:rPr lang="en-US" sz="2400" i="0" baseline="-25000" dirty="0" smtClean="0">
                <a:latin typeface="Times New Roman" pitchFamily="18" charset="0"/>
                <a:cs typeface="Times New Roman" pitchFamily="18" charset="0"/>
              </a:rPr>
              <a:t> </a:t>
            </a:r>
            <a:r>
              <a:rPr lang="en-US" sz="2400" i="0" dirty="0" smtClean="0">
                <a:latin typeface="Times New Roman" pitchFamily="18" charset="0"/>
                <a:cs typeface="Times New Roman" pitchFamily="18" charset="0"/>
              </a:rPr>
              <a:t> = 10log</a:t>
            </a:r>
            <a:r>
              <a:rPr lang="en-US" sz="2400" i="0" baseline="-25000" dirty="0" smtClean="0">
                <a:latin typeface="Times New Roman" pitchFamily="18" charset="0"/>
                <a:cs typeface="Times New Roman" pitchFamily="18" charset="0"/>
              </a:rPr>
              <a:t>10</a:t>
            </a:r>
            <a:r>
              <a:rPr lang="en-US" sz="2400" i="0" dirty="0" smtClean="0">
                <a:latin typeface="Times New Roman" pitchFamily="18" charset="0"/>
                <a:cs typeface="Times New Roman" pitchFamily="18" charset="0"/>
              </a:rPr>
              <a:t> SNR</a:t>
            </a:r>
          </a:p>
          <a:p>
            <a:pPr>
              <a:buFont typeface="Wingdings" pitchFamily="2" charset="2"/>
              <a:buChar char="q"/>
            </a:pPr>
            <a:endParaRPr lang="en-US" sz="2400" i="0" dirty="0" smtClean="0">
              <a:latin typeface="Times New Roman" pitchFamily="18" charset="0"/>
              <a:cs typeface="Times New Roman" pitchFamily="18" charset="0"/>
            </a:endParaRPr>
          </a:p>
          <a:p>
            <a:pPr>
              <a:buFont typeface="Wingdings" pitchFamily="2" charset="2"/>
              <a:buChar char="q"/>
            </a:pPr>
            <a:r>
              <a:rPr lang="en-US" sz="2400" i="0" dirty="0" smtClean="0">
                <a:latin typeface="Times New Roman" pitchFamily="18" charset="0"/>
                <a:cs typeface="Times New Roman" pitchFamily="18" charset="0"/>
              </a:rPr>
              <a:t>The decibel (DB) measures  the relative strength of two signals or one signal at two different points (see </a:t>
            </a:r>
            <a:r>
              <a:rPr lang="en-US" sz="2400" dirty="0" smtClean="0">
                <a:solidFill>
                  <a:srgbClr val="FF0000"/>
                </a:solidFill>
                <a:latin typeface="Times-BoldItalic"/>
              </a:rPr>
              <a:t>Figure 3.30</a:t>
            </a:r>
            <a:r>
              <a:rPr lang="en-US" sz="2400" i="0" dirty="0" smtClean="0">
                <a:latin typeface="Times New Roman" pitchFamily="18" charset="0"/>
                <a:cs typeface="Times New Roman" pitchFamily="18" charset="0"/>
              </a:rPr>
              <a:t>).</a:t>
            </a:r>
          </a:p>
          <a:p>
            <a:r>
              <a:rPr lang="en-US" sz="2400" i="0" dirty="0" smtClean="0">
                <a:latin typeface="Times New Roman" pitchFamily="18" charset="0"/>
                <a:cs typeface="Times New Roman" pitchFamily="18" charset="0"/>
              </a:rPr>
              <a:t>  </a:t>
            </a:r>
          </a:p>
          <a:p>
            <a:r>
              <a:rPr lang="en-US" sz="2400" i="0" dirty="0" smtClean="0">
                <a:latin typeface="Times New Roman" pitchFamily="18" charset="0"/>
                <a:cs typeface="Times New Roman" pitchFamily="18" charset="0"/>
              </a:rPr>
              <a:t>      dB = 10log</a:t>
            </a:r>
            <a:r>
              <a:rPr lang="en-US" sz="2400" i="0" baseline="-25000" dirty="0" smtClean="0">
                <a:latin typeface="Times New Roman" pitchFamily="18" charset="0"/>
                <a:cs typeface="Times New Roman" pitchFamily="18" charset="0"/>
              </a:rPr>
              <a:t>10</a:t>
            </a:r>
            <a:r>
              <a:rPr lang="en-US" sz="2400" i="0" dirty="0" smtClean="0">
                <a:latin typeface="Times New Roman" pitchFamily="18" charset="0"/>
                <a:cs typeface="Times New Roman" pitchFamily="18" charset="0"/>
              </a:rPr>
              <a:t> P2/P1</a:t>
            </a:r>
          </a:p>
          <a:p>
            <a:endParaRPr lang="en-US" i="0" dirty="0" smtClean="0">
              <a:latin typeface="Times New Roman" pitchFamily="18" charset="0"/>
              <a:cs typeface="Times New Roman" pitchFamily="18" charset="0"/>
            </a:endParaRPr>
          </a:p>
          <a:p>
            <a:endParaRPr lang="en-US" sz="2000" i="0" dirty="0" smtClean="0">
              <a:latin typeface="Times New Roman" pitchFamily="18" charset="0"/>
              <a:cs typeface="Times New Roman" pitchFamily="18" charset="0"/>
            </a:endParaRPr>
          </a:p>
          <a:p>
            <a:endParaRPr lang="en-IN"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Grp="1" noChangeArrowheads="1"/>
          </p:cNvSpPr>
          <p:nvPr>
            <p:ph type="sldNum" sz="quarter" idx="12"/>
          </p:nvPr>
        </p:nvSpPr>
        <p:spPr>
          <a:ln/>
        </p:spPr>
        <p:txBody>
          <a:bodyPr/>
          <a:lstStyle/>
          <a:p>
            <a:r>
              <a:rPr lang="en-US"/>
              <a:t>3.</a:t>
            </a:r>
            <a:fld id="{E72B1C77-B9AC-4E47-BA89-A659E7A50ECF}" type="slidenum">
              <a:rPr lang="en-US"/>
              <a:pPr/>
              <a:t>121</a:t>
            </a:fld>
            <a:endParaRPr lang="en-US"/>
          </a:p>
        </p:txBody>
      </p:sp>
      <p:sp>
        <p:nvSpPr>
          <p:cNvPr id="199683" name="Text Box 20"/>
          <p:cNvSpPr txBox="1">
            <a:spLocks noChangeArrowheads="1"/>
          </p:cNvSpPr>
          <p:nvPr/>
        </p:nvSpPr>
        <p:spPr bwMode="auto">
          <a:xfrm>
            <a:off x="76200" y="696913"/>
            <a:ext cx="8839200" cy="954087"/>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power of a signal is 10 mW and the power of the noise is 1 μW; what are the values of SNR and SNR</a:t>
            </a:r>
            <a:r>
              <a:rPr lang="en-US" sz="2800" b="0" i="0" baseline="-25000">
                <a:latin typeface="Times New Roman" pitchFamily="18" charset="0"/>
                <a:cs typeface="Times New Roman" pitchFamily="18" charset="0"/>
              </a:rPr>
              <a:t>dB</a:t>
            </a:r>
            <a:r>
              <a:rPr lang="en-US" sz="2800" b="0" i="0">
                <a:latin typeface="Times New Roman" pitchFamily="18" charset="0"/>
                <a:cs typeface="Times New Roman" pitchFamily="18" charset="0"/>
              </a:rPr>
              <a:t>?</a:t>
            </a:r>
          </a:p>
        </p:txBody>
      </p:sp>
      <p:grpSp>
        <p:nvGrpSpPr>
          <p:cNvPr id="2" name="Group 23"/>
          <p:cNvGrpSpPr>
            <a:grpSpLocks/>
          </p:cNvGrpSpPr>
          <p:nvPr/>
        </p:nvGrpSpPr>
        <p:grpSpPr bwMode="auto">
          <a:xfrm>
            <a:off x="0" y="0"/>
            <a:ext cx="9144000" cy="609600"/>
            <a:chOff x="0" y="2448"/>
            <a:chExt cx="5760" cy="384"/>
          </a:xfrm>
        </p:grpSpPr>
        <p:sp>
          <p:nvSpPr>
            <p:cNvPr id="19968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3.31</a:t>
              </a:r>
            </a:p>
          </p:txBody>
        </p:sp>
      </p:grpSp>
      <p:sp>
        <p:nvSpPr>
          <p:cNvPr id="199685" name="Text Box 20"/>
          <p:cNvSpPr txBox="1">
            <a:spLocks noChangeArrowheads="1"/>
          </p:cNvSpPr>
          <p:nvPr/>
        </p:nvSpPr>
        <p:spPr bwMode="auto">
          <a:xfrm>
            <a:off x="76200" y="2743200"/>
            <a:ext cx="8839200" cy="954088"/>
          </a:xfrm>
          <a:prstGeom prst="rect">
            <a:avLst/>
          </a:prstGeom>
          <a:noFill/>
          <a:ln w="9525">
            <a:noFill/>
            <a:miter lim="800000"/>
            <a:headEnd/>
            <a:tailEnd/>
          </a:ln>
        </p:spPr>
        <p:txBody>
          <a:bodyPr>
            <a:spAutoFit/>
          </a:bodyPr>
          <a:lstStyle/>
          <a:p>
            <a:pPr algn="just" eaLnBrk="0" hangingPunct="0"/>
            <a:r>
              <a:rPr lang="en-US" sz="2800" i="0" dirty="0">
                <a:solidFill>
                  <a:srgbClr val="FF0000"/>
                </a:solidFill>
                <a:latin typeface="Times New Roman" pitchFamily="18" charset="0"/>
                <a:cs typeface="Times New Roman" pitchFamily="18" charset="0"/>
              </a:rPr>
              <a:t>Solution</a:t>
            </a:r>
          </a:p>
          <a:p>
            <a:pPr algn="just" eaLnBrk="0" hangingPunct="0"/>
            <a:r>
              <a:rPr lang="en-US" sz="2800" b="0" i="0" dirty="0">
                <a:latin typeface="Times New Roman" pitchFamily="18" charset="0"/>
                <a:cs typeface="Times New Roman" pitchFamily="18" charset="0"/>
              </a:rPr>
              <a:t>The values of SNR and </a:t>
            </a:r>
            <a:r>
              <a:rPr lang="en-US" sz="2800" b="0" i="0" dirty="0" err="1">
                <a:latin typeface="Times New Roman" pitchFamily="18" charset="0"/>
                <a:cs typeface="Times New Roman" pitchFamily="18" charset="0"/>
              </a:rPr>
              <a:t>SNR</a:t>
            </a:r>
            <a:r>
              <a:rPr lang="en-US" sz="2800" b="0" i="0" baseline="-25000" dirty="0" err="1">
                <a:latin typeface="Times New Roman" pitchFamily="18" charset="0"/>
                <a:cs typeface="Times New Roman" pitchFamily="18" charset="0"/>
              </a:rPr>
              <a:t>dB</a:t>
            </a:r>
            <a:r>
              <a:rPr lang="en-US" sz="2800" b="0" i="0" dirty="0">
                <a:latin typeface="Times New Roman" pitchFamily="18" charset="0"/>
                <a:cs typeface="Times New Roman" pitchFamily="18" charset="0"/>
              </a:rPr>
              <a:t> can be calculated as follows:</a:t>
            </a:r>
          </a:p>
        </p:txBody>
      </p:sp>
      <p:pic>
        <p:nvPicPr>
          <p:cNvPr id="199686" name="Picture 2"/>
          <p:cNvPicPr>
            <a:picLocks noChangeAspect="1" noChangeArrowheads="1"/>
          </p:cNvPicPr>
          <p:nvPr/>
        </p:nvPicPr>
        <p:blipFill>
          <a:blip r:embed="rId3"/>
          <a:srcRect/>
          <a:stretch>
            <a:fillRect/>
          </a:stretch>
        </p:blipFill>
        <p:spPr bwMode="auto">
          <a:xfrm>
            <a:off x="784225" y="4038600"/>
            <a:ext cx="8131175" cy="465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a:spLocks noGrp="1" noChangeArrowheads="1"/>
          </p:cNvSpPr>
          <p:nvPr>
            <p:ph type="sldNum" sz="quarter" idx="12"/>
          </p:nvPr>
        </p:nvSpPr>
        <p:spPr>
          <a:ln/>
        </p:spPr>
        <p:txBody>
          <a:bodyPr/>
          <a:lstStyle/>
          <a:p>
            <a:r>
              <a:rPr lang="en-US"/>
              <a:t>3.</a:t>
            </a:r>
            <a:fld id="{D2CAF7F8-A500-4B1D-8188-F0B49F40309B}" type="slidenum">
              <a:rPr lang="en-US"/>
              <a:pPr/>
              <a:t>122</a:t>
            </a:fld>
            <a:endParaRPr lang="en-US"/>
          </a:p>
        </p:txBody>
      </p:sp>
      <p:sp>
        <p:nvSpPr>
          <p:cNvPr id="201731" name="Text Box 20"/>
          <p:cNvSpPr txBox="1">
            <a:spLocks noChangeArrowheads="1"/>
          </p:cNvSpPr>
          <p:nvPr/>
        </p:nvSpPr>
        <p:spPr bwMode="auto">
          <a:xfrm>
            <a:off x="76200" y="696913"/>
            <a:ext cx="8839200" cy="523875"/>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values of SNR and SNR</a:t>
            </a:r>
            <a:r>
              <a:rPr lang="en-US" sz="2800" b="0" i="0" baseline="-25000">
                <a:latin typeface="Times New Roman" pitchFamily="18" charset="0"/>
                <a:cs typeface="Times New Roman" pitchFamily="18" charset="0"/>
              </a:rPr>
              <a:t>dB</a:t>
            </a:r>
            <a:r>
              <a:rPr lang="en-US" sz="2800" b="0" i="0">
                <a:latin typeface="Times New Roman" pitchFamily="18" charset="0"/>
                <a:cs typeface="Times New Roman" pitchFamily="18" charset="0"/>
              </a:rPr>
              <a:t> for a noiseless channel are</a:t>
            </a:r>
          </a:p>
        </p:txBody>
      </p:sp>
      <p:grpSp>
        <p:nvGrpSpPr>
          <p:cNvPr id="2" name="Group 23"/>
          <p:cNvGrpSpPr>
            <a:grpSpLocks/>
          </p:cNvGrpSpPr>
          <p:nvPr/>
        </p:nvGrpSpPr>
        <p:grpSpPr bwMode="auto">
          <a:xfrm>
            <a:off x="0" y="0"/>
            <a:ext cx="9144000" cy="609600"/>
            <a:chOff x="0" y="2448"/>
            <a:chExt cx="5760" cy="384"/>
          </a:xfrm>
        </p:grpSpPr>
        <p:sp>
          <p:nvSpPr>
            <p:cNvPr id="201736"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3.32</a:t>
              </a:r>
            </a:p>
          </p:txBody>
        </p:sp>
      </p:grpSp>
      <p:sp>
        <p:nvSpPr>
          <p:cNvPr id="201733" name="Text Box 20"/>
          <p:cNvSpPr txBox="1">
            <a:spLocks noChangeArrowheads="1"/>
          </p:cNvSpPr>
          <p:nvPr/>
        </p:nvSpPr>
        <p:spPr bwMode="auto">
          <a:xfrm>
            <a:off x="76200" y="2133600"/>
            <a:ext cx="8839200" cy="954088"/>
          </a:xfrm>
          <a:prstGeom prst="rect">
            <a:avLst/>
          </a:prstGeom>
          <a:noFill/>
          <a:ln w="9525">
            <a:noFill/>
            <a:miter lim="800000"/>
            <a:headEnd/>
            <a:tailEnd/>
          </a:ln>
        </p:spPr>
        <p:txBody>
          <a:bodyPr>
            <a:spAutoFit/>
          </a:bodyPr>
          <a:lstStyle/>
          <a:p>
            <a:pPr algn="just" eaLnBrk="0" hangingPunct="0"/>
            <a:r>
              <a:rPr lang="en-US" sz="2800" i="0">
                <a:solidFill>
                  <a:srgbClr val="FF0000"/>
                </a:solidFill>
                <a:latin typeface="Times New Roman" pitchFamily="18" charset="0"/>
                <a:cs typeface="Times New Roman" pitchFamily="18" charset="0"/>
              </a:rPr>
              <a:t>Solution</a:t>
            </a:r>
          </a:p>
          <a:p>
            <a:pPr algn="just" eaLnBrk="0" hangingPunct="0"/>
            <a:r>
              <a:rPr lang="en-US" sz="2800" b="0" i="0">
                <a:latin typeface="Times New Roman" pitchFamily="18" charset="0"/>
                <a:cs typeface="Times New Roman" pitchFamily="18" charset="0"/>
              </a:rPr>
              <a:t>The values of SNR and SNRdB for a noiseless channel are</a:t>
            </a:r>
          </a:p>
        </p:txBody>
      </p:sp>
      <p:sp>
        <p:nvSpPr>
          <p:cNvPr id="201734" name="Text Box 20"/>
          <p:cNvSpPr txBox="1">
            <a:spLocks noChangeArrowheads="1"/>
          </p:cNvSpPr>
          <p:nvPr/>
        </p:nvSpPr>
        <p:spPr bwMode="auto">
          <a:xfrm>
            <a:off x="228600" y="4352925"/>
            <a:ext cx="8839200" cy="523875"/>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We can never achieve this ratio in real life; it is an ideal.</a:t>
            </a:r>
          </a:p>
        </p:txBody>
      </p:sp>
      <p:pic>
        <p:nvPicPr>
          <p:cNvPr id="201735" name="Picture 3"/>
          <p:cNvPicPr>
            <a:picLocks noChangeAspect="1" noChangeArrowheads="1"/>
          </p:cNvPicPr>
          <p:nvPr/>
        </p:nvPicPr>
        <p:blipFill>
          <a:blip r:embed="rId3"/>
          <a:srcRect/>
          <a:stretch>
            <a:fillRect/>
          </a:stretch>
        </p:blipFill>
        <p:spPr bwMode="auto">
          <a:xfrm>
            <a:off x="676275" y="3467100"/>
            <a:ext cx="7791450" cy="72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r>
              <a:rPr lang="en-US"/>
              <a:t>3.</a:t>
            </a:r>
            <a:fld id="{058F5870-F6DB-4339-AF01-FE51918304FD}" type="slidenum">
              <a:rPr lang="en-US"/>
              <a:pPr/>
              <a:t>123</a:t>
            </a:fld>
            <a:endParaRPr lang="en-US"/>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1363" name="Text Box 3"/>
          <p:cNvSpPr txBox="1">
            <a:spLocks noChangeArrowheads="1"/>
          </p:cNvSpPr>
          <p:nvPr/>
        </p:nvSpPr>
        <p:spPr bwMode="auto">
          <a:xfrm>
            <a:off x="228600" y="406400"/>
            <a:ext cx="4919663" cy="1077913"/>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rPr>
              <a:t>3-5   DATA RATE LIMITS</a:t>
            </a: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203781" name="Rectangle 8"/>
          <p:cNvSpPr>
            <a:spLocks noChangeArrowheads="1"/>
          </p:cNvSpPr>
          <p:nvPr/>
        </p:nvSpPr>
        <p:spPr bwMode="auto">
          <a:xfrm>
            <a:off x="228600" y="1677988"/>
            <a:ext cx="8229600" cy="4031873"/>
          </a:xfrm>
          <a:prstGeom prst="rect">
            <a:avLst/>
          </a:prstGeom>
          <a:noFill/>
          <a:ln w="9525">
            <a:noFill/>
            <a:miter lim="800000"/>
            <a:headEnd/>
            <a:tailEnd/>
          </a:ln>
        </p:spPr>
        <p:txBody>
          <a:bodyPr>
            <a:spAutoFit/>
          </a:bodyPr>
          <a:lstStyle/>
          <a:p>
            <a:pPr algn="just" eaLnBrk="0" hangingPunct="0">
              <a:buFont typeface="Wingdings" pitchFamily="2" charset="2"/>
              <a:buChar char="q"/>
            </a:pPr>
            <a:r>
              <a:rPr lang="en-US" dirty="0">
                <a:latin typeface="Times-Roman"/>
              </a:rPr>
              <a:t>A very important consideration in data communications is how fast we can send data, in bits per second, over a channel.  </a:t>
            </a:r>
            <a:endParaRPr lang="en-US" dirty="0" smtClean="0">
              <a:latin typeface="Times-Roman"/>
            </a:endParaRPr>
          </a:p>
          <a:p>
            <a:pPr algn="just" eaLnBrk="0" hangingPunct="0">
              <a:buFont typeface="Wingdings" pitchFamily="2" charset="2"/>
              <a:buChar char="q"/>
            </a:pPr>
            <a:r>
              <a:rPr lang="en-US" dirty="0" smtClean="0">
                <a:latin typeface="Times-Roman"/>
              </a:rPr>
              <a:t>Two </a:t>
            </a:r>
            <a:r>
              <a:rPr lang="en-US" dirty="0">
                <a:latin typeface="Times-Roman"/>
              </a:rPr>
              <a:t>theoretical formulas were developed to calculate the data rate: one by </a:t>
            </a:r>
            <a:r>
              <a:rPr lang="en-US" dirty="0" err="1">
                <a:latin typeface="Times-Roman"/>
              </a:rPr>
              <a:t>Nyquist</a:t>
            </a:r>
            <a:r>
              <a:rPr lang="en-US" dirty="0">
                <a:latin typeface="Times-Roman"/>
              </a:rPr>
              <a:t> for a noiseless channel, another by Shannon for a noisy channel.</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3"/>
          <p:cNvSpPr>
            <a:spLocks noGrp="1" noChangeArrowheads="1"/>
          </p:cNvSpPr>
          <p:nvPr>
            <p:ph type="sldNum" sz="quarter" idx="12"/>
          </p:nvPr>
        </p:nvSpPr>
        <p:spPr>
          <a:ln/>
        </p:spPr>
        <p:txBody>
          <a:bodyPr/>
          <a:lstStyle/>
          <a:p>
            <a:r>
              <a:rPr lang="en-US"/>
              <a:t>3.</a:t>
            </a:r>
            <a:fld id="{B4AEFE84-C71E-4E86-AF46-AD7C9B598248}" type="slidenum">
              <a:rPr lang="en-US"/>
              <a:pPr/>
              <a:t>124</a:t>
            </a:fld>
            <a:endParaRPr lang="en-US"/>
          </a:p>
        </p:txBody>
      </p:sp>
      <p:sp>
        <p:nvSpPr>
          <p:cNvPr id="20582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0582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0582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0582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0583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0583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0583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746918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3.5.1 Noiseless Channel: Nyquist </a:t>
            </a:r>
            <a:r>
              <a:rPr lang="en-US" sz="3600" dirty="0" smtClean="0">
                <a:solidFill>
                  <a:schemeClr val="hlink"/>
                </a:solidFill>
                <a:effectLst>
                  <a:outerShdw blurRad="38100" dist="38100" dir="2700000" algn="tl">
                    <a:srgbClr val="000000">
                      <a:alpha val="43137"/>
                    </a:srgbClr>
                  </a:outerShdw>
                </a:effectLst>
                <a:latin typeface="Times New Roman" pitchFamily="18" charset="0"/>
              </a:rPr>
              <a:t>Rate</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205834" name="Rectangle 10"/>
          <p:cNvSpPr>
            <a:spLocks noChangeArrowheads="1"/>
          </p:cNvSpPr>
          <p:nvPr/>
        </p:nvSpPr>
        <p:spPr bwMode="auto">
          <a:xfrm>
            <a:off x="381000" y="1293813"/>
            <a:ext cx="7924800" cy="954087"/>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For a noiseless channel, the Nyquist bit rate formula defines the theoretical maximum bit rate.</a:t>
            </a:r>
          </a:p>
        </p:txBody>
      </p:sp>
      <p:pic>
        <p:nvPicPr>
          <p:cNvPr id="205835" name="Picture 2"/>
          <p:cNvPicPr>
            <a:picLocks noChangeAspect="1" noChangeArrowheads="1"/>
          </p:cNvPicPr>
          <p:nvPr/>
        </p:nvPicPr>
        <p:blipFill>
          <a:blip r:embed="rId3"/>
          <a:srcRect/>
          <a:stretch>
            <a:fillRect/>
          </a:stretch>
        </p:blipFill>
        <p:spPr bwMode="auto">
          <a:xfrm>
            <a:off x="1219200" y="3214688"/>
            <a:ext cx="6134100" cy="857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12"/>
          </p:nvPr>
        </p:nvSpPr>
        <p:spPr>
          <a:ln/>
        </p:spPr>
        <p:txBody>
          <a:bodyPr/>
          <a:lstStyle/>
          <a:p>
            <a:r>
              <a:rPr lang="en-US"/>
              <a:t>3.</a:t>
            </a:r>
            <a:fld id="{919BE916-0E57-4919-ACC7-6D5C9C5605A1}" type="slidenum">
              <a:rPr lang="en-US"/>
              <a:pPr/>
              <a:t>125</a:t>
            </a:fld>
            <a:endParaRPr lang="en-US"/>
          </a:p>
        </p:txBody>
      </p:sp>
      <p:sp>
        <p:nvSpPr>
          <p:cNvPr id="209923" name="Text Box 20"/>
          <p:cNvSpPr txBox="1">
            <a:spLocks noChangeArrowheads="1"/>
          </p:cNvSpPr>
          <p:nvPr/>
        </p:nvSpPr>
        <p:spPr bwMode="auto">
          <a:xfrm>
            <a:off x="76200" y="696913"/>
            <a:ext cx="8839200" cy="1384300"/>
          </a:xfrm>
          <a:prstGeom prst="rect">
            <a:avLst/>
          </a:prstGeom>
          <a:noFill/>
          <a:ln w="9525">
            <a:noFill/>
            <a:miter lim="800000"/>
            <a:headEnd/>
            <a:tailEnd/>
          </a:ln>
        </p:spPr>
        <p:txBody>
          <a:bodyPr>
            <a:spAutoFit/>
          </a:bodyPr>
          <a:lstStyle/>
          <a:p>
            <a:pPr algn="just" eaLnBrk="0" hangingPunct="0"/>
            <a:r>
              <a:rPr lang="en-US" sz="2800" b="0" i="0" dirty="0" smtClean="0">
                <a:latin typeface="Times New Roman" pitchFamily="18" charset="0"/>
                <a:cs typeface="Times New Roman" pitchFamily="18" charset="0"/>
              </a:rPr>
              <a:t>Consider </a:t>
            </a:r>
            <a:r>
              <a:rPr lang="en-US" sz="2800" b="0" i="0" dirty="0">
                <a:latin typeface="Times New Roman" pitchFamily="18" charset="0"/>
                <a:cs typeface="Times New Roman" pitchFamily="18" charset="0"/>
              </a:rPr>
              <a:t>a noiseless channel with a bandwidth of 3000 Hz transmitting a signal with two signal levels. The maximum bit rate can be calculated as</a:t>
            </a:r>
          </a:p>
        </p:txBody>
      </p:sp>
      <p:grpSp>
        <p:nvGrpSpPr>
          <p:cNvPr id="2" name="Group 23"/>
          <p:cNvGrpSpPr>
            <a:grpSpLocks/>
          </p:cNvGrpSpPr>
          <p:nvPr/>
        </p:nvGrpSpPr>
        <p:grpSpPr bwMode="auto">
          <a:xfrm>
            <a:off x="0" y="0"/>
            <a:ext cx="9144000" cy="609600"/>
            <a:chOff x="0" y="2448"/>
            <a:chExt cx="5760" cy="384"/>
          </a:xfrm>
        </p:grpSpPr>
        <p:sp>
          <p:nvSpPr>
            <p:cNvPr id="209926"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3.34</a:t>
              </a:r>
            </a:p>
          </p:txBody>
        </p:sp>
      </p:gr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r>
              <a:rPr lang="en-US" smtClean="0"/>
              <a:t>1.</a:t>
            </a:r>
            <a:fld id="{0B86334D-6442-4B65-B209-90CBFF735129}" type="slidenum">
              <a:rPr lang="en-US" smtClean="0"/>
              <a:pPr>
                <a:defRPr/>
              </a:pPr>
              <a:t>126</a:t>
            </a:fld>
            <a:endParaRPr lang="en-US"/>
          </a:p>
        </p:txBody>
      </p:sp>
      <p:pic>
        <p:nvPicPr>
          <p:cNvPr id="3" name="Picture 3"/>
          <p:cNvPicPr>
            <a:picLocks noChangeAspect="1" noChangeArrowheads="1"/>
          </p:cNvPicPr>
          <p:nvPr/>
        </p:nvPicPr>
        <p:blipFill>
          <a:blip r:embed="rId2"/>
          <a:srcRect/>
          <a:stretch>
            <a:fillRect/>
          </a:stretch>
        </p:blipFill>
        <p:spPr bwMode="auto">
          <a:xfrm>
            <a:off x="2109788" y="2743200"/>
            <a:ext cx="4924425" cy="552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12"/>
          </p:nvPr>
        </p:nvSpPr>
        <p:spPr>
          <a:ln/>
        </p:spPr>
        <p:txBody>
          <a:bodyPr/>
          <a:lstStyle/>
          <a:p>
            <a:r>
              <a:rPr lang="en-US"/>
              <a:t>3.</a:t>
            </a:r>
            <a:fld id="{7F84FFDC-AF80-4D45-A591-ADABD80E9FEC}" type="slidenum">
              <a:rPr lang="en-US"/>
              <a:pPr/>
              <a:t>127</a:t>
            </a:fld>
            <a:endParaRPr lang="en-US"/>
          </a:p>
        </p:txBody>
      </p:sp>
      <p:sp>
        <p:nvSpPr>
          <p:cNvPr id="211971" name="Text Box 20"/>
          <p:cNvSpPr txBox="1">
            <a:spLocks noChangeArrowheads="1"/>
          </p:cNvSpPr>
          <p:nvPr/>
        </p:nvSpPr>
        <p:spPr bwMode="auto">
          <a:xfrm>
            <a:off x="76200" y="696913"/>
            <a:ext cx="8839200" cy="13843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Consider the same noiseless channel transmitting a signal with four signal levels (for each level, we send 2 bits). The maximum bit rate can be calculated as</a:t>
            </a:r>
          </a:p>
        </p:txBody>
      </p:sp>
      <p:grpSp>
        <p:nvGrpSpPr>
          <p:cNvPr id="2" name="Group 23"/>
          <p:cNvGrpSpPr>
            <a:grpSpLocks/>
          </p:cNvGrpSpPr>
          <p:nvPr/>
        </p:nvGrpSpPr>
        <p:grpSpPr bwMode="auto">
          <a:xfrm>
            <a:off x="0" y="0"/>
            <a:ext cx="9144000" cy="609600"/>
            <a:chOff x="0" y="2448"/>
            <a:chExt cx="5760" cy="384"/>
          </a:xfrm>
        </p:grpSpPr>
        <p:sp>
          <p:nvSpPr>
            <p:cNvPr id="211974"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3.35</a:t>
              </a:r>
            </a:p>
          </p:txBody>
        </p:sp>
      </p:gr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r>
              <a:rPr lang="en-US" smtClean="0"/>
              <a:t>1.</a:t>
            </a:r>
            <a:fld id="{0B86334D-6442-4B65-B209-90CBFF735129}" type="slidenum">
              <a:rPr lang="en-US" smtClean="0"/>
              <a:pPr>
                <a:defRPr/>
              </a:pPr>
              <a:t>128</a:t>
            </a:fld>
            <a:endParaRPr lang="en-US"/>
          </a:p>
        </p:txBody>
      </p:sp>
      <p:pic>
        <p:nvPicPr>
          <p:cNvPr id="3" name="Picture 2"/>
          <p:cNvPicPr>
            <a:picLocks noChangeAspect="1" noChangeArrowheads="1"/>
          </p:cNvPicPr>
          <p:nvPr/>
        </p:nvPicPr>
        <p:blipFill>
          <a:blip r:embed="rId2"/>
          <a:srcRect/>
          <a:stretch>
            <a:fillRect/>
          </a:stretch>
        </p:blipFill>
        <p:spPr bwMode="auto">
          <a:xfrm>
            <a:off x="2052638" y="2667000"/>
            <a:ext cx="5038725" cy="638175"/>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a:spLocks noGrp="1" noChangeArrowheads="1"/>
          </p:cNvSpPr>
          <p:nvPr>
            <p:ph type="sldNum" sz="quarter" idx="12"/>
          </p:nvPr>
        </p:nvSpPr>
        <p:spPr>
          <a:ln/>
        </p:spPr>
        <p:txBody>
          <a:bodyPr/>
          <a:lstStyle/>
          <a:p>
            <a:r>
              <a:rPr lang="en-US"/>
              <a:t>3.</a:t>
            </a:r>
            <a:fld id="{82F6A77E-B2F9-42DC-97B3-119C990834DB}" type="slidenum">
              <a:rPr lang="en-US"/>
              <a:pPr/>
              <a:t>129</a:t>
            </a:fld>
            <a:endParaRPr lang="en-US"/>
          </a:p>
        </p:txBody>
      </p:sp>
      <p:sp>
        <p:nvSpPr>
          <p:cNvPr id="214019" name="Text Box 20"/>
          <p:cNvSpPr txBox="1">
            <a:spLocks noChangeArrowheads="1"/>
          </p:cNvSpPr>
          <p:nvPr/>
        </p:nvSpPr>
        <p:spPr bwMode="auto">
          <a:xfrm>
            <a:off x="76200" y="696913"/>
            <a:ext cx="8839200" cy="954087"/>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We need to send 265 kbps over a noiseless channel with a bandwidth of 20 kHz. How many signal levels do we need?</a:t>
            </a:r>
          </a:p>
        </p:txBody>
      </p:sp>
      <p:grpSp>
        <p:nvGrpSpPr>
          <p:cNvPr id="2" name="Group 23"/>
          <p:cNvGrpSpPr>
            <a:grpSpLocks/>
          </p:cNvGrpSpPr>
          <p:nvPr/>
        </p:nvGrpSpPr>
        <p:grpSpPr bwMode="auto">
          <a:xfrm>
            <a:off x="0" y="0"/>
            <a:ext cx="9144000" cy="609600"/>
            <a:chOff x="0" y="2448"/>
            <a:chExt cx="5760" cy="384"/>
          </a:xfrm>
        </p:grpSpPr>
        <p:sp>
          <p:nvSpPr>
            <p:cNvPr id="214024"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3.36</a:t>
              </a:r>
            </a:p>
          </p:txBody>
        </p:sp>
      </p:grpSp>
      <p:sp>
        <p:nvSpPr>
          <p:cNvPr id="214021" name="Text Box 20"/>
          <p:cNvSpPr txBox="1">
            <a:spLocks noChangeArrowheads="1"/>
          </p:cNvSpPr>
          <p:nvPr/>
        </p:nvSpPr>
        <p:spPr bwMode="auto">
          <a:xfrm>
            <a:off x="76200" y="2209800"/>
            <a:ext cx="8839200" cy="523220"/>
          </a:xfrm>
          <a:prstGeom prst="rect">
            <a:avLst/>
          </a:prstGeom>
          <a:noFill/>
          <a:ln w="9525">
            <a:noFill/>
            <a:miter lim="800000"/>
            <a:headEnd/>
            <a:tailEnd/>
          </a:ln>
        </p:spPr>
        <p:txBody>
          <a:bodyPr>
            <a:spAutoFit/>
          </a:bodyPr>
          <a:lstStyle/>
          <a:p>
            <a:pPr algn="just" eaLnBrk="0" hangingPunct="0"/>
            <a:r>
              <a:rPr lang="en-US" sz="2800" b="0" i="0" dirty="0" smtClean="0">
                <a:latin typeface="Times New Roman" pitchFamily="18" charset="0"/>
                <a:cs typeface="Times New Roman" pitchFamily="18" charset="0"/>
              </a:rPr>
              <a:t>:</a:t>
            </a:r>
            <a:endParaRPr lang="en-US" sz="2800" b="0" i="0" dirty="0">
              <a:latin typeface="Times New Roman" pitchFamily="18" charset="0"/>
              <a:cs typeface="Times New Roman" pitchFamily="18" charset="0"/>
            </a:endParaRPr>
          </a:p>
        </p:txBody>
      </p:sp>
      <p:sp>
        <p:nvSpPr>
          <p:cNvPr id="214022" name="Text Box 20"/>
          <p:cNvSpPr txBox="1">
            <a:spLocks noChangeArrowheads="1"/>
          </p:cNvSpPr>
          <p:nvPr/>
        </p:nvSpPr>
        <p:spPr bwMode="auto">
          <a:xfrm>
            <a:off x="76200" y="3922713"/>
            <a:ext cx="8839200" cy="523220"/>
          </a:xfrm>
          <a:prstGeom prst="rect">
            <a:avLst/>
          </a:prstGeom>
          <a:noFill/>
          <a:ln w="9525">
            <a:noFill/>
            <a:miter lim="800000"/>
            <a:headEnd/>
            <a:tailEnd/>
          </a:ln>
        </p:spPr>
        <p:txBody>
          <a:bodyPr>
            <a:spAutoFit/>
          </a:bodyPr>
          <a:lstStyle/>
          <a:p>
            <a:pPr algn="just" eaLnBrk="0" hangingPunct="0"/>
            <a:r>
              <a:rPr lang="en-US" sz="2800" b="0" i="0" dirty="0" smtClean="0">
                <a:latin typeface="Times New Roman" pitchFamily="18" charset="0"/>
                <a:cs typeface="Times New Roman" pitchFamily="18" charset="0"/>
              </a:rPr>
              <a:t>.</a:t>
            </a:r>
            <a:endParaRPr lang="en-US" sz="2800" b="0" i="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1"/>
          <p:cNvSpPr>
            <a:spLocks noGrp="1"/>
          </p:cNvSpPr>
          <p:nvPr>
            <p:ph type="sldNum" sz="quarter" idx="12"/>
          </p:nvPr>
        </p:nvSpPr>
        <p:spPr>
          <a:noFill/>
        </p:spPr>
        <p:txBody>
          <a:bodyPr/>
          <a:lstStyle/>
          <a:p>
            <a:r>
              <a:rPr lang="en-US"/>
              <a:t>17.</a:t>
            </a:r>
            <a:fld id="{CD36E82D-3C68-461D-B7FC-BDA9B64C8E27}" type="slidenum">
              <a:rPr lang="en-US"/>
              <a:pPr/>
              <a:t>13</a:t>
            </a:fld>
            <a:endParaRPr lang="en-US"/>
          </a:p>
        </p:txBody>
      </p:sp>
      <p:sp>
        <p:nvSpPr>
          <p:cNvPr id="2560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560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560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560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560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560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560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06488" y="0"/>
            <a:ext cx="2800350" cy="641350"/>
          </a:xfrm>
          <a:prstGeom prst="rect">
            <a:avLst/>
          </a:prstGeom>
          <a:noFill/>
          <a:ln>
            <a:noFill/>
          </a:ln>
          <a:extLst>
            <a:ext uri="{909E8E84-426E-40DD-AFC4-6F175D3DCCD1}"/>
            <a:ext uri="{91240B29-F687-4F45-9708-019B960494DF}"/>
          </a:extLst>
        </p:spPr>
        <p:txBody>
          <a:bodyPr wrap="none">
            <a:spAutoFit/>
          </a:bodyPr>
          <a:lstStyle/>
          <a:p>
            <a:pPr eaLnBrk="0" hangingPunct="0"/>
            <a:r>
              <a:rPr lang="en-US" sz="3600">
                <a:solidFill>
                  <a:schemeClr val="hlink"/>
                </a:solidFill>
                <a:effectLst>
                  <a:outerShdw blurRad="38100" dist="38100" dir="2700000" algn="tl">
                    <a:srgbClr val="C0C0C0"/>
                  </a:outerShdw>
                </a:effectLst>
                <a:latin typeface="Times New Roman" pitchFamily="18" charset="0"/>
              </a:rPr>
              <a:t>17.17.1  Hubs</a:t>
            </a:r>
          </a:p>
        </p:txBody>
      </p:sp>
      <p:sp>
        <p:nvSpPr>
          <p:cNvPr id="25610" name="Rectangle 10"/>
          <p:cNvSpPr>
            <a:spLocks noChangeArrowheads="1"/>
          </p:cNvSpPr>
          <p:nvPr/>
        </p:nvSpPr>
        <p:spPr bwMode="auto">
          <a:xfrm>
            <a:off x="381000" y="1293813"/>
            <a:ext cx="7924800" cy="3108325"/>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A hub is a device that operates only in the physical layer. Signals that carry information within a network can travel a fixed distance before attenuation endangers the integrity of the data. A repeater receives a signal and, before it becomes too weak or corrupted, regenerates and retimes the original bit pattern.</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a:spLocks noGrp="1" noChangeArrowheads="1"/>
          </p:cNvSpPr>
          <p:nvPr>
            <p:ph type="sldNum" sz="quarter" idx="12"/>
          </p:nvPr>
        </p:nvSpPr>
        <p:spPr>
          <a:ln/>
        </p:spPr>
        <p:txBody>
          <a:bodyPr/>
          <a:lstStyle/>
          <a:p>
            <a:r>
              <a:rPr lang="en-US"/>
              <a:t>3.</a:t>
            </a:r>
            <a:fld id="{82F6A77E-B2F9-42DC-97B3-119C990834DB}" type="slidenum">
              <a:rPr lang="en-US"/>
              <a:pPr/>
              <a:t>130</a:t>
            </a:fld>
            <a:endParaRPr lang="en-US"/>
          </a:p>
        </p:txBody>
      </p:sp>
      <p:grpSp>
        <p:nvGrpSpPr>
          <p:cNvPr id="2" name="Group 23"/>
          <p:cNvGrpSpPr>
            <a:grpSpLocks/>
          </p:cNvGrpSpPr>
          <p:nvPr/>
        </p:nvGrpSpPr>
        <p:grpSpPr bwMode="auto">
          <a:xfrm>
            <a:off x="0" y="0"/>
            <a:ext cx="9144000" cy="609600"/>
            <a:chOff x="0" y="2448"/>
            <a:chExt cx="5760" cy="384"/>
          </a:xfrm>
        </p:grpSpPr>
        <p:sp>
          <p:nvSpPr>
            <p:cNvPr id="214024"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3.36</a:t>
              </a:r>
            </a:p>
          </p:txBody>
        </p:sp>
      </p:grpSp>
      <p:sp>
        <p:nvSpPr>
          <p:cNvPr id="214021" name="Text Box 20"/>
          <p:cNvSpPr txBox="1">
            <a:spLocks noChangeArrowheads="1"/>
          </p:cNvSpPr>
          <p:nvPr/>
        </p:nvSpPr>
        <p:spPr bwMode="auto">
          <a:xfrm>
            <a:off x="76200" y="2209800"/>
            <a:ext cx="8839200" cy="954088"/>
          </a:xfrm>
          <a:prstGeom prst="rect">
            <a:avLst/>
          </a:prstGeom>
          <a:noFill/>
          <a:ln w="9525">
            <a:noFill/>
            <a:miter lim="800000"/>
            <a:headEnd/>
            <a:tailEnd/>
          </a:ln>
        </p:spPr>
        <p:txBody>
          <a:bodyPr>
            <a:spAutoFit/>
          </a:bodyPr>
          <a:lstStyle/>
          <a:p>
            <a:pPr algn="just" eaLnBrk="0" hangingPunct="0"/>
            <a:r>
              <a:rPr lang="en-US" sz="2800" i="0" dirty="0" smtClean="0">
                <a:solidFill>
                  <a:srgbClr val="FF0000"/>
                </a:solidFill>
                <a:latin typeface="Times New Roman" pitchFamily="18" charset="0"/>
                <a:cs typeface="Times New Roman" pitchFamily="18" charset="0"/>
              </a:rPr>
              <a:t>Solution</a:t>
            </a:r>
            <a:endParaRPr lang="en-US" sz="2800" i="0" dirty="0">
              <a:solidFill>
                <a:srgbClr val="FF0000"/>
              </a:solidFill>
              <a:latin typeface="Times New Roman" pitchFamily="18" charset="0"/>
              <a:cs typeface="Times New Roman" pitchFamily="18" charset="0"/>
            </a:endParaRPr>
          </a:p>
          <a:p>
            <a:pPr algn="just" eaLnBrk="0" hangingPunct="0"/>
            <a:r>
              <a:rPr lang="en-US" sz="2800" b="0" i="0" dirty="0">
                <a:latin typeface="Times New Roman" pitchFamily="18" charset="0"/>
                <a:cs typeface="Times New Roman" pitchFamily="18" charset="0"/>
              </a:rPr>
              <a:t>We can use the </a:t>
            </a:r>
            <a:r>
              <a:rPr lang="en-US" sz="2800" b="0" i="0" dirty="0" err="1">
                <a:latin typeface="Times New Roman" pitchFamily="18" charset="0"/>
                <a:cs typeface="Times New Roman" pitchFamily="18" charset="0"/>
              </a:rPr>
              <a:t>Nyquist</a:t>
            </a:r>
            <a:r>
              <a:rPr lang="en-US" sz="2800" b="0" i="0" dirty="0">
                <a:latin typeface="Times New Roman" pitchFamily="18" charset="0"/>
                <a:cs typeface="Times New Roman" pitchFamily="18" charset="0"/>
              </a:rPr>
              <a:t> formula as shown:</a:t>
            </a:r>
          </a:p>
        </p:txBody>
      </p:sp>
      <p:sp>
        <p:nvSpPr>
          <p:cNvPr id="214022" name="Text Box 20"/>
          <p:cNvSpPr txBox="1">
            <a:spLocks noChangeArrowheads="1"/>
          </p:cNvSpPr>
          <p:nvPr/>
        </p:nvSpPr>
        <p:spPr bwMode="auto">
          <a:xfrm>
            <a:off x="76200" y="3922713"/>
            <a:ext cx="8839200" cy="18161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Since this result is not a power of 2, we need to either increase the number of levels or reduce the bit rate. If we have 128 levels, the bit rate is 280 kbps. If we have 64 levels, the bit rate is 240 kbps.</a:t>
            </a:r>
          </a:p>
        </p:txBody>
      </p:sp>
      <p:pic>
        <p:nvPicPr>
          <p:cNvPr id="214023" name="Picture 2"/>
          <p:cNvPicPr>
            <a:picLocks noChangeAspect="1" noChangeArrowheads="1"/>
          </p:cNvPicPr>
          <p:nvPr/>
        </p:nvPicPr>
        <p:blipFill>
          <a:blip r:embed="rId3"/>
          <a:srcRect/>
          <a:stretch>
            <a:fillRect/>
          </a:stretch>
        </p:blipFill>
        <p:spPr bwMode="auto">
          <a:xfrm>
            <a:off x="892175" y="3413125"/>
            <a:ext cx="7642225" cy="47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3"/>
          <p:cNvSpPr>
            <a:spLocks noGrp="1" noChangeArrowheads="1"/>
          </p:cNvSpPr>
          <p:nvPr>
            <p:ph type="sldNum" sz="quarter" idx="12"/>
          </p:nvPr>
        </p:nvSpPr>
        <p:spPr>
          <a:ln/>
        </p:spPr>
        <p:txBody>
          <a:bodyPr/>
          <a:lstStyle/>
          <a:p>
            <a:r>
              <a:rPr lang="en-US"/>
              <a:t>3.</a:t>
            </a:r>
            <a:fld id="{75837812-43CF-45EC-9503-558BD19769D2}" type="slidenum">
              <a:rPr lang="en-US"/>
              <a:pPr/>
              <a:t>131</a:t>
            </a:fld>
            <a:endParaRPr lang="en-US"/>
          </a:p>
        </p:txBody>
      </p:sp>
      <p:sp>
        <p:nvSpPr>
          <p:cNvPr id="21606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1606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1606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1606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1607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1607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1607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7969250"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3.5.2  </a:t>
            </a:r>
            <a:r>
              <a:rPr lang="en-US" sz="3600" dirty="0">
                <a:solidFill>
                  <a:schemeClr val="hlink"/>
                </a:solidFill>
                <a:effectLst>
                  <a:outerShdw blurRad="38100" dist="38100" dir="2700000" algn="tl">
                    <a:srgbClr val="000000">
                      <a:alpha val="43137"/>
                    </a:srgbClr>
                  </a:outerShdw>
                </a:effectLst>
                <a:latin typeface="Times New Roman" pitchFamily="18" charset="0"/>
              </a:rPr>
              <a:t>Noisy Channel: Shannon Capacity</a:t>
            </a:r>
          </a:p>
        </p:txBody>
      </p:sp>
      <p:sp>
        <p:nvSpPr>
          <p:cNvPr id="216074" name="Rectangle 10"/>
          <p:cNvSpPr>
            <a:spLocks noChangeArrowheads="1"/>
          </p:cNvSpPr>
          <p:nvPr/>
        </p:nvSpPr>
        <p:spPr bwMode="auto">
          <a:xfrm>
            <a:off x="381000" y="1293813"/>
            <a:ext cx="7924800" cy="2246312"/>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In reality, we cannot have a noiseless channel; the channel is always noisy. In 1944, Claude Shannon introduced a formula, called the Shannon capacity, to determine the theoretical highest data rate for a noisy channel:</a:t>
            </a:r>
          </a:p>
        </p:txBody>
      </p:sp>
      <p:pic>
        <p:nvPicPr>
          <p:cNvPr id="216075" name="Picture 2"/>
          <p:cNvPicPr>
            <a:picLocks noChangeAspect="1" noChangeArrowheads="1"/>
          </p:cNvPicPr>
          <p:nvPr/>
        </p:nvPicPr>
        <p:blipFill>
          <a:blip r:embed="rId3"/>
          <a:srcRect/>
          <a:stretch>
            <a:fillRect/>
          </a:stretch>
        </p:blipFill>
        <p:spPr bwMode="auto">
          <a:xfrm>
            <a:off x="1219200" y="4438650"/>
            <a:ext cx="6629400" cy="51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Grp="1" noChangeArrowheads="1"/>
          </p:cNvSpPr>
          <p:nvPr>
            <p:ph type="sldNum" sz="quarter" idx="12"/>
          </p:nvPr>
        </p:nvSpPr>
        <p:spPr>
          <a:ln/>
        </p:spPr>
        <p:txBody>
          <a:bodyPr/>
          <a:lstStyle/>
          <a:p>
            <a:r>
              <a:rPr lang="en-US"/>
              <a:t>3.</a:t>
            </a:r>
            <a:fld id="{91D9DA14-5064-4EB0-8953-1BE3CCB17DD4}" type="slidenum">
              <a:rPr lang="en-US"/>
              <a:pPr/>
              <a:t>132</a:t>
            </a:fld>
            <a:endParaRPr lang="en-US"/>
          </a:p>
        </p:txBody>
      </p:sp>
      <p:sp>
        <p:nvSpPr>
          <p:cNvPr id="218115" name="Text Box 20"/>
          <p:cNvSpPr txBox="1">
            <a:spLocks noChangeArrowheads="1"/>
          </p:cNvSpPr>
          <p:nvPr/>
        </p:nvSpPr>
        <p:spPr bwMode="auto">
          <a:xfrm>
            <a:off x="76200" y="696913"/>
            <a:ext cx="8839200" cy="18161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Consider an extremely noisy channel in which the value of the signal-to-noise ratio is almost zero. In other words, the noise is so strong that the signal is faint. For this channel the capacity C is calculated as</a:t>
            </a:r>
          </a:p>
        </p:txBody>
      </p:sp>
      <p:grpSp>
        <p:nvGrpSpPr>
          <p:cNvPr id="2" name="Group 23"/>
          <p:cNvGrpSpPr>
            <a:grpSpLocks/>
          </p:cNvGrpSpPr>
          <p:nvPr/>
        </p:nvGrpSpPr>
        <p:grpSpPr bwMode="auto">
          <a:xfrm>
            <a:off x="0" y="0"/>
            <a:ext cx="9144000" cy="609600"/>
            <a:chOff x="0" y="2448"/>
            <a:chExt cx="5760" cy="384"/>
          </a:xfrm>
        </p:grpSpPr>
        <p:sp>
          <p:nvSpPr>
            <p:cNvPr id="218119"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3.37</a:t>
              </a:r>
            </a:p>
          </p:txBody>
        </p:sp>
      </p:grpSp>
      <p:sp>
        <p:nvSpPr>
          <p:cNvPr id="218117" name="Text Box 20"/>
          <p:cNvSpPr txBox="1">
            <a:spLocks noChangeArrowheads="1"/>
          </p:cNvSpPr>
          <p:nvPr/>
        </p:nvSpPr>
        <p:spPr bwMode="auto">
          <a:xfrm>
            <a:off x="76200" y="3594100"/>
            <a:ext cx="8839200" cy="1385888"/>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This means that the capacity of this channel is zero regardless of the bandwidth. In other</a:t>
            </a:r>
          </a:p>
          <a:p>
            <a:pPr algn="just" eaLnBrk="0" hangingPunct="0"/>
            <a:r>
              <a:rPr lang="en-US" sz="2800" b="0" i="0">
                <a:latin typeface="Times New Roman" pitchFamily="18" charset="0"/>
                <a:cs typeface="Times New Roman" pitchFamily="18" charset="0"/>
              </a:rPr>
              <a:t>words, we cannot receive any data through this channel.</a:t>
            </a:r>
          </a:p>
        </p:txBody>
      </p:sp>
      <p:pic>
        <p:nvPicPr>
          <p:cNvPr id="218118" name="Picture 2"/>
          <p:cNvPicPr>
            <a:picLocks noChangeAspect="1" noChangeArrowheads="1"/>
          </p:cNvPicPr>
          <p:nvPr/>
        </p:nvPicPr>
        <p:blipFill>
          <a:blip r:embed="rId3"/>
          <a:srcRect/>
          <a:stretch>
            <a:fillRect/>
          </a:stretch>
        </p:blipFill>
        <p:spPr bwMode="auto">
          <a:xfrm>
            <a:off x="866775" y="2819400"/>
            <a:ext cx="7410450" cy="53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Grp="1" noChangeArrowheads="1"/>
          </p:cNvSpPr>
          <p:nvPr>
            <p:ph type="sldNum" sz="quarter" idx="12"/>
          </p:nvPr>
        </p:nvSpPr>
        <p:spPr>
          <a:ln/>
        </p:spPr>
        <p:txBody>
          <a:bodyPr/>
          <a:lstStyle/>
          <a:p>
            <a:r>
              <a:rPr lang="en-US"/>
              <a:t>3.</a:t>
            </a:r>
            <a:fld id="{91D9DA14-5064-4EB0-8953-1BE3CCB17DD4}" type="slidenum">
              <a:rPr lang="en-US"/>
              <a:pPr/>
              <a:t>133</a:t>
            </a:fld>
            <a:endParaRPr lang="en-US"/>
          </a:p>
        </p:txBody>
      </p:sp>
      <p:sp>
        <p:nvSpPr>
          <p:cNvPr id="218115" name="Text Box 20"/>
          <p:cNvSpPr txBox="1">
            <a:spLocks noChangeArrowheads="1"/>
          </p:cNvSpPr>
          <p:nvPr/>
        </p:nvSpPr>
        <p:spPr bwMode="auto">
          <a:xfrm>
            <a:off x="76200" y="696913"/>
            <a:ext cx="8839200" cy="523220"/>
          </a:xfrm>
          <a:prstGeom prst="rect">
            <a:avLst/>
          </a:prstGeom>
          <a:noFill/>
          <a:ln w="9525">
            <a:noFill/>
            <a:miter lim="800000"/>
            <a:headEnd/>
            <a:tailEnd/>
          </a:ln>
        </p:spPr>
        <p:txBody>
          <a:bodyPr>
            <a:spAutoFit/>
          </a:bodyPr>
          <a:lstStyle/>
          <a:p>
            <a:pPr algn="just" eaLnBrk="0" hangingPunct="0"/>
            <a:r>
              <a:rPr lang="en-US" sz="2800" i="0" dirty="0" smtClean="0">
                <a:solidFill>
                  <a:srgbClr val="FF0000"/>
                </a:solidFill>
                <a:latin typeface="Times New Roman" pitchFamily="18" charset="0"/>
                <a:cs typeface="Times New Roman" pitchFamily="18" charset="0"/>
              </a:rPr>
              <a:t>Solution</a:t>
            </a:r>
            <a:endParaRPr lang="en-US" sz="2800" i="0" dirty="0">
              <a:solidFill>
                <a:srgbClr val="FF0000"/>
              </a:solidFill>
              <a:latin typeface="Times New Roman" pitchFamily="18" charset="0"/>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18119"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3.37</a:t>
              </a:r>
            </a:p>
          </p:txBody>
        </p:sp>
      </p:grpSp>
      <p:sp>
        <p:nvSpPr>
          <p:cNvPr id="218117" name="Text Box 20"/>
          <p:cNvSpPr txBox="1">
            <a:spLocks noChangeArrowheads="1"/>
          </p:cNvSpPr>
          <p:nvPr/>
        </p:nvSpPr>
        <p:spPr bwMode="auto">
          <a:xfrm>
            <a:off x="76200" y="3594100"/>
            <a:ext cx="8839200" cy="1385888"/>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This means that the capacity of this channel is zero regardless of the bandwidth. In other</a:t>
            </a:r>
          </a:p>
          <a:p>
            <a:pPr algn="just" eaLnBrk="0" hangingPunct="0"/>
            <a:r>
              <a:rPr lang="en-US" sz="2800" b="0" i="0">
                <a:latin typeface="Times New Roman" pitchFamily="18" charset="0"/>
                <a:cs typeface="Times New Roman" pitchFamily="18" charset="0"/>
              </a:rPr>
              <a:t>words, we cannot receive any data through this channel.</a:t>
            </a:r>
          </a:p>
        </p:txBody>
      </p:sp>
      <p:pic>
        <p:nvPicPr>
          <p:cNvPr id="218118" name="Picture 2"/>
          <p:cNvPicPr>
            <a:picLocks noChangeAspect="1" noChangeArrowheads="1"/>
          </p:cNvPicPr>
          <p:nvPr/>
        </p:nvPicPr>
        <p:blipFill>
          <a:blip r:embed="rId3"/>
          <a:srcRect/>
          <a:stretch>
            <a:fillRect/>
          </a:stretch>
        </p:blipFill>
        <p:spPr bwMode="auto">
          <a:xfrm>
            <a:off x="866775" y="2819400"/>
            <a:ext cx="7410450" cy="53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Grp="1" noChangeArrowheads="1"/>
          </p:cNvSpPr>
          <p:nvPr>
            <p:ph type="sldNum" sz="quarter" idx="12"/>
          </p:nvPr>
        </p:nvSpPr>
        <p:spPr>
          <a:ln/>
        </p:spPr>
        <p:txBody>
          <a:bodyPr/>
          <a:lstStyle/>
          <a:p>
            <a:r>
              <a:rPr lang="en-US"/>
              <a:t>3.</a:t>
            </a:r>
            <a:fld id="{F449276D-7223-4CE1-BE38-8828CCB2F2E6}" type="slidenum">
              <a:rPr lang="en-US"/>
              <a:pPr/>
              <a:t>134</a:t>
            </a:fld>
            <a:endParaRPr lang="en-US"/>
          </a:p>
        </p:txBody>
      </p:sp>
      <p:sp>
        <p:nvSpPr>
          <p:cNvPr id="220163" name="Text Box 20"/>
          <p:cNvSpPr txBox="1">
            <a:spLocks noChangeArrowheads="1"/>
          </p:cNvSpPr>
          <p:nvPr/>
        </p:nvSpPr>
        <p:spPr bwMode="auto">
          <a:xfrm>
            <a:off x="76200" y="696913"/>
            <a:ext cx="8839200" cy="1815882"/>
          </a:xfrm>
          <a:prstGeom prst="rect">
            <a:avLst/>
          </a:prstGeom>
          <a:noFill/>
          <a:ln w="9525">
            <a:noFill/>
            <a:miter lim="800000"/>
            <a:headEnd/>
            <a:tailEnd/>
          </a:ln>
        </p:spPr>
        <p:txBody>
          <a:bodyPr>
            <a:spAutoFit/>
          </a:bodyPr>
          <a:lstStyle/>
          <a:p>
            <a:pPr algn="just" eaLnBrk="0" hangingPunct="0"/>
            <a:r>
              <a:rPr lang="en-US" sz="2800" b="0" i="0" dirty="0">
                <a:latin typeface="Times New Roman" pitchFamily="18" charset="0"/>
                <a:cs typeface="Times New Roman" pitchFamily="18" charset="0"/>
              </a:rPr>
              <a:t>We can calculate the theoretical highest bit rate of a regular telephone line. A telephone line normally has a bandwidth of 3000 Hz (300 to 3300 Hz) assigned for data communications. The signal-to-noise ratio is usually 3162. </a:t>
            </a:r>
          </a:p>
        </p:txBody>
      </p:sp>
      <p:grpSp>
        <p:nvGrpSpPr>
          <p:cNvPr id="2" name="Group 23"/>
          <p:cNvGrpSpPr>
            <a:grpSpLocks/>
          </p:cNvGrpSpPr>
          <p:nvPr/>
        </p:nvGrpSpPr>
        <p:grpSpPr bwMode="auto">
          <a:xfrm>
            <a:off x="0" y="0"/>
            <a:ext cx="9144000" cy="609600"/>
            <a:chOff x="0" y="2448"/>
            <a:chExt cx="5760" cy="384"/>
          </a:xfrm>
        </p:grpSpPr>
        <p:sp>
          <p:nvSpPr>
            <p:cNvPr id="22016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3.38</a:t>
              </a:r>
            </a:p>
          </p:txBody>
        </p:sp>
      </p:gr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Grp="1" noChangeArrowheads="1"/>
          </p:cNvSpPr>
          <p:nvPr>
            <p:ph type="sldNum" sz="quarter" idx="12"/>
          </p:nvPr>
        </p:nvSpPr>
        <p:spPr>
          <a:ln/>
        </p:spPr>
        <p:txBody>
          <a:bodyPr/>
          <a:lstStyle/>
          <a:p>
            <a:r>
              <a:rPr lang="en-US"/>
              <a:t>3.</a:t>
            </a:r>
            <a:fld id="{F449276D-7223-4CE1-BE38-8828CCB2F2E6}" type="slidenum">
              <a:rPr lang="en-US"/>
              <a:pPr/>
              <a:t>135</a:t>
            </a:fld>
            <a:endParaRPr lang="en-US"/>
          </a:p>
        </p:txBody>
      </p:sp>
      <p:sp>
        <p:nvSpPr>
          <p:cNvPr id="220163" name="Text Box 20"/>
          <p:cNvSpPr txBox="1">
            <a:spLocks noChangeArrowheads="1"/>
          </p:cNvSpPr>
          <p:nvPr/>
        </p:nvSpPr>
        <p:spPr bwMode="auto">
          <a:xfrm>
            <a:off x="76200" y="696913"/>
            <a:ext cx="8839200" cy="584775"/>
          </a:xfrm>
          <a:prstGeom prst="rect">
            <a:avLst/>
          </a:prstGeom>
          <a:noFill/>
          <a:ln w="9525">
            <a:noFill/>
            <a:miter lim="800000"/>
            <a:headEnd/>
            <a:tailEnd/>
          </a:ln>
        </p:spPr>
        <p:txBody>
          <a:bodyPr>
            <a:spAutoFit/>
          </a:bodyPr>
          <a:lstStyle/>
          <a:p>
            <a:pPr algn="just" eaLnBrk="0" hangingPunct="0"/>
            <a:r>
              <a:rPr lang="en-US" b="0" i="0" dirty="0" smtClean="0">
                <a:solidFill>
                  <a:srgbClr val="FF0000"/>
                </a:solidFill>
                <a:latin typeface="Times New Roman" pitchFamily="18" charset="0"/>
                <a:cs typeface="Times New Roman" pitchFamily="18" charset="0"/>
              </a:rPr>
              <a:t>Solution</a:t>
            </a:r>
            <a:endParaRPr lang="en-US" b="0" i="0" dirty="0">
              <a:solidFill>
                <a:srgbClr val="FF0000"/>
              </a:solidFill>
              <a:latin typeface="Times New Roman" pitchFamily="18" charset="0"/>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2016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3.38</a:t>
              </a:r>
            </a:p>
          </p:txBody>
        </p:sp>
      </p:grpSp>
      <p:sp>
        <p:nvSpPr>
          <p:cNvPr id="220165" name="Text Box 20"/>
          <p:cNvSpPr txBox="1">
            <a:spLocks noChangeArrowheads="1"/>
          </p:cNvSpPr>
          <p:nvPr/>
        </p:nvSpPr>
        <p:spPr bwMode="auto">
          <a:xfrm>
            <a:off x="76200" y="4203700"/>
            <a:ext cx="8839200" cy="18161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This means that the highest bit rate for a telephone line is 34.860 kbps. If we want to send data faster than this, we can either increase the bandwidth of the line or improve the signal-to-noise ratio.</a:t>
            </a:r>
          </a:p>
        </p:txBody>
      </p:sp>
      <p:pic>
        <p:nvPicPr>
          <p:cNvPr id="220166" name="Picture 2"/>
          <p:cNvPicPr>
            <a:picLocks noChangeAspect="1" noChangeArrowheads="1"/>
          </p:cNvPicPr>
          <p:nvPr/>
        </p:nvPicPr>
        <p:blipFill>
          <a:blip r:embed="rId3"/>
          <a:srcRect/>
          <a:stretch>
            <a:fillRect/>
          </a:stretch>
        </p:blipFill>
        <p:spPr bwMode="auto">
          <a:xfrm>
            <a:off x="200025" y="3371850"/>
            <a:ext cx="8743950" cy="59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12"/>
          </p:nvPr>
        </p:nvSpPr>
        <p:spPr>
          <a:ln/>
        </p:spPr>
        <p:txBody>
          <a:bodyPr/>
          <a:lstStyle/>
          <a:p>
            <a:r>
              <a:rPr lang="en-US"/>
              <a:t>3.</a:t>
            </a:r>
            <a:fld id="{8F193B66-1289-40F8-84DA-5C02ED076DF3}" type="slidenum">
              <a:rPr lang="en-US"/>
              <a:pPr/>
              <a:t>136</a:t>
            </a:fld>
            <a:endParaRPr lang="en-US"/>
          </a:p>
        </p:txBody>
      </p:sp>
      <p:sp>
        <p:nvSpPr>
          <p:cNvPr id="222211" name="Text Box 20"/>
          <p:cNvSpPr txBox="1">
            <a:spLocks noChangeArrowheads="1"/>
          </p:cNvSpPr>
          <p:nvPr/>
        </p:nvSpPr>
        <p:spPr bwMode="auto">
          <a:xfrm>
            <a:off x="76200" y="696913"/>
            <a:ext cx="8839200" cy="13843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signal-to-noise ratio is often given in decibels. Assume that SNR</a:t>
            </a:r>
            <a:r>
              <a:rPr lang="en-US" sz="2800" b="0" i="0" baseline="-25000">
                <a:latin typeface="Times New Roman" pitchFamily="18" charset="0"/>
                <a:cs typeface="Times New Roman" pitchFamily="18" charset="0"/>
              </a:rPr>
              <a:t>dB</a:t>
            </a:r>
            <a:r>
              <a:rPr lang="en-US" sz="2800" b="0" i="0">
                <a:latin typeface="Times New Roman" pitchFamily="18" charset="0"/>
                <a:cs typeface="Times New Roman" pitchFamily="18" charset="0"/>
              </a:rPr>
              <a:t> = 36 and the channel bandwidth is 2 MHz. The theoretical channel capacity can be calculated as</a:t>
            </a:r>
          </a:p>
        </p:txBody>
      </p:sp>
      <p:grpSp>
        <p:nvGrpSpPr>
          <p:cNvPr id="2" name="Group 23"/>
          <p:cNvGrpSpPr>
            <a:grpSpLocks/>
          </p:cNvGrpSpPr>
          <p:nvPr/>
        </p:nvGrpSpPr>
        <p:grpSpPr bwMode="auto">
          <a:xfrm>
            <a:off x="0" y="0"/>
            <a:ext cx="9144000" cy="609600"/>
            <a:chOff x="0" y="2448"/>
            <a:chExt cx="5760" cy="384"/>
          </a:xfrm>
        </p:grpSpPr>
        <p:sp>
          <p:nvSpPr>
            <p:cNvPr id="222214"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3.39</a:t>
              </a:r>
            </a:p>
          </p:txBody>
        </p:sp>
      </p:gr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12"/>
          </p:nvPr>
        </p:nvSpPr>
        <p:spPr>
          <a:ln/>
        </p:spPr>
        <p:txBody>
          <a:bodyPr/>
          <a:lstStyle/>
          <a:p>
            <a:r>
              <a:rPr lang="en-US"/>
              <a:t>3.</a:t>
            </a:r>
            <a:fld id="{8F193B66-1289-40F8-84DA-5C02ED076DF3}" type="slidenum">
              <a:rPr lang="en-US"/>
              <a:pPr/>
              <a:t>137</a:t>
            </a:fld>
            <a:endParaRPr lang="en-US"/>
          </a:p>
        </p:txBody>
      </p:sp>
      <p:sp>
        <p:nvSpPr>
          <p:cNvPr id="222211" name="Text Box 20"/>
          <p:cNvSpPr txBox="1">
            <a:spLocks noChangeArrowheads="1"/>
          </p:cNvSpPr>
          <p:nvPr/>
        </p:nvSpPr>
        <p:spPr bwMode="auto">
          <a:xfrm>
            <a:off x="76200" y="696913"/>
            <a:ext cx="8839200" cy="584775"/>
          </a:xfrm>
          <a:prstGeom prst="rect">
            <a:avLst/>
          </a:prstGeom>
          <a:noFill/>
          <a:ln w="9525">
            <a:noFill/>
            <a:miter lim="800000"/>
            <a:headEnd/>
            <a:tailEnd/>
          </a:ln>
        </p:spPr>
        <p:txBody>
          <a:bodyPr>
            <a:spAutoFit/>
          </a:bodyPr>
          <a:lstStyle/>
          <a:p>
            <a:pPr algn="just" eaLnBrk="0" hangingPunct="0"/>
            <a:r>
              <a:rPr lang="en-US" i="0" dirty="0" smtClean="0">
                <a:solidFill>
                  <a:srgbClr val="FF0000"/>
                </a:solidFill>
                <a:latin typeface="Times New Roman" pitchFamily="18" charset="0"/>
                <a:cs typeface="Times New Roman" pitchFamily="18" charset="0"/>
              </a:rPr>
              <a:t>Solution</a:t>
            </a:r>
            <a:endParaRPr lang="en-US" i="0" dirty="0">
              <a:solidFill>
                <a:srgbClr val="FF0000"/>
              </a:solidFill>
              <a:latin typeface="Times New Roman" pitchFamily="18" charset="0"/>
              <a:cs typeface="Times New Roman" pitchFamily="18" charset="0"/>
            </a:endParaRPr>
          </a:p>
        </p:txBody>
      </p:sp>
      <p:grpSp>
        <p:nvGrpSpPr>
          <p:cNvPr id="2" name="Group 23"/>
          <p:cNvGrpSpPr>
            <a:grpSpLocks/>
          </p:cNvGrpSpPr>
          <p:nvPr/>
        </p:nvGrpSpPr>
        <p:grpSpPr bwMode="auto">
          <a:xfrm>
            <a:off x="0" y="0"/>
            <a:ext cx="9144000" cy="609600"/>
            <a:chOff x="0" y="2448"/>
            <a:chExt cx="5760" cy="384"/>
          </a:xfrm>
        </p:grpSpPr>
        <p:sp>
          <p:nvSpPr>
            <p:cNvPr id="222214"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3.39</a:t>
              </a:r>
            </a:p>
          </p:txBody>
        </p:sp>
      </p:grpSp>
      <p:pic>
        <p:nvPicPr>
          <p:cNvPr id="222213" name="Picture 2"/>
          <p:cNvPicPr>
            <a:picLocks noChangeAspect="1" noChangeArrowheads="1"/>
          </p:cNvPicPr>
          <p:nvPr/>
        </p:nvPicPr>
        <p:blipFill>
          <a:blip r:embed="rId3"/>
          <a:srcRect/>
          <a:stretch>
            <a:fillRect/>
          </a:stretch>
        </p:blipFill>
        <p:spPr bwMode="auto">
          <a:xfrm>
            <a:off x="47625" y="2857500"/>
            <a:ext cx="9048750" cy="114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BD30D147-3DDC-48FC-A056-637DB0402AAB}" type="slidenum">
              <a:rPr lang="en-US"/>
              <a:pPr/>
              <a:t>138</a:t>
            </a:fld>
            <a:endParaRPr lang="en-US"/>
          </a:p>
        </p:txBody>
      </p:sp>
      <p:sp>
        <p:nvSpPr>
          <p:cNvPr id="22630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2630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2630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2630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2631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2631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2631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482758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3.5.3 </a:t>
            </a:r>
            <a:r>
              <a:rPr lang="en-US" sz="3600" dirty="0" smtClean="0">
                <a:solidFill>
                  <a:schemeClr val="hlink"/>
                </a:solidFill>
                <a:effectLst>
                  <a:outerShdw blurRad="38100" dist="38100" dir="2700000" algn="tl">
                    <a:srgbClr val="000000">
                      <a:alpha val="43137"/>
                    </a:srgbClr>
                  </a:outerShdw>
                </a:effectLst>
                <a:latin typeface="Times New Roman" pitchFamily="18" charset="0"/>
              </a:rPr>
              <a:t> Using </a:t>
            </a:r>
            <a:r>
              <a:rPr lang="en-US" sz="3600" dirty="0">
                <a:solidFill>
                  <a:schemeClr val="hlink"/>
                </a:solidFill>
                <a:effectLst>
                  <a:outerShdw blurRad="38100" dist="38100" dir="2700000" algn="tl">
                    <a:srgbClr val="000000">
                      <a:alpha val="43137"/>
                    </a:srgbClr>
                  </a:outerShdw>
                </a:effectLst>
                <a:latin typeface="Times New Roman" pitchFamily="18" charset="0"/>
              </a:rPr>
              <a:t>Both Limits</a:t>
            </a:r>
          </a:p>
        </p:txBody>
      </p:sp>
      <p:sp>
        <p:nvSpPr>
          <p:cNvPr id="226314" name="Rectangle 10"/>
          <p:cNvSpPr>
            <a:spLocks noChangeArrowheads="1"/>
          </p:cNvSpPr>
          <p:nvPr/>
        </p:nvSpPr>
        <p:spPr bwMode="auto">
          <a:xfrm>
            <a:off x="381000" y="1293813"/>
            <a:ext cx="7924800" cy="1384300"/>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In practice, we need to use both methods to find the limits and signal levels. Let us show this with an example.</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p:cNvSpPr>
            <a:spLocks noGrp="1" noChangeArrowheads="1"/>
          </p:cNvSpPr>
          <p:nvPr>
            <p:ph type="sldNum" sz="quarter" idx="12"/>
          </p:nvPr>
        </p:nvSpPr>
        <p:spPr>
          <a:ln/>
        </p:spPr>
        <p:txBody>
          <a:bodyPr/>
          <a:lstStyle/>
          <a:p>
            <a:r>
              <a:rPr lang="en-US"/>
              <a:t>3.</a:t>
            </a:r>
            <a:fld id="{63868DBD-581C-42ED-92A6-63295F994A57}" type="slidenum">
              <a:rPr lang="en-US"/>
              <a:pPr/>
              <a:t>139</a:t>
            </a:fld>
            <a:endParaRPr lang="en-US"/>
          </a:p>
        </p:txBody>
      </p:sp>
      <p:sp>
        <p:nvSpPr>
          <p:cNvPr id="228355" name="Text Box 20"/>
          <p:cNvSpPr txBox="1">
            <a:spLocks noChangeArrowheads="1"/>
          </p:cNvSpPr>
          <p:nvPr/>
        </p:nvSpPr>
        <p:spPr bwMode="auto">
          <a:xfrm>
            <a:off x="76200" y="696913"/>
            <a:ext cx="8839200" cy="13843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We have a channel with a 1-MHz bandwidth. The SNR for this channel is 63. What are the appropriate bit rate and signal level?</a:t>
            </a:r>
          </a:p>
        </p:txBody>
      </p:sp>
      <p:grpSp>
        <p:nvGrpSpPr>
          <p:cNvPr id="2" name="Group 23"/>
          <p:cNvGrpSpPr>
            <a:grpSpLocks/>
          </p:cNvGrpSpPr>
          <p:nvPr/>
        </p:nvGrpSpPr>
        <p:grpSpPr bwMode="auto">
          <a:xfrm>
            <a:off x="0" y="0"/>
            <a:ext cx="9144000" cy="609600"/>
            <a:chOff x="0" y="2448"/>
            <a:chExt cx="5760" cy="384"/>
          </a:xfrm>
        </p:grpSpPr>
        <p:sp>
          <p:nvSpPr>
            <p:cNvPr id="22836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3.41</a:t>
              </a:r>
            </a:p>
          </p:txBody>
        </p:sp>
      </p:grpSp>
      <p:sp>
        <p:nvSpPr>
          <p:cNvPr id="228357" name="Text Box 20"/>
          <p:cNvSpPr txBox="1">
            <a:spLocks noChangeArrowheads="1"/>
          </p:cNvSpPr>
          <p:nvPr/>
        </p:nvSpPr>
        <p:spPr bwMode="auto">
          <a:xfrm>
            <a:off x="76200" y="2109788"/>
            <a:ext cx="8839200" cy="954087"/>
          </a:xfrm>
          <a:prstGeom prst="rect">
            <a:avLst/>
          </a:prstGeom>
          <a:noFill/>
          <a:ln w="9525">
            <a:noFill/>
            <a:miter lim="800000"/>
            <a:headEnd/>
            <a:tailEnd/>
          </a:ln>
        </p:spPr>
        <p:txBody>
          <a:bodyPr>
            <a:spAutoFit/>
          </a:bodyPr>
          <a:lstStyle/>
          <a:p>
            <a:pPr algn="just" eaLnBrk="0" hangingPunct="0"/>
            <a:r>
              <a:rPr lang="en-US" sz="2800" i="0">
                <a:solidFill>
                  <a:srgbClr val="FF0000"/>
                </a:solidFill>
                <a:latin typeface="Times New Roman" pitchFamily="18" charset="0"/>
                <a:cs typeface="Times New Roman" pitchFamily="18" charset="0"/>
              </a:rPr>
              <a:t>Solution</a:t>
            </a:r>
          </a:p>
          <a:p>
            <a:pPr algn="just" eaLnBrk="0" hangingPunct="0"/>
            <a:r>
              <a:rPr lang="en-US" sz="2800" b="0" i="0">
                <a:latin typeface="Times New Roman" pitchFamily="18" charset="0"/>
                <a:cs typeface="Times New Roman" pitchFamily="18" charset="0"/>
              </a:rPr>
              <a:t>First, we use the Shannon formula to find the upper limit.</a:t>
            </a:r>
          </a:p>
        </p:txBody>
      </p:sp>
      <p:sp>
        <p:nvSpPr>
          <p:cNvPr id="228358" name="Text Box 20"/>
          <p:cNvSpPr txBox="1">
            <a:spLocks noChangeArrowheads="1"/>
          </p:cNvSpPr>
          <p:nvPr/>
        </p:nvSpPr>
        <p:spPr bwMode="auto">
          <a:xfrm>
            <a:off x="76200" y="3886200"/>
            <a:ext cx="8839200" cy="18161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Shannon formula gives us 6 Mbps, the upper limit. For better performance we choose something lower, 4 Mbps. Then we use the Nyquist formula to find the number of signal levels.</a:t>
            </a:r>
          </a:p>
        </p:txBody>
      </p:sp>
      <p:pic>
        <p:nvPicPr>
          <p:cNvPr id="228359" name="Picture 2"/>
          <p:cNvPicPr>
            <a:picLocks noChangeAspect="1" noChangeArrowheads="1"/>
          </p:cNvPicPr>
          <p:nvPr/>
        </p:nvPicPr>
        <p:blipFill>
          <a:blip r:embed="rId3"/>
          <a:srcRect/>
          <a:stretch>
            <a:fillRect/>
          </a:stretch>
        </p:blipFill>
        <p:spPr bwMode="auto">
          <a:xfrm>
            <a:off x="581025" y="3214688"/>
            <a:ext cx="7981950" cy="647700"/>
          </a:xfrm>
          <a:prstGeom prst="rect">
            <a:avLst/>
          </a:prstGeom>
          <a:noFill/>
          <a:ln w="9525">
            <a:noFill/>
            <a:miter lim="800000"/>
            <a:headEnd/>
            <a:tailEnd/>
          </a:ln>
        </p:spPr>
      </p:pic>
      <p:pic>
        <p:nvPicPr>
          <p:cNvPr id="228360" name="Picture 3"/>
          <p:cNvPicPr>
            <a:picLocks noChangeAspect="1" noChangeArrowheads="1"/>
          </p:cNvPicPr>
          <p:nvPr/>
        </p:nvPicPr>
        <p:blipFill>
          <a:blip r:embed="rId4"/>
          <a:srcRect/>
          <a:stretch>
            <a:fillRect/>
          </a:stretch>
        </p:blipFill>
        <p:spPr bwMode="auto">
          <a:xfrm>
            <a:off x="1995488" y="5638800"/>
            <a:ext cx="5153025"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1"/>
          <p:cNvSpPr>
            <a:spLocks noGrp="1"/>
          </p:cNvSpPr>
          <p:nvPr>
            <p:ph type="sldNum" sz="quarter" idx="12"/>
          </p:nvPr>
        </p:nvSpPr>
        <p:spPr>
          <a:noFill/>
        </p:spPr>
        <p:txBody>
          <a:bodyPr/>
          <a:lstStyle/>
          <a:p>
            <a:r>
              <a:rPr lang="en-US"/>
              <a:t>17.</a:t>
            </a:r>
            <a:fld id="{11E36D10-0B58-426A-AB2C-1577A0AA4266}" type="slidenum">
              <a:rPr lang="en-US"/>
              <a:pPr/>
              <a:t>14</a:t>
            </a:fld>
            <a:endParaRPr lang="en-US"/>
          </a:p>
        </p:txBody>
      </p:sp>
      <p:sp>
        <p:nvSpPr>
          <p:cNvPr id="27650" name="Rectangle 14"/>
          <p:cNvSpPr>
            <a:spLocks noChangeArrowheads="1"/>
          </p:cNvSpPr>
          <p:nvPr/>
        </p:nvSpPr>
        <p:spPr bwMode="auto">
          <a:xfrm>
            <a:off x="1143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17.2:  </a:t>
            </a:r>
            <a:r>
              <a:rPr lang="en-US" sz="2000">
                <a:latin typeface="Times-BoldItalic"/>
              </a:rPr>
              <a:t>Hub</a:t>
            </a:r>
          </a:p>
        </p:txBody>
      </p:sp>
      <p:pic>
        <p:nvPicPr>
          <p:cNvPr id="4100" name="Picture 4"/>
          <p:cNvPicPr>
            <a:picLocks noChangeAspect="1" noChangeArrowheads="1"/>
          </p:cNvPicPr>
          <p:nvPr/>
        </p:nvPicPr>
        <p:blipFill>
          <a:blip r:embed="rId3"/>
          <a:srcRect/>
          <a:stretch>
            <a:fillRect/>
          </a:stretch>
        </p:blipFill>
        <p:spPr bwMode="auto">
          <a:xfrm>
            <a:off x="596900" y="1549400"/>
            <a:ext cx="7778750" cy="2592388"/>
          </a:xfrm>
          <a:prstGeom prst="rect">
            <a:avLst/>
          </a:prstGeom>
          <a:noFill/>
          <a:ln w="9525">
            <a:noFill/>
            <a:miter lim="800000"/>
            <a:headEnd/>
            <a:tailEnd/>
          </a:ln>
        </p:spPr>
      </p:pic>
      <p:pic>
        <p:nvPicPr>
          <p:cNvPr id="4102" name="Picture 6"/>
          <p:cNvPicPr>
            <a:picLocks noChangeAspect="1" noChangeArrowheads="1"/>
          </p:cNvPicPr>
          <p:nvPr/>
        </p:nvPicPr>
        <p:blipFill>
          <a:blip r:embed="rId4"/>
          <a:srcRect/>
          <a:stretch>
            <a:fillRect/>
          </a:stretch>
        </p:blipFill>
        <p:spPr bwMode="auto">
          <a:xfrm>
            <a:off x="614363" y="1752600"/>
            <a:ext cx="3119437" cy="893763"/>
          </a:xfrm>
          <a:prstGeom prst="rect">
            <a:avLst/>
          </a:prstGeom>
          <a:noFill/>
          <a:ln w="9525">
            <a:noFill/>
            <a:miter lim="800000"/>
            <a:headEnd/>
            <a:tailEnd/>
          </a:ln>
        </p:spPr>
      </p:pic>
      <p:pic>
        <p:nvPicPr>
          <p:cNvPr id="4103" name="Picture 7"/>
          <p:cNvPicPr>
            <a:picLocks noChangeAspect="1" noChangeArrowheads="1"/>
          </p:cNvPicPr>
          <p:nvPr/>
        </p:nvPicPr>
        <p:blipFill>
          <a:blip r:embed="rId5"/>
          <a:srcRect/>
          <a:stretch>
            <a:fillRect/>
          </a:stretch>
        </p:blipFill>
        <p:spPr bwMode="auto">
          <a:xfrm>
            <a:off x="3017838" y="2209800"/>
            <a:ext cx="1279525" cy="1273175"/>
          </a:xfrm>
          <a:prstGeom prst="rect">
            <a:avLst/>
          </a:prstGeom>
          <a:noFill/>
          <a:ln w="9525">
            <a:noFill/>
            <a:miter lim="800000"/>
            <a:headEnd/>
            <a:tailEnd/>
          </a:ln>
        </p:spPr>
      </p:pic>
      <p:pic>
        <p:nvPicPr>
          <p:cNvPr id="4104" name="Picture 8"/>
          <p:cNvPicPr>
            <a:picLocks noChangeAspect="1" noChangeArrowheads="1"/>
          </p:cNvPicPr>
          <p:nvPr/>
        </p:nvPicPr>
        <p:blipFill>
          <a:blip r:embed="rId6"/>
          <a:srcRect/>
          <a:stretch>
            <a:fillRect/>
          </a:stretch>
        </p:blipFill>
        <p:spPr bwMode="auto">
          <a:xfrm>
            <a:off x="4405313" y="2209800"/>
            <a:ext cx="1463675" cy="1273175"/>
          </a:xfrm>
          <a:prstGeom prst="rect">
            <a:avLst/>
          </a:prstGeom>
          <a:noFill/>
          <a:ln w="9525">
            <a:noFill/>
            <a:miter lim="800000"/>
            <a:headEnd/>
            <a:tailEnd/>
          </a:ln>
        </p:spPr>
      </p:pic>
      <p:pic>
        <p:nvPicPr>
          <p:cNvPr id="4105" name="Picture 9"/>
          <p:cNvPicPr>
            <a:picLocks noChangeAspect="1" noChangeArrowheads="1"/>
          </p:cNvPicPr>
          <p:nvPr/>
        </p:nvPicPr>
        <p:blipFill>
          <a:blip r:embed="rId7"/>
          <a:srcRect/>
          <a:stretch>
            <a:fillRect/>
          </a:stretch>
        </p:blipFill>
        <p:spPr bwMode="auto">
          <a:xfrm>
            <a:off x="4924425" y="2209800"/>
            <a:ext cx="2847975" cy="909638"/>
          </a:xfrm>
          <a:prstGeom prst="rect">
            <a:avLst/>
          </a:prstGeom>
          <a:noFill/>
          <a:ln w="9525">
            <a:noFill/>
            <a:miter lim="800000"/>
            <a:headEnd/>
            <a:tailEnd/>
          </a:ln>
        </p:spPr>
      </p:pic>
      <p:pic>
        <p:nvPicPr>
          <p:cNvPr id="4106" name="Picture 10"/>
          <p:cNvPicPr>
            <a:picLocks noChangeAspect="1" noChangeArrowheads="1"/>
          </p:cNvPicPr>
          <p:nvPr/>
        </p:nvPicPr>
        <p:blipFill>
          <a:blip r:embed="rId8"/>
          <a:srcRect/>
          <a:stretch>
            <a:fillRect/>
          </a:stretch>
        </p:blipFill>
        <p:spPr bwMode="auto">
          <a:xfrm>
            <a:off x="201613" y="2541588"/>
            <a:ext cx="412750" cy="249237"/>
          </a:xfrm>
          <a:prstGeom prst="rect">
            <a:avLst/>
          </a:prstGeom>
          <a:noFill/>
          <a:ln w="9525">
            <a:noFill/>
            <a:miter lim="800000"/>
            <a:headEnd/>
            <a:tailEnd/>
          </a:ln>
        </p:spPr>
      </p:pic>
      <p:pic>
        <p:nvPicPr>
          <p:cNvPr id="4107" name="Picture 11"/>
          <p:cNvPicPr>
            <a:picLocks noChangeAspect="1" noChangeArrowheads="1"/>
          </p:cNvPicPr>
          <p:nvPr/>
        </p:nvPicPr>
        <p:blipFill>
          <a:blip r:embed="rId9"/>
          <a:srcRect/>
          <a:stretch>
            <a:fillRect/>
          </a:stretch>
        </p:blipFill>
        <p:spPr bwMode="auto">
          <a:xfrm>
            <a:off x="3014663" y="3495675"/>
            <a:ext cx="1071562" cy="247650"/>
          </a:xfrm>
          <a:prstGeom prst="rect">
            <a:avLst/>
          </a:prstGeom>
          <a:noFill/>
          <a:ln w="9525">
            <a:noFill/>
            <a:miter lim="800000"/>
            <a:headEnd/>
            <a:tailEnd/>
          </a:ln>
        </p:spPr>
      </p:pic>
      <p:pic>
        <p:nvPicPr>
          <p:cNvPr id="4108" name="Picture 12"/>
          <p:cNvPicPr>
            <a:picLocks noChangeAspect="1" noChangeArrowheads="1"/>
          </p:cNvPicPr>
          <p:nvPr/>
        </p:nvPicPr>
        <p:blipFill>
          <a:blip r:embed="rId10"/>
          <a:srcRect/>
          <a:stretch>
            <a:fillRect/>
          </a:stretch>
        </p:blipFill>
        <p:spPr bwMode="auto">
          <a:xfrm>
            <a:off x="4667250" y="3495675"/>
            <a:ext cx="939800" cy="247650"/>
          </a:xfrm>
          <a:prstGeom prst="rect">
            <a:avLst/>
          </a:prstGeom>
          <a:noFill/>
          <a:ln w="9525">
            <a:noFill/>
            <a:miter lim="800000"/>
            <a:headEnd/>
            <a:tailEnd/>
          </a:ln>
        </p:spPr>
      </p:pic>
      <p:pic>
        <p:nvPicPr>
          <p:cNvPr id="16" name="Picture 12"/>
          <p:cNvPicPr>
            <a:picLocks noChangeAspect="1" noChangeArrowheads="1"/>
          </p:cNvPicPr>
          <p:nvPr/>
        </p:nvPicPr>
        <p:blipFill>
          <a:blip r:embed="rId10"/>
          <a:srcRect/>
          <a:stretch>
            <a:fillRect/>
          </a:stretch>
        </p:blipFill>
        <p:spPr bwMode="auto">
          <a:xfrm>
            <a:off x="6629400" y="2995613"/>
            <a:ext cx="941388" cy="247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4106"/>
                                        </p:tgtEl>
                                        <p:attrNameLst>
                                          <p:attrName>style.visibility</p:attrName>
                                        </p:attrNameLst>
                                      </p:cBhvr>
                                      <p:to>
                                        <p:strVal val="visible"/>
                                      </p:to>
                                    </p:set>
                                    <p:animEffect transition="in" filter="wipe(down)">
                                      <p:cBhvr>
                                        <p:cTn id="11" dur="580">
                                          <p:stCondLst>
                                            <p:cond delay="0"/>
                                          </p:stCondLst>
                                        </p:cTn>
                                        <p:tgtEl>
                                          <p:spTgt spid="4106"/>
                                        </p:tgtEl>
                                      </p:cBhvr>
                                    </p:animEffect>
                                    <p:anim calcmode="lin" valueType="num">
                                      <p:cBhvr>
                                        <p:cTn id="12" dur="1822" tmFilter="0,0; 0.14,0.36; 0.43,0.73; 0.71,0.91; 1.0,1.0">
                                          <p:stCondLst>
                                            <p:cond delay="0"/>
                                          </p:stCondLst>
                                        </p:cTn>
                                        <p:tgtEl>
                                          <p:spTgt spid="4106"/>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106"/>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106"/>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106"/>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106"/>
                                        </p:tgtEl>
                                        <p:attrNameLst>
                                          <p:attrName>ppt_y</p:attrName>
                                        </p:attrNameLst>
                                      </p:cBhvr>
                                      <p:tavLst>
                                        <p:tav tm="0" fmla="#ppt_y-sin(pi*$)/81">
                                          <p:val>
                                            <p:fltVal val="0"/>
                                          </p:val>
                                        </p:tav>
                                        <p:tav tm="100000">
                                          <p:val>
                                            <p:fltVal val="1"/>
                                          </p:val>
                                        </p:tav>
                                      </p:tavLst>
                                    </p:anim>
                                    <p:animScale>
                                      <p:cBhvr>
                                        <p:cTn id="17" dur="26">
                                          <p:stCondLst>
                                            <p:cond delay="650"/>
                                          </p:stCondLst>
                                        </p:cTn>
                                        <p:tgtEl>
                                          <p:spTgt spid="4106"/>
                                        </p:tgtEl>
                                      </p:cBhvr>
                                      <p:to x="100000" y="60000"/>
                                    </p:animScale>
                                    <p:animScale>
                                      <p:cBhvr>
                                        <p:cTn id="18" dur="166" decel="50000">
                                          <p:stCondLst>
                                            <p:cond delay="676"/>
                                          </p:stCondLst>
                                        </p:cTn>
                                        <p:tgtEl>
                                          <p:spTgt spid="4106"/>
                                        </p:tgtEl>
                                      </p:cBhvr>
                                      <p:to x="100000" y="100000"/>
                                    </p:animScale>
                                    <p:animScale>
                                      <p:cBhvr>
                                        <p:cTn id="19" dur="26">
                                          <p:stCondLst>
                                            <p:cond delay="1312"/>
                                          </p:stCondLst>
                                        </p:cTn>
                                        <p:tgtEl>
                                          <p:spTgt spid="4106"/>
                                        </p:tgtEl>
                                      </p:cBhvr>
                                      <p:to x="100000" y="80000"/>
                                    </p:animScale>
                                    <p:animScale>
                                      <p:cBhvr>
                                        <p:cTn id="20" dur="166" decel="50000">
                                          <p:stCondLst>
                                            <p:cond delay="1338"/>
                                          </p:stCondLst>
                                        </p:cTn>
                                        <p:tgtEl>
                                          <p:spTgt spid="4106"/>
                                        </p:tgtEl>
                                      </p:cBhvr>
                                      <p:to x="100000" y="100000"/>
                                    </p:animScale>
                                    <p:animScale>
                                      <p:cBhvr>
                                        <p:cTn id="21" dur="26">
                                          <p:stCondLst>
                                            <p:cond delay="1642"/>
                                          </p:stCondLst>
                                        </p:cTn>
                                        <p:tgtEl>
                                          <p:spTgt spid="4106"/>
                                        </p:tgtEl>
                                      </p:cBhvr>
                                      <p:to x="100000" y="90000"/>
                                    </p:animScale>
                                    <p:animScale>
                                      <p:cBhvr>
                                        <p:cTn id="22" dur="166" decel="50000">
                                          <p:stCondLst>
                                            <p:cond delay="1668"/>
                                          </p:stCondLst>
                                        </p:cTn>
                                        <p:tgtEl>
                                          <p:spTgt spid="4106"/>
                                        </p:tgtEl>
                                      </p:cBhvr>
                                      <p:to x="100000" y="100000"/>
                                    </p:animScale>
                                    <p:animScale>
                                      <p:cBhvr>
                                        <p:cTn id="23" dur="26">
                                          <p:stCondLst>
                                            <p:cond delay="1808"/>
                                          </p:stCondLst>
                                        </p:cTn>
                                        <p:tgtEl>
                                          <p:spTgt spid="4106"/>
                                        </p:tgtEl>
                                      </p:cBhvr>
                                      <p:to x="100000" y="95000"/>
                                    </p:animScale>
                                    <p:animScale>
                                      <p:cBhvr>
                                        <p:cTn id="24" dur="166" decel="50000">
                                          <p:stCondLst>
                                            <p:cond delay="1834"/>
                                          </p:stCondLst>
                                        </p:cTn>
                                        <p:tgtEl>
                                          <p:spTgt spid="4106"/>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102"/>
                                        </p:tgtEl>
                                        <p:attrNameLst>
                                          <p:attrName>style.visibility</p:attrName>
                                        </p:attrNameLst>
                                      </p:cBhvr>
                                      <p:to>
                                        <p:strVal val="visible"/>
                                      </p:to>
                                    </p:set>
                                    <p:animEffect transition="in" filter="wipe(left)">
                                      <p:cBhvr>
                                        <p:cTn id="29" dur="500"/>
                                        <p:tgtEl>
                                          <p:spTgt spid="410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4103"/>
                                        </p:tgtEl>
                                        <p:attrNameLst>
                                          <p:attrName>style.visibility</p:attrName>
                                        </p:attrNameLst>
                                      </p:cBhvr>
                                      <p:to>
                                        <p:strVal val="visible"/>
                                      </p:to>
                                    </p:set>
                                    <p:animEffect transition="in" filter="wipe(right)">
                                      <p:cBhvr>
                                        <p:cTn id="34" dur="500"/>
                                        <p:tgtEl>
                                          <p:spTgt spid="410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104"/>
                                        </p:tgtEl>
                                        <p:attrNameLst>
                                          <p:attrName>style.visibility</p:attrName>
                                        </p:attrNameLst>
                                      </p:cBhvr>
                                      <p:to>
                                        <p:strVal val="visible"/>
                                      </p:to>
                                    </p:set>
                                    <p:animEffect transition="in" filter="wipe(left)">
                                      <p:cBhvr>
                                        <p:cTn id="43" dur="500"/>
                                        <p:tgtEl>
                                          <p:spTgt spid="410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10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05"/>
                                        </p:tgtEl>
                                        <p:attrNameLst>
                                          <p:attrName>style.visibility</p:attrName>
                                        </p:attrNameLst>
                                      </p:cBhvr>
                                      <p:to>
                                        <p:strVal val="visible"/>
                                      </p:to>
                                    </p:set>
                                    <p:animEffect transition="in" filter="wipe(left)">
                                      <p:cBhvr>
                                        <p:cTn id="52" dur="500"/>
                                        <p:tgtEl>
                                          <p:spTgt spid="410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9AC97CD2-1EA6-46CA-8433-2C4A6FC3FEB6}" type="slidenum">
              <a:rPr lang="en-US"/>
              <a:pPr/>
              <a:t>140</a:t>
            </a:fld>
            <a:endParaRPr lang="en-US"/>
          </a:p>
        </p:txBody>
      </p:sp>
      <p:sp>
        <p:nvSpPr>
          <p:cNvPr id="23245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3245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3245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3245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3245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3245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3245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300413"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3.6.1 Bandwidth</a:t>
            </a:r>
          </a:p>
        </p:txBody>
      </p:sp>
      <p:sp>
        <p:nvSpPr>
          <p:cNvPr id="232458" name="Rectangle 10"/>
          <p:cNvSpPr>
            <a:spLocks noChangeArrowheads="1"/>
          </p:cNvSpPr>
          <p:nvPr/>
        </p:nvSpPr>
        <p:spPr bwMode="auto">
          <a:xfrm>
            <a:off x="381000" y="1293813"/>
            <a:ext cx="7924800" cy="2246312"/>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One characteristic that measures network performance is bandwidth. However, the term can be used in two different contexts with two different measuring values: bandwidth in hertz and bandwidth in bits per second..</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a:ln/>
        </p:spPr>
        <p:txBody>
          <a:bodyPr/>
          <a:lstStyle/>
          <a:p>
            <a:r>
              <a:rPr lang="en-US"/>
              <a:t>3.</a:t>
            </a:r>
            <a:fld id="{EB59D658-296B-49F5-ACF3-3380B3CD9DDF}" type="slidenum">
              <a:rPr lang="en-US"/>
              <a:pPr/>
              <a:t>141</a:t>
            </a:fld>
            <a:endParaRPr lang="en-US"/>
          </a:p>
        </p:txBody>
      </p:sp>
      <p:sp>
        <p:nvSpPr>
          <p:cNvPr id="234499" name="Text Box 20"/>
          <p:cNvSpPr txBox="1">
            <a:spLocks noChangeArrowheads="1"/>
          </p:cNvSpPr>
          <p:nvPr/>
        </p:nvSpPr>
        <p:spPr bwMode="auto">
          <a:xfrm>
            <a:off x="76200" y="696913"/>
            <a:ext cx="8839200" cy="18161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bandwidth of a subscriber line is 4 kHz for voice or data. The bandwidth of this line for data transmission</a:t>
            </a:r>
          </a:p>
          <a:p>
            <a:pPr algn="just" eaLnBrk="0" hangingPunct="0"/>
            <a:r>
              <a:rPr lang="en-US" sz="2800" b="0" i="0">
                <a:latin typeface="Times New Roman" pitchFamily="18" charset="0"/>
                <a:cs typeface="Times New Roman" pitchFamily="18" charset="0"/>
              </a:rPr>
              <a:t>can be up to 56,000 bps using a sophisticated modem to change the digital signal to analog.</a:t>
            </a:r>
          </a:p>
        </p:txBody>
      </p:sp>
      <p:grpSp>
        <p:nvGrpSpPr>
          <p:cNvPr id="2" name="Group 23"/>
          <p:cNvGrpSpPr>
            <a:grpSpLocks/>
          </p:cNvGrpSpPr>
          <p:nvPr/>
        </p:nvGrpSpPr>
        <p:grpSpPr bwMode="auto">
          <a:xfrm>
            <a:off x="0" y="0"/>
            <a:ext cx="9144000" cy="609600"/>
            <a:chOff x="0" y="2448"/>
            <a:chExt cx="5760" cy="384"/>
          </a:xfrm>
        </p:grpSpPr>
        <p:sp>
          <p:nvSpPr>
            <p:cNvPr id="23450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3.42</a:t>
              </a:r>
            </a:p>
          </p:txBody>
        </p:sp>
      </p:gr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F321187A-8B67-4648-8166-452AF45D9691}" type="slidenum">
              <a:rPr lang="en-US"/>
              <a:pPr/>
              <a:t>142</a:t>
            </a:fld>
            <a:endParaRPr lang="en-US"/>
          </a:p>
        </p:txBody>
      </p:sp>
      <p:sp>
        <p:nvSpPr>
          <p:cNvPr id="23859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3859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3859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3859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3859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385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386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53218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3.6.2 Throughput</a:t>
            </a:r>
          </a:p>
        </p:txBody>
      </p:sp>
      <p:sp>
        <p:nvSpPr>
          <p:cNvPr id="238602" name="Rectangle 10"/>
          <p:cNvSpPr>
            <a:spLocks noChangeArrowheads="1"/>
          </p:cNvSpPr>
          <p:nvPr/>
        </p:nvSpPr>
        <p:spPr bwMode="auto">
          <a:xfrm>
            <a:off x="381000" y="1293813"/>
            <a:ext cx="7924800" cy="3108325"/>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The throughput is a measure of how fast we can actually send data through a network. Although, at first glance, bandwidth in bits per second and throughput seem the same, they are different. A link may have a bandwidth of B bps, but we can only send T bps through this link with T always less than B. </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3"/>
          <p:cNvSpPr>
            <a:spLocks noGrp="1" noChangeArrowheads="1"/>
          </p:cNvSpPr>
          <p:nvPr>
            <p:ph type="sldNum" sz="quarter" idx="12"/>
          </p:nvPr>
        </p:nvSpPr>
        <p:spPr>
          <a:ln/>
        </p:spPr>
        <p:txBody>
          <a:bodyPr/>
          <a:lstStyle/>
          <a:p>
            <a:r>
              <a:rPr lang="en-US"/>
              <a:t>3.</a:t>
            </a:r>
            <a:fld id="{57A03791-7F95-4B50-A51B-836C63ED307C}" type="slidenum">
              <a:rPr lang="en-US"/>
              <a:pPr/>
              <a:t>143</a:t>
            </a:fld>
            <a:endParaRPr lang="en-US"/>
          </a:p>
        </p:txBody>
      </p:sp>
      <p:sp>
        <p:nvSpPr>
          <p:cNvPr id="24064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4064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4064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4064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4064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4064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4064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53218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3.6.3 </a:t>
            </a:r>
            <a:r>
              <a:rPr lang="en-US" sz="3600" dirty="0">
                <a:solidFill>
                  <a:schemeClr val="hlink"/>
                </a:solidFill>
                <a:effectLst>
                  <a:outerShdw blurRad="38100" dist="38100" dir="2700000" algn="tl">
                    <a:srgbClr val="000000">
                      <a:alpha val="43137"/>
                    </a:srgbClr>
                  </a:outerShdw>
                </a:effectLst>
                <a:latin typeface="Times New Roman" pitchFamily="18" charset="0"/>
              </a:rPr>
              <a:t>Throughput</a:t>
            </a:r>
          </a:p>
        </p:txBody>
      </p:sp>
      <p:sp>
        <p:nvSpPr>
          <p:cNvPr id="240650" name="Rectangle 10"/>
          <p:cNvSpPr>
            <a:spLocks noChangeArrowheads="1"/>
          </p:cNvSpPr>
          <p:nvPr/>
        </p:nvSpPr>
        <p:spPr bwMode="auto">
          <a:xfrm>
            <a:off x="381000" y="1293813"/>
            <a:ext cx="7924800" cy="2678112"/>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The latency or delay defines how long it takes for an entire message to completely arrive at the destination from the time the first bit is sent out from the source. We can say that latency is made of four components: propagation time, transmission time, queuing time and processing delay.</a:t>
            </a:r>
          </a:p>
        </p:txBody>
      </p:sp>
      <p:pic>
        <p:nvPicPr>
          <p:cNvPr id="240651" name="Picture 2"/>
          <p:cNvPicPr>
            <a:picLocks noChangeAspect="1" noChangeArrowheads="1"/>
          </p:cNvPicPr>
          <p:nvPr/>
        </p:nvPicPr>
        <p:blipFill>
          <a:blip r:embed="rId3"/>
          <a:srcRect/>
          <a:stretch>
            <a:fillRect/>
          </a:stretch>
        </p:blipFill>
        <p:spPr bwMode="auto">
          <a:xfrm>
            <a:off x="123825" y="4483100"/>
            <a:ext cx="8867775" cy="54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a:spLocks noGrp="1" noChangeArrowheads="1"/>
          </p:cNvSpPr>
          <p:nvPr>
            <p:ph type="sldNum" sz="quarter" idx="12"/>
          </p:nvPr>
        </p:nvSpPr>
        <p:spPr>
          <a:ln/>
        </p:spPr>
        <p:txBody>
          <a:bodyPr/>
          <a:lstStyle/>
          <a:p>
            <a:r>
              <a:rPr lang="en-US"/>
              <a:t>3.</a:t>
            </a:r>
            <a:fld id="{A31F5421-D273-453D-B77C-8BAE0CF73844}" type="slidenum">
              <a:rPr lang="en-US"/>
              <a:pPr/>
              <a:t>144</a:t>
            </a:fld>
            <a:endParaRPr lang="en-US"/>
          </a:p>
        </p:txBody>
      </p:sp>
      <p:sp>
        <p:nvSpPr>
          <p:cNvPr id="242691" name="Text Box 20"/>
          <p:cNvSpPr txBox="1">
            <a:spLocks noChangeArrowheads="1"/>
          </p:cNvSpPr>
          <p:nvPr/>
        </p:nvSpPr>
        <p:spPr bwMode="auto">
          <a:xfrm>
            <a:off x="76200" y="696913"/>
            <a:ext cx="8839200" cy="1816100"/>
          </a:xfrm>
          <a:prstGeom prst="rect">
            <a:avLst/>
          </a:prstGeom>
          <a:noFill/>
          <a:ln w="9525">
            <a:noFill/>
            <a:miter lim="800000"/>
            <a:headEnd/>
            <a:tailEnd/>
          </a:ln>
        </p:spPr>
        <p:txBody>
          <a:bodyPr>
            <a:spAutoFit/>
          </a:bodyPr>
          <a:lstStyle/>
          <a:p>
            <a:pPr algn="just" eaLnBrk="0" hangingPunct="0"/>
            <a:r>
              <a:rPr lang="en-US" sz="2800" b="0" i="0" dirty="0">
                <a:latin typeface="Times New Roman" pitchFamily="18" charset="0"/>
                <a:cs typeface="Times New Roman" pitchFamily="18" charset="0"/>
              </a:rPr>
              <a:t>A network with bandwidth of 10 Mbps can pass only an average of 12,000 frames per minute with each frame carrying an average of 10,000 bits. What is the throughput of this network?</a:t>
            </a:r>
          </a:p>
        </p:txBody>
      </p:sp>
      <p:grpSp>
        <p:nvGrpSpPr>
          <p:cNvPr id="2" name="Group 23"/>
          <p:cNvGrpSpPr>
            <a:grpSpLocks/>
          </p:cNvGrpSpPr>
          <p:nvPr/>
        </p:nvGrpSpPr>
        <p:grpSpPr bwMode="auto">
          <a:xfrm>
            <a:off x="0" y="0"/>
            <a:ext cx="9144000" cy="609600"/>
            <a:chOff x="0" y="2448"/>
            <a:chExt cx="5760" cy="384"/>
          </a:xfrm>
        </p:grpSpPr>
        <p:sp>
          <p:nvSpPr>
            <p:cNvPr id="242696"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3.44</a:t>
              </a:r>
            </a:p>
          </p:txBody>
        </p:sp>
      </p:grpSp>
      <p:sp>
        <p:nvSpPr>
          <p:cNvPr id="242693" name="Text Box 20"/>
          <p:cNvSpPr txBox="1">
            <a:spLocks noChangeArrowheads="1"/>
          </p:cNvSpPr>
          <p:nvPr/>
        </p:nvSpPr>
        <p:spPr bwMode="auto">
          <a:xfrm>
            <a:off x="76200" y="2743200"/>
            <a:ext cx="8839200" cy="954088"/>
          </a:xfrm>
          <a:prstGeom prst="rect">
            <a:avLst/>
          </a:prstGeom>
          <a:noFill/>
          <a:ln w="9525">
            <a:noFill/>
            <a:miter lim="800000"/>
            <a:headEnd/>
            <a:tailEnd/>
          </a:ln>
        </p:spPr>
        <p:txBody>
          <a:bodyPr>
            <a:spAutoFit/>
          </a:bodyPr>
          <a:lstStyle/>
          <a:p>
            <a:pPr algn="just" eaLnBrk="0" hangingPunct="0"/>
            <a:r>
              <a:rPr lang="en-US" sz="2800" i="0">
                <a:solidFill>
                  <a:srgbClr val="FF0000"/>
                </a:solidFill>
                <a:latin typeface="Times New Roman" pitchFamily="18" charset="0"/>
                <a:cs typeface="Times New Roman" pitchFamily="18" charset="0"/>
              </a:rPr>
              <a:t>Solution</a:t>
            </a:r>
          </a:p>
          <a:p>
            <a:pPr algn="just" eaLnBrk="0" hangingPunct="0"/>
            <a:r>
              <a:rPr lang="en-US" sz="2800" b="0" i="0">
                <a:latin typeface="Times New Roman" pitchFamily="18" charset="0"/>
                <a:cs typeface="Times New Roman" pitchFamily="18" charset="0"/>
              </a:rPr>
              <a:t>We can calculate the throughput as</a:t>
            </a:r>
          </a:p>
        </p:txBody>
      </p:sp>
      <p:sp>
        <p:nvSpPr>
          <p:cNvPr id="242694" name="Text Box 20"/>
          <p:cNvSpPr txBox="1">
            <a:spLocks noChangeArrowheads="1"/>
          </p:cNvSpPr>
          <p:nvPr/>
        </p:nvSpPr>
        <p:spPr bwMode="auto">
          <a:xfrm>
            <a:off x="228600" y="4913313"/>
            <a:ext cx="8839200" cy="954087"/>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throughput is almost one-fifth of the bandwidth in this case.</a:t>
            </a:r>
          </a:p>
        </p:txBody>
      </p:sp>
      <p:pic>
        <p:nvPicPr>
          <p:cNvPr id="242695" name="Picture 2"/>
          <p:cNvPicPr>
            <a:picLocks noChangeAspect="1" noChangeArrowheads="1"/>
          </p:cNvPicPr>
          <p:nvPr/>
        </p:nvPicPr>
        <p:blipFill>
          <a:blip r:embed="rId3"/>
          <a:srcRect/>
          <a:stretch>
            <a:fillRect/>
          </a:stretch>
        </p:blipFill>
        <p:spPr bwMode="auto">
          <a:xfrm>
            <a:off x="1362075" y="4210050"/>
            <a:ext cx="6419850" cy="59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a:spLocks noGrp="1" noChangeArrowheads="1"/>
          </p:cNvSpPr>
          <p:nvPr>
            <p:ph type="sldNum" sz="quarter" idx="12"/>
          </p:nvPr>
        </p:nvSpPr>
        <p:spPr>
          <a:ln/>
        </p:spPr>
        <p:txBody>
          <a:bodyPr/>
          <a:lstStyle/>
          <a:p>
            <a:r>
              <a:rPr lang="en-US"/>
              <a:t>3.</a:t>
            </a:r>
            <a:fld id="{673DF7E1-845D-4AB0-BC69-48AE2A984701}" type="slidenum">
              <a:rPr lang="en-US"/>
              <a:pPr/>
              <a:t>145</a:t>
            </a:fld>
            <a:endParaRPr lang="en-US"/>
          </a:p>
        </p:txBody>
      </p:sp>
      <p:sp>
        <p:nvSpPr>
          <p:cNvPr id="244739" name="Text Box 20"/>
          <p:cNvSpPr txBox="1">
            <a:spLocks noChangeArrowheads="1"/>
          </p:cNvSpPr>
          <p:nvPr/>
        </p:nvSpPr>
        <p:spPr bwMode="auto">
          <a:xfrm>
            <a:off x="76200" y="696913"/>
            <a:ext cx="8839200" cy="13843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What is the propagation time if the distance between the two points is 12,000 km? Assume the propagation speed to be 2.4 × 108 m/s in cable.</a:t>
            </a:r>
          </a:p>
        </p:txBody>
      </p:sp>
      <p:grpSp>
        <p:nvGrpSpPr>
          <p:cNvPr id="2" name="Group 23"/>
          <p:cNvGrpSpPr>
            <a:grpSpLocks/>
          </p:cNvGrpSpPr>
          <p:nvPr/>
        </p:nvGrpSpPr>
        <p:grpSpPr bwMode="auto">
          <a:xfrm>
            <a:off x="0" y="0"/>
            <a:ext cx="9144000" cy="609600"/>
            <a:chOff x="0" y="2448"/>
            <a:chExt cx="5760" cy="384"/>
          </a:xfrm>
        </p:grpSpPr>
        <p:sp>
          <p:nvSpPr>
            <p:cNvPr id="244744"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3.45</a:t>
              </a:r>
            </a:p>
          </p:txBody>
        </p:sp>
      </p:grpSp>
      <p:sp>
        <p:nvSpPr>
          <p:cNvPr id="244741" name="Text Box 20"/>
          <p:cNvSpPr txBox="1">
            <a:spLocks noChangeArrowheads="1"/>
          </p:cNvSpPr>
          <p:nvPr/>
        </p:nvSpPr>
        <p:spPr bwMode="auto">
          <a:xfrm>
            <a:off x="76200" y="2667000"/>
            <a:ext cx="8839200" cy="954088"/>
          </a:xfrm>
          <a:prstGeom prst="rect">
            <a:avLst/>
          </a:prstGeom>
          <a:noFill/>
          <a:ln w="9525">
            <a:noFill/>
            <a:miter lim="800000"/>
            <a:headEnd/>
            <a:tailEnd/>
          </a:ln>
        </p:spPr>
        <p:txBody>
          <a:bodyPr>
            <a:spAutoFit/>
          </a:bodyPr>
          <a:lstStyle/>
          <a:p>
            <a:pPr algn="just" eaLnBrk="0" hangingPunct="0"/>
            <a:r>
              <a:rPr lang="en-US" sz="2800" i="0">
                <a:solidFill>
                  <a:srgbClr val="FF0000"/>
                </a:solidFill>
                <a:latin typeface="Times New Roman" pitchFamily="18" charset="0"/>
                <a:cs typeface="Times New Roman" pitchFamily="18" charset="0"/>
              </a:rPr>
              <a:t>Solution</a:t>
            </a:r>
          </a:p>
          <a:p>
            <a:pPr algn="just" eaLnBrk="0" hangingPunct="0"/>
            <a:r>
              <a:rPr lang="en-US" sz="2800" b="0" i="0">
                <a:latin typeface="Times New Roman" pitchFamily="18" charset="0"/>
                <a:cs typeface="Times New Roman" pitchFamily="18" charset="0"/>
              </a:rPr>
              <a:t>We can calculate the propagation time as</a:t>
            </a:r>
          </a:p>
        </p:txBody>
      </p:sp>
      <p:sp>
        <p:nvSpPr>
          <p:cNvPr id="244742" name="Text Box 20"/>
          <p:cNvSpPr txBox="1">
            <a:spLocks noChangeArrowheads="1"/>
          </p:cNvSpPr>
          <p:nvPr/>
        </p:nvSpPr>
        <p:spPr bwMode="auto">
          <a:xfrm>
            <a:off x="228600" y="4635500"/>
            <a:ext cx="8839200" cy="13843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example shows that a bit can go over the Atlantic Ocean in only 50 ms if there is a direct cable between the source and the destination.</a:t>
            </a:r>
          </a:p>
        </p:txBody>
      </p:sp>
      <p:pic>
        <p:nvPicPr>
          <p:cNvPr id="244743" name="Picture 2"/>
          <p:cNvPicPr>
            <a:picLocks noChangeAspect="1" noChangeArrowheads="1"/>
          </p:cNvPicPr>
          <p:nvPr/>
        </p:nvPicPr>
        <p:blipFill>
          <a:blip r:embed="rId3"/>
          <a:srcRect/>
          <a:stretch>
            <a:fillRect/>
          </a:stretch>
        </p:blipFill>
        <p:spPr bwMode="auto">
          <a:xfrm>
            <a:off x="1042988" y="3886200"/>
            <a:ext cx="7058025" cy="600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a:spLocks noGrp="1" noChangeArrowheads="1"/>
          </p:cNvSpPr>
          <p:nvPr>
            <p:ph type="sldNum" sz="quarter" idx="12"/>
          </p:nvPr>
        </p:nvSpPr>
        <p:spPr>
          <a:ln/>
        </p:spPr>
        <p:txBody>
          <a:bodyPr/>
          <a:lstStyle/>
          <a:p>
            <a:r>
              <a:rPr lang="en-US"/>
              <a:t>3.</a:t>
            </a:r>
            <a:fld id="{B302E75A-1AA7-4DE1-84A6-817013BEA999}" type="slidenum">
              <a:rPr lang="en-US"/>
              <a:pPr/>
              <a:t>146</a:t>
            </a:fld>
            <a:endParaRPr lang="en-US"/>
          </a:p>
        </p:txBody>
      </p:sp>
      <p:sp>
        <p:nvSpPr>
          <p:cNvPr id="246787" name="Text Box 20"/>
          <p:cNvSpPr txBox="1">
            <a:spLocks noChangeArrowheads="1"/>
          </p:cNvSpPr>
          <p:nvPr/>
        </p:nvSpPr>
        <p:spPr bwMode="auto">
          <a:xfrm>
            <a:off x="76200" y="696913"/>
            <a:ext cx="8839200" cy="2246312"/>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What are the propagation time and the transmission time for a 2.5-KB (kilobyte) message if the bandwidth of the network is 1 Gbps? Assume that the distance between the sender and the receiver is 12,000 km and that light travels at 2.4 × 108 m/s.</a:t>
            </a:r>
          </a:p>
        </p:txBody>
      </p:sp>
      <p:grpSp>
        <p:nvGrpSpPr>
          <p:cNvPr id="2" name="Group 23"/>
          <p:cNvGrpSpPr>
            <a:grpSpLocks/>
          </p:cNvGrpSpPr>
          <p:nvPr/>
        </p:nvGrpSpPr>
        <p:grpSpPr bwMode="auto">
          <a:xfrm>
            <a:off x="0" y="0"/>
            <a:ext cx="9144000" cy="609600"/>
            <a:chOff x="0" y="2448"/>
            <a:chExt cx="5760" cy="384"/>
          </a:xfrm>
        </p:grpSpPr>
        <p:sp>
          <p:nvSpPr>
            <p:cNvPr id="246792"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3.46</a:t>
              </a:r>
            </a:p>
          </p:txBody>
        </p:sp>
      </p:grpSp>
      <p:sp>
        <p:nvSpPr>
          <p:cNvPr id="246789" name="Text Box 20"/>
          <p:cNvSpPr txBox="1">
            <a:spLocks noChangeArrowheads="1"/>
          </p:cNvSpPr>
          <p:nvPr/>
        </p:nvSpPr>
        <p:spPr bwMode="auto">
          <a:xfrm>
            <a:off x="76200" y="2895600"/>
            <a:ext cx="8839200" cy="954088"/>
          </a:xfrm>
          <a:prstGeom prst="rect">
            <a:avLst/>
          </a:prstGeom>
          <a:noFill/>
          <a:ln w="9525">
            <a:noFill/>
            <a:miter lim="800000"/>
            <a:headEnd/>
            <a:tailEnd/>
          </a:ln>
        </p:spPr>
        <p:txBody>
          <a:bodyPr>
            <a:spAutoFit/>
          </a:bodyPr>
          <a:lstStyle/>
          <a:p>
            <a:pPr algn="just" eaLnBrk="0" hangingPunct="0"/>
            <a:r>
              <a:rPr lang="en-US" sz="2800" i="0">
                <a:solidFill>
                  <a:srgbClr val="FF0000"/>
                </a:solidFill>
                <a:latin typeface="Times New Roman" pitchFamily="18" charset="0"/>
                <a:cs typeface="Times New Roman" pitchFamily="18" charset="0"/>
              </a:rPr>
              <a:t>Solution</a:t>
            </a:r>
          </a:p>
          <a:p>
            <a:pPr algn="just" eaLnBrk="0" hangingPunct="0"/>
            <a:r>
              <a:rPr lang="en-US" sz="2800" b="0" i="0">
                <a:latin typeface="Times New Roman" pitchFamily="18" charset="0"/>
                <a:cs typeface="Times New Roman" pitchFamily="18" charset="0"/>
              </a:rPr>
              <a:t>We can calculate the propagation and transmission time as</a:t>
            </a:r>
          </a:p>
        </p:txBody>
      </p:sp>
      <p:sp>
        <p:nvSpPr>
          <p:cNvPr id="246790" name="Text Box 20"/>
          <p:cNvSpPr txBox="1">
            <a:spLocks noChangeArrowheads="1"/>
          </p:cNvSpPr>
          <p:nvPr/>
        </p:nvSpPr>
        <p:spPr bwMode="auto">
          <a:xfrm>
            <a:off x="76200" y="4864100"/>
            <a:ext cx="8839200" cy="13843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Note that in this case, because the message is short and the bandwidth is high, the dominant factor is the propagation time, not the transmission time. </a:t>
            </a:r>
          </a:p>
        </p:txBody>
      </p:sp>
      <p:pic>
        <p:nvPicPr>
          <p:cNvPr id="246791" name="Picture 3"/>
          <p:cNvPicPr>
            <a:picLocks noChangeAspect="1" noChangeArrowheads="1"/>
          </p:cNvPicPr>
          <p:nvPr/>
        </p:nvPicPr>
        <p:blipFill>
          <a:blip r:embed="rId3"/>
          <a:srcRect/>
          <a:stretch>
            <a:fillRect/>
          </a:stretch>
        </p:blipFill>
        <p:spPr bwMode="auto">
          <a:xfrm>
            <a:off x="1119188" y="3886200"/>
            <a:ext cx="6905625" cy="98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a:spLocks noGrp="1" noChangeArrowheads="1"/>
          </p:cNvSpPr>
          <p:nvPr>
            <p:ph type="sldNum" sz="quarter" idx="12"/>
          </p:nvPr>
        </p:nvSpPr>
        <p:spPr>
          <a:ln/>
        </p:spPr>
        <p:txBody>
          <a:bodyPr/>
          <a:lstStyle/>
          <a:p>
            <a:r>
              <a:rPr lang="en-US"/>
              <a:t>3.</a:t>
            </a:r>
            <a:fld id="{B6614D52-03E4-4260-BFAE-9D6F35EB688A}" type="slidenum">
              <a:rPr lang="en-US"/>
              <a:pPr/>
              <a:t>147</a:t>
            </a:fld>
            <a:endParaRPr lang="en-US"/>
          </a:p>
        </p:txBody>
      </p:sp>
      <p:sp>
        <p:nvSpPr>
          <p:cNvPr id="248835" name="Text Box 20"/>
          <p:cNvSpPr txBox="1">
            <a:spLocks noChangeArrowheads="1"/>
          </p:cNvSpPr>
          <p:nvPr/>
        </p:nvSpPr>
        <p:spPr bwMode="auto">
          <a:xfrm>
            <a:off x="76200" y="696913"/>
            <a:ext cx="8839200" cy="2246312"/>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What are the propagation time and the transmission time for a 5-MB (megabyte) message (an image) if the bandwidth of the network is 1 Mbps? Assume that the distance between the sender and the receiver is 12,000 km and that light travels at 2.4 × 108 m/s.</a:t>
            </a:r>
          </a:p>
        </p:txBody>
      </p:sp>
      <p:grpSp>
        <p:nvGrpSpPr>
          <p:cNvPr id="2" name="Group 23"/>
          <p:cNvGrpSpPr>
            <a:grpSpLocks/>
          </p:cNvGrpSpPr>
          <p:nvPr/>
        </p:nvGrpSpPr>
        <p:grpSpPr bwMode="auto">
          <a:xfrm>
            <a:off x="0" y="0"/>
            <a:ext cx="9144000" cy="609600"/>
            <a:chOff x="0" y="2448"/>
            <a:chExt cx="5760" cy="384"/>
          </a:xfrm>
        </p:grpSpPr>
        <p:sp>
          <p:nvSpPr>
            <p:cNvPr id="248840"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3.47</a:t>
              </a:r>
            </a:p>
          </p:txBody>
        </p:sp>
      </p:grpSp>
      <p:sp>
        <p:nvSpPr>
          <p:cNvPr id="248837" name="Text Box 20"/>
          <p:cNvSpPr txBox="1">
            <a:spLocks noChangeArrowheads="1"/>
          </p:cNvSpPr>
          <p:nvPr/>
        </p:nvSpPr>
        <p:spPr bwMode="auto">
          <a:xfrm>
            <a:off x="76200" y="3048000"/>
            <a:ext cx="8839200" cy="954088"/>
          </a:xfrm>
          <a:prstGeom prst="rect">
            <a:avLst/>
          </a:prstGeom>
          <a:noFill/>
          <a:ln w="9525">
            <a:noFill/>
            <a:miter lim="800000"/>
            <a:headEnd/>
            <a:tailEnd/>
          </a:ln>
        </p:spPr>
        <p:txBody>
          <a:bodyPr>
            <a:spAutoFit/>
          </a:bodyPr>
          <a:lstStyle/>
          <a:p>
            <a:pPr algn="just" eaLnBrk="0" hangingPunct="0"/>
            <a:r>
              <a:rPr lang="en-US" sz="2800" i="0">
                <a:solidFill>
                  <a:srgbClr val="FF0000"/>
                </a:solidFill>
                <a:latin typeface="Times New Roman" pitchFamily="18" charset="0"/>
                <a:cs typeface="Times New Roman" pitchFamily="18" charset="0"/>
              </a:rPr>
              <a:t>Solution</a:t>
            </a:r>
          </a:p>
          <a:p>
            <a:pPr algn="just" eaLnBrk="0" hangingPunct="0"/>
            <a:r>
              <a:rPr lang="en-US" sz="2800" b="0" i="0">
                <a:latin typeface="Times New Roman" pitchFamily="18" charset="0"/>
                <a:cs typeface="Times New Roman" pitchFamily="18" charset="0"/>
              </a:rPr>
              <a:t>We can calculate the propagation and transmission times as</a:t>
            </a:r>
          </a:p>
        </p:txBody>
      </p:sp>
      <p:sp>
        <p:nvSpPr>
          <p:cNvPr id="248838" name="Text Box 20"/>
          <p:cNvSpPr txBox="1">
            <a:spLocks noChangeArrowheads="1"/>
          </p:cNvSpPr>
          <p:nvPr/>
        </p:nvSpPr>
        <p:spPr bwMode="auto">
          <a:xfrm>
            <a:off x="228600" y="5334000"/>
            <a:ext cx="8839200" cy="523875"/>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We can calculate the propagation and transmission times as</a:t>
            </a:r>
          </a:p>
        </p:txBody>
      </p:sp>
      <p:pic>
        <p:nvPicPr>
          <p:cNvPr id="248839" name="Picture 3"/>
          <p:cNvPicPr>
            <a:picLocks noChangeAspect="1" noChangeArrowheads="1"/>
          </p:cNvPicPr>
          <p:nvPr/>
        </p:nvPicPr>
        <p:blipFill>
          <a:blip r:embed="rId3"/>
          <a:srcRect/>
          <a:stretch>
            <a:fillRect/>
          </a:stretch>
        </p:blipFill>
        <p:spPr bwMode="auto">
          <a:xfrm>
            <a:off x="1090613" y="4162425"/>
            <a:ext cx="6962775" cy="109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1"/>
          <p:cNvSpPr>
            <a:spLocks noGrp="1"/>
          </p:cNvSpPr>
          <p:nvPr>
            <p:ph type="sldNum" sz="quarter" idx="12"/>
          </p:nvPr>
        </p:nvSpPr>
        <p:spPr>
          <a:noFill/>
        </p:spPr>
        <p:txBody>
          <a:bodyPr/>
          <a:lstStyle/>
          <a:p>
            <a:r>
              <a:rPr lang="en-US"/>
              <a:t>8.</a:t>
            </a:r>
            <a:fld id="{3FC65D86-3EED-46F8-89F9-1890260F3188}" type="slidenum">
              <a:rPr lang="en-US"/>
              <a:pPr/>
              <a:t>148</a:t>
            </a:fld>
            <a:endParaRPr lang="en-US"/>
          </a:p>
        </p:txBody>
      </p:sp>
      <p:sp>
        <p:nvSpPr>
          <p:cNvPr id="2560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560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560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560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560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560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560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6673850" cy="641350"/>
          </a:xfrm>
          <a:prstGeom prst="rect">
            <a:avLst/>
          </a:prstGeom>
          <a:noFill/>
          <a:ln>
            <a:noFill/>
          </a:ln>
          <a:extLst>
            <a:ext uri="{909E8E84-426E-40DD-AFC4-6F175D3DCCD1}"/>
            <a:ext uri="{91240B29-F687-4F45-9708-019B960494DF}"/>
          </a:extLst>
        </p:spPr>
        <p:txBody>
          <a:bodyPr wrap="none">
            <a:spAutoFit/>
          </a:bodyPr>
          <a:lstStyle/>
          <a:p>
            <a:pPr eaLnBrk="0" hangingPunct="0"/>
            <a:r>
              <a:rPr lang="en-US" sz="3600">
                <a:solidFill>
                  <a:schemeClr val="hlink"/>
                </a:solidFill>
                <a:effectLst>
                  <a:outerShdw blurRad="38100" dist="38100" dir="2700000" algn="tl">
                    <a:srgbClr val="C0C0C0"/>
                  </a:outerShdw>
                </a:effectLst>
                <a:latin typeface="Times New Roman" pitchFamily="18" charset="0"/>
              </a:rPr>
              <a:t>8.8.1  Three Methods of Switching</a:t>
            </a:r>
          </a:p>
        </p:txBody>
      </p:sp>
      <p:sp>
        <p:nvSpPr>
          <p:cNvPr id="25610" name="Rectangle 10"/>
          <p:cNvSpPr>
            <a:spLocks noChangeArrowheads="1"/>
          </p:cNvSpPr>
          <p:nvPr/>
        </p:nvSpPr>
        <p:spPr bwMode="auto">
          <a:xfrm>
            <a:off x="381000" y="1293813"/>
            <a:ext cx="7924800" cy="3539430"/>
          </a:xfrm>
          <a:prstGeom prst="rect">
            <a:avLst/>
          </a:prstGeom>
          <a:solidFill>
            <a:schemeClr val="bg1"/>
          </a:solidFill>
          <a:ln w="9525">
            <a:noFill/>
            <a:miter lim="800000"/>
            <a:headEnd/>
            <a:tailEnd/>
          </a:ln>
        </p:spPr>
        <p:txBody>
          <a:bodyPr>
            <a:spAutoFit/>
          </a:bodyPr>
          <a:lstStyle/>
          <a:p>
            <a:pPr algn="just" eaLnBrk="0" hangingPunct="0">
              <a:buFont typeface="Wingdings" pitchFamily="2" charset="2"/>
              <a:buChar char="q"/>
            </a:pPr>
            <a:r>
              <a:rPr lang="en-US" sz="2800" dirty="0" smtClean="0">
                <a:latin typeface="Times New Roman" pitchFamily="18" charset="0"/>
              </a:rPr>
              <a:t>Three </a:t>
            </a:r>
            <a:r>
              <a:rPr lang="en-US" sz="2800" dirty="0">
                <a:latin typeface="Times New Roman" pitchFamily="18" charset="0"/>
              </a:rPr>
              <a:t>methods of switching have been discussed: circuit switching, packet switching, and message switching. </a:t>
            </a:r>
            <a:endParaRPr lang="en-US" sz="2800" dirty="0" smtClean="0">
              <a:latin typeface="Times New Roman" pitchFamily="18" charset="0"/>
            </a:endParaRPr>
          </a:p>
          <a:p>
            <a:pPr algn="just" eaLnBrk="0" hangingPunct="0"/>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Switching can happen at several layers of the TCP/IP protocol suite: at the physical layer, at the data-link layer, and at the network layer. </a:t>
            </a:r>
          </a:p>
          <a:p>
            <a:pPr algn="just" eaLnBrk="0" hangingPunct="0"/>
            <a:endParaRPr lang="en-US" sz="2800" dirty="0">
              <a:latin typeface="Times New Roman" pitchFamily="18"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1"/>
          <p:cNvSpPr>
            <a:spLocks noGrp="1"/>
          </p:cNvSpPr>
          <p:nvPr>
            <p:ph type="sldNum" sz="quarter" idx="12"/>
          </p:nvPr>
        </p:nvSpPr>
        <p:spPr>
          <a:noFill/>
        </p:spPr>
        <p:txBody>
          <a:bodyPr/>
          <a:lstStyle/>
          <a:p>
            <a:r>
              <a:rPr lang="en-US"/>
              <a:t>8.</a:t>
            </a:r>
            <a:fld id="{0212D9A1-6434-47EB-BCC0-641B62D5A027}" type="slidenum">
              <a:rPr lang="en-US"/>
              <a:pPr/>
              <a:t>149</a:t>
            </a:fld>
            <a:endParaRPr lang="en-US"/>
          </a:p>
        </p:txBody>
      </p:sp>
      <p:sp>
        <p:nvSpPr>
          <p:cNvPr id="29698"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8.2:  </a:t>
            </a:r>
            <a:r>
              <a:rPr lang="en-US" sz="2000">
                <a:latin typeface="Times-BoldItalic"/>
              </a:rPr>
              <a:t>Taxonomy of switched networks</a:t>
            </a:r>
          </a:p>
        </p:txBody>
      </p:sp>
      <p:pic>
        <p:nvPicPr>
          <p:cNvPr id="2050" name="Picture 2"/>
          <p:cNvPicPr>
            <a:picLocks noChangeAspect="1" noChangeArrowheads="1"/>
          </p:cNvPicPr>
          <p:nvPr/>
        </p:nvPicPr>
        <p:blipFill>
          <a:blip r:embed="rId3"/>
          <a:srcRect/>
          <a:stretch>
            <a:fillRect/>
          </a:stretch>
        </p:blipFill>
        <p:spPr bwMode="auto">
          <a:xfrm>
            <a:off x="457200" y="2133600"/>
            <a:ext cx="8183563" cy="2832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1"/>
          <p:cNvSpPr>
            <a:spLocks noGrp="1"/>
          </p:cNvSpPr>
          <p:nvPr>
            <p:ph type="sldNum" sz="quarter" idx="12"/>
          </p:nvPr>
        </p:nvSpPr>
        <p:spPr>
          <a:noFill/>
        </p:spPr>
        <p:txBody>
          <a:bodyPr/>
          <a:lstStyle/>
          <a:p>
            <a:r>
              <a:rPr lang="en-US"/>
              <a:t>17.</a:t>
            </a:r>
            <a:fld id="{4D433A37-1FD7-4B4F-9E6C-021DFC80C2C6}" type="slidenum">
              <a:rPr lang="en-US"/>
              <a:pPr/>
              <a:t>15</a:t>
            </a:fld>
            <a:endParaRPr lang="en-US"/>
          </a:p>
        </p:txBody>
      </p:sp>
      <p:sp>
        <p:nvSpPr>
          <p:cNvPr id="2969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969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970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970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970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970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970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06488" y="0"/>
            <a:ext cx="5683250" cy="641350"/>
          </a:xfrm>
          <a:prstGeom prst="rect">
            <a:avLst/>
          </a:prstGeom>
          <a:noFill/>
          <a:ln>
            <a:noFill/>
          </a:ln>
          <a:extLst>
            <a:ext uri="{909E8E84-426E-40DD-AFC4-6F175D3DCCD1}"/>
            <a:ext uri="{91240B29-F687-4F45-9708-019B960494DF}"/>
          </a:extLst>
        </p:spPr>
        <p:txBody>
          <a:bodyPr wrap="none">
            <a:spAutoFit/>
          </a:bodyPr>
          <a:lstStyle/>
          <a:p>
            <a:pPr eaLnBrk="0" hangingPunct="0"/>
            <a:r>
              <a:rPr lang="en-US" sz="3600">
                <a:solidFill>
                  <a:schemeClr val="hlink"/>
                </a:solidFill>
                <a:effectLst>
                  <a:outerShdw blurRad="38100" dist="38100" dir="2700000" algn="tl">
                    <a:srgbClr val="C0C0C0"/>
                  </a:outerShdw>
                </a:effectLst>
                <a:latin typeface="Times New Roman" pitchFamily="18" charset="0"/>
              </a:rPr>
              <a:t>17.17.2  Link-Layer Switches</a:t>
            </a:r>
          </a:p>
        </p:txBody>
      </p:sp>
      <p:sp>
        <p:nvSpPr>
          <p:cNvPr id="29706" name="Rectangle 10"/>
          <p:cNvSpPr>
            <a:spLocks noChangeArrowheads="1"/>
          </p:cNvSpPr>
          <p:nvPr/>
        </p:nvSpPr>
        <p:spPr bwMode="auto">
          <a:xfrm>
            <a:off x="381000" y="1293813"/>
            <a:ext cx="7924800" cy="2678112"/>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A link-layer switch (or switch) operates in both the physical and the data-link layers. As a physical-layer device, it regenerates the signal it receives. As a link-layer device, the link-layer switch can check the MAC addresses (source and destination) contained</a:t>
            </a:r>
          </a:p>
          <a:p>
            <a:pPr algn="just" eaLnBrk="0" hangingPunct="0"/>
            <a:r>
              <a:rPr lang="en-US" sz="2800">
                <a:latin typeface="Times New Roman" pitchFamily="18" charset="0"/>
              </a:rPr>
              <a:t>in the frame.</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1"/>
          <p:cNvSpPr>
            <a:spLocks noGrp="1"/>
          </p:cNvSpPr>
          <p:nvPr>
            <p:ph type="sldNum" sz="quarter" idx="12"/>
          </p:nvPr>
        </p:nvSpPr>
        <p:spPr>
          <a:noFill/>
        </p:spPr>
        <p:txBody>
          <a:bodyPr/>
          <a:lstStyle/>
          <a:p>
            <a:r>
              <a:rPr lang="en-US"/>
              <a:t>8.</a:t>
            </a:r>
            <a:fld id="{A9B7B54F-1282-46E3-BC99-7A2FF22A5737}" type="slidenum">
              <a:rPr lang="en-US"/>
              <a:pPr/>
              <a:t>150</a:t>
            </a:fld>
            <a:endParaRPr lang="en-US"/>
          </a:p>
        </p:txBody>
      </p:sp>
      <p:sp>
        <p:nvSpPr>
          <p:cNvPr id="39938"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dirty="0">
                <a:solidFill>
                  <a:srgbClr val="FF0000"/>
                </a:solidFill>
                <a:latin typeface="Times-BoldItalic"/>
              </a:rPr>
              <a:t>Figure 8.4:  </a:t>
            </a:r>
            <a:r>
              <a:rPr lang="en-US" sz="2000" dirty="0">
                <a:latin typeface="Times-BoldItalic"/>
              </a:rPr>
              <a:t>Circuit-switched network </a:t>
            </a:r>
          </a:p>
        </p:txBody>
      </p:sp>
      <p:pic>
        <p:nvPicPr>
          <p:cNvPr id="4098" name="Picture 2"/>
          <p:cNvPicPr>
            <a:picLocks noChangeAspect="1" noChangeArrowheads="1"/>
          </p:cNvPicPr>
          <p:nvPr/>
        </p:nvPicPr>
        <p:blipFill>
          <a:blip r:embed="rId3"/>
          <a:srcRect/>
          <a:stretch>
            <a:fillRect/>
          </a:stretch>
        </p:blipFill>
        <p:spPr bwMode="auto">
          <a:xfrm>
            <a:off x="381000" y="1828800"/>
            <a:ext cx="8459788" cy="3228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left)">
                                      <p:cBhvr>
                                        <p:cTn id="7" dur="2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1"/>
          <p:cNvSpPr>
            <a:spLocks noGrp="1"/>
          </p:cNvSpPr>
          <p:nvPr>
            <p:ph type="sldNum" sz="quarter" idx="12"/>
          </p:nvPr>
        </p:nvSpPr>
        <p:spPr>
          <a:noFill/>
        </p:spPr>
        <p:txBody>
          <a:bodyPr/>
          <a:lstStyle/>
          <a:p>
            <a:r>
              <a:rPr lang="en-US"/>
              <a:t>8.</a:t>
            </a:r>
            <a:fld id="{169F0B67-0385-4C15-9180-CE522965E10A}" type="slidenum">
              <a:rPr lang="en-US"/>
              <a:pPr/>
              <a:t>151</a:t>
            </a:fld>
            <a:endParaRPr lang="en-US"/>
          </a:p>
        </p:txBody>
      </p:sp>
      <p:sp>
        <p:nvSpPr>
          <p:cNvPr id="4198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419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4198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419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419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4199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419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879850" cy="641350"/>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8.2.1  Three Phases</a:t>
            </a:r>
          </a:p>
        </p:txBody>
      </p:sp>
      <p:sp>
        <p:nvSpPr>
          <p:cNvPr id="41994" name="Rectangle 10"/>
          <p:cNvSpPr>
            <a:spLocks noChangeArrowheads="1"/>
          </p:cNvSpPr>
          <p:nvPr/>
        </p:nvSpPr>
        <p:spPr bwMode="auto">
          <a:xfrm>
            <a:off x="381000" y="1293813"/>
            <a:ext cx="7924800" cy="1373187"/>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The actual communication in a circuit-switched network requires three phases: connection setup, data transfer, and connection teardown.</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1"/>
          <p:cNvSpPr>
            <a:spLocks noGrp="1"/>
          </p:cNvSpPr>
          <p:nvPr>
            <p:ph type="sldNum" sz="quarter" idx="12"/>
          </p:nvPr>
        </p:nvSpPr>
        <p:spPr>
          <a:noFill/>
        </p:spPr>
        <p:txBody>
          <a:bodyPr/>
          <a:lstStyle/>
          <a:p>
            <a:r>
              <a:rPr lang="en-US"/>
              <a:t>8.</a:t>
            </a:r>
            <a:fld id="{FC89C5B2-D2DF-48D0-B435-D22A7B6FEC86}" type="slidenum">
              <a:rPr lang="en-US"/>
              <a:pPr/>
              <a:t>152</a:t>
            </a:fld>
            <a:endParaRPr lang="en-US"/>
          </a:p>
        </p:txBody>
      </p:sp>
      <p:sp>
        <p:nvSpPr>
          <p:cNvPr id="50178"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8.6:  </a:t>
            </a:r>
            <a:r>
              <a:rPr lang="en-US" sz="2000">
                <a:latin typeface="Times-BoldItalic"/>
              </a:rPr>
              <a:t>Delay in a circuit-switched network</a:t>
            </a:r>
          </a:p>
        </p:txBody>
      </p:sp>
      <p:pic>
        <p:nvPicPr>
          <p:cNvPr id="6153" name="Picture 9"/>
          <p:cNvPicPr>
            <a:picLocks noChangeAspect="1" noChangeArrowheads="1"/>
          </p:cNvPicPr>
          <p:nvPr/>
        </p:nvPicPr>
        <p:blipFill>
          <a:blip r:embed="rId3"/>
          <a:srcRect/>
          <a:stretch>
            <a:fillRect/>
          </a:stretch>
        </p:blipFill>
        <p:spPr bwMode="auto">
          <a:xfrm>
            <a:off x="266700" y="1371600"/>
            <a:ext cx="8420100" cy="4454525"/>
          </a:xfrm>
          <a:prstGeom prst="rect">
            <a:avLst/>
          </a:prstGeom>
          <a:noFill/>
          <a:ln w="9525">
            <a:noFill/>
            <a:miter lim="800000"/>
            <a:headEnd/>
            <a:tailEnd/>
          </a:ln>
        </p:spPr>
      </p:pic>
      <p:pic>
        <p:nvPicPr>
          <p:cNvPr id="6154" name="Picture 10"/>
          <p:cNvPicPr>
            <a:picLocks noChangeAspect="1" noChangeArrowheads="1"/>
          </p:cNvPicPr>
          <p:nvPr/>
        </p:nvPicPr>
        <p:blipFill>
          <a:blip r:embed="rId4"/>
          <a:srcRect/>
          <a:stretch>
            <a:fillRect/>
          </a:stretch>
        </p:blipFill>
        <p:spPr bwMode="auto">
          <a:xfrm>
            <a:off x="1385888" y="2209800"/>
            <a:ext cx="6767512" cy="466725"/>
          </a:xfrm>
          <a:prstGeom prst="rect">
            <a:avLst/>
          </a:prstGeom>
          <a:noFill/>
          <a:ln w="9525">
            <a:noFill/>
            <a:miter lim="800000"/>
            <a:headEnd/>
            <a:tailEnd/>
          </a:ln>
        </p:spPr>
      </p:pic>
      <p:pic>
        <p:nvPicPr>
          <p:cNvPr id="6155" name="Picture 11"/>
          <p:cNvPicPr>
            <a:picLocks noChangeAspect="1" noChangeArrowheads="1"/>
          </p:cNvPicPr>
          <p:nvPr/>
        </p:nvPicPr>
        <p:blipFill>
          <a:blip r:embed="rId5"/>
          <a:srcRect/>
          <a:stretch>
            <a:fillRect/>
          </a:stretch>
        </p:blipFill>
        <p:spPr bwMode="auto">
          <a:xfrm>
            <a:off x="1385888" y="2667000"/>
            <a:ext cx="6767512" cy="473075"/>
          </a:xfrm>
          <a:prstGeom prst="rect">
            <a:avLst/>
          </a:prstGeom>
          <a:noFill/>
          <a:ln w="9525">
            <a:noFill/>
            <a:miter lim="800000"/>
            <a:headEnd/>
            <a:tailEnd/>
          </a:ln>
        </p:spPr>
      </p:pic>
      <p:pic>
        <p:nvPicPr>
          <p:cNvPr id="6156" name="Picture 12"/>
          <p:cNvPicPr>
            <a:picLocks noChangeAspect="1" noChangeArrowheads="1"/>
          </p:cNvPicPr>
          <p:nvPr/>
        </p:nvPicPr>
        <p:blipFill>
          <a:blip r:embed="rId6"/>
          <a:srcRect/>
          <a:stretch>
            <a:fillRect/>
          </a:stretch>
        </p:blipFill>
        <p:spPr bwMode="auto">
          <a:xfrm>
            <a:off x="1462088" y="3124200"/>
            <a:ext cx="6767512" cy="1592263"/>
          </a:xfrm>
          <a:prstGeom prst="rect">
            <a:avLst/>
          </a:prstGeom>
          <a:noFill/>
          <a:ln w="9525">
            <a:noFill/>
            <a:miter lim="800000"/>
            <a:headEnd/>
            <a:tailEnd/>
          </a:ln>
        </p:spPr>
      </p:pic>
      <p:pic>
        <p:nvPicPr>
          <p:cNvPr id="15" name="Picture 11"/>
          <p:cNvPicPr>
            <a:picLocks noChangeAspect="1" noChangeArrowheads="1"/>
          </p:cNvPicPr>
          <p:nvPr/>
        </p:nvPicPr>
        <p:blipFill>
          <a:blip r:embed="rId5"/>
          <a:srcRect/>
          <a:stretch>
            <a:fillRect/>
          </a:stretch>
        </p:blipFill>
        <p:spPr bwMode="auto">
          <a:xfrm>
            <a:off x="1447800" y="4784725"/>
            <a:ext cx="6767513" cy="473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154"/>
                                        </p:tgtEl>
                                        <p:attrNameLst>
                                          <p:attrName>style.visibility</p:attrName>
                                        </p:attrNameLst>
                                      </p:cBhvr>
                                      <p:to>
                                        <p:strVal val="visible"/>
                                      </p:to>
                                    </p:set>
                                    <p:animEffect transition="in" filter="wipe(left)">
                                      <p:cBhvr>
                                        <p:cTn id="11" dur="2000"/>
                                        <p:tgtEl>
                                          <p:spTgt spid="61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155"/>
                                        </p:tgtEl>
                                        <p:attrNameLst>
                                          <p:attrName>style.visibility</p:attrName>
                                        </p:attrNameLst>
                                      </p:cBhvr>
                                      <p:to>
                                        <p:strVal val="visible"/>
                                      </p:to>
                                    </p:set>
                                    <p:animEffect transition="in" filter="wipe(right)">
                                      <p:cBhvr>
                                        <p:cTn id="16" dur="2000"/>
                                        <p:tgtEl>
                                          <p:spTgt spid="615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156"/>
                                        </p:tgtEl>
                                        <p:attrNameLst>
                                          <p:attrName>style.visibility</p:attrName>
                                        </p:attrNameLst>
                                      </p:cBhvr>
                                      <p:to>
                                        <p:strVal val="visible"/>
                                      </p:to>
                                    </p:set>
                                    <p:animEffect transition="in" filter="wipe(left)">
                                      <p:cBhvr>
                                        <p:cTn id="21" dur="2000"/>
                                        <p:tgtEl>
                                          <p:spTgt spid="615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1"/>
          <p:cNvSpPr>
            <a:spLocks noGrp="1"/>
          </p:cNvSpPr>
          <p:nvPr>
            <p:ph type="sldNum" sz="quarter" idx="12"/>
          </p:nvPr>
        </p:nvSpPr>
        <p:spPr>
          <a:noFill/>
        </p:spPr>
        <p:txBody>
          <a:bodyPr/>
          <a:lstStyle/>
          <a:p>
            <a:r>
              <a:rPr lang="en-US"/>
              <a:t>8.</a:t>
            </a:r>
            <a:fld id="{0981A0DC-7F42-4084-B0CB-D19506D0DD14}" type="slidenum">
              <a:rPr lang="en-US"/>
              <a:pPr/>
              <a:t>153</a:t>
            </a:fld>
            <a:endParaRPr lang="en-US"/>
          </a:p>
        </p:txBody>
      </p:sp>
      <p:sp>
        <p:nvSpPr>
          <p:cNvPr id="56322"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8.7:  </a:t>
            </a:r>
            <a:r>
              <a:rPr lang="en-US" sz="2000">
                <a:latin typeface="Times-BoldItalic"/>
              </a:rPr>
              <a:t>A Datagram network with four switches (routers)</a:t>
            </a:r>
          </a:p>
        </p:txBody>
      </p:sp>
      <p:pic>
        <p:nvPicPr>
          <p:cNvPr id="1026" name="Picture 2"/>
          <p:cNvPicPr>
            <a:picLocks noChangeAspect="1" noChangeArrowheads="1"/>
          </p:cNvPicPr>
          <p:nvPr/>
        </p:nvPicPr>
        <p:blipFill>
          <a:blip r:embed="rId3"/>
          <a:srcRect/>
          <a:stretch>
            <a:fillRect/>
          </a:stretch>
        </p:blipFill>
        <p:spPr bwMode="auto">
          <a:xfrm>
            <a:off x="457200" y="2308225"/>
            <a:ext cx="8008938" cy="3025775"/>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860425" y="2554288"/>
            <a:ext cx="1501775" cy="265112"/>
          </a:xfrm>
          <a:prstGeom prst="rect">
            <a:avLst/>
          </a:prstGeom>
          <a:noFill/>
          <a:ln w="9525">
            <a:noFill/>
            <a:miter lim="800000"/>
            <a:headEnd/>
            <a:tailEnd/>
          </a:ln>
        </p:spPr>
      </p:pic>
      <p:pic>
        <p:nvPicPr>
          <p:cNvPr id="1032" name="Picture 8"/>
          <p:cNvPicPr>
            <a:picLocks noChangeAspect="1" noChangeArrowheads="1"/>
          </p:cNvPicPr>
          <p:nvPr/>
        </p:nvPicPr>
        <p:blipFill>
          <a:blip r:embed="rId5"/>
          <a:srcRect/>
          <a:stretch>
            <a:fillRect/>
          </a:stretch>
        </p:blipFill>
        <p:spPr bwMode="auto">
          <a:xfrm>
            <a:off x="5024438" y="2436813"/>
            <a:ext cx="255587" cy="250825"/>
          </a:xfrm>
          <a:prstGeom prst="rect">
            <a:avLst/>
          </a:prstGeom>
          <a:noFill/>
          <a:ln w="9525">
            <a:noFill/>
            <a:miter lim="800000"/>
            <a:headEnd/>
            <a:tailEnd/>
          </a:ln>
        </p:spPr>
      </p:pic>
      <p:pic>
        <p:nvPicPr>
          <p:cNvPr id="1033" name="Picture 9"/>
          <p:cNvPicPr>
            <a:picLocks noChangeAspect="1" noChangeArrowheads="1"/>
          </p:cNvPicPr>
          <p:nvPr/>
        </p:nvPicPr>
        <p:blipFill>
          <a:blip r:embed="rId6"/>
          <a:srcRect/>
          <a:stretch>
            <a:fillRect/>
          </a:stretch>
        </p:blipFill>
        <p:spPr bwMode="auto">
          <a:xfrm>
            <a:off x="3722688" y="2951163"/>
            <a:ext cx="255587" cy="255587"/>
          </a:xfrm>
          <a:prstGeom prst="rect">
            <a:avLst/>
          </a:prstGeom>
          <a:noFill/>
          <a:ln w="9525">
            <a:noFill/>
            <a:miter lim="800000"/>
            <a:headEnd/>
            <a:tailEnd/>
          </a:ln>
        </p:spPr>
      </p:pic>
      <p:pic>
        <p:nvPicPr>
          <p:cNvPr id="1034" name="Picture 10"/>
          <p:cNvPicPr>
            <a:picLocks noChangeAspect="1" noChangeArrowheads="1"/>
          </p:cNvPicPr>
          <p:nvPr/>
        </p:nvPicPr>
        <p:blipFill>
          <a:blip r:embed="rId7"/>
          <a:srcRect/>
          <a:stretch>
            <a:fillRect/>
          </a:stretch>
        </p:blipFill>
        <p:spPr bwMode="auto">
          <a:xfrm>
            <a:off x="3471863" y="2443163"/>
            <a:ext cx="250825" cy="250825"/>
          </a:xfrm>
          <a:prstGeom prst="rect">
            <a:avLst/>
          </a:prstGeom>
          <a:noFill/>
          <a:ln w="9525">
            <a:noFill/>
            <a:miter lim="800000"/>
            <a:headEnd/>
            <a:tailEnd/>
          </a:ln>
        </p:spPr>
      </p:pic>
      <p:pic>
        <p:nvPicPr>
          <p:cNvPr id="1035" name="Picture 11"/>
          <p:cNvPicPr>
            <a:picLocks noChangeAspect="1" noChangeArrowheads="1"/>
          </p:cNvPicPr>
          <p:nvPr/>
        </p:nvPicPr>
        <p:blipFill>
          <a:blip r:embed="rId8"/>
          <a:srcRect/>
          <a:stretch>
            <a:fillRect/>
          </a:stretch>
        </p:blipFill>
        <p:spPr bwMode="auto">
          <a:xfrm>
            <a:off x="2971800" y="3570288"/>
            <a:ext cx="255588" cy="249237"/>
          </a:xfrm>
          <a:prstGeom prst="rect">
            <a:avLst/>
          </a:prstGeom>
          <a:noFill/>
          <a:ln w="9525">
            <a:noFill/>
            <a:miter lim="800000"/>
            <a:headEnd/>
            <a:tailEnd/>
          </a:ln>
        </p:spPr>
      </p:pic>
      <p:pic>
        <p:nvPicPr>
          <p:cNvPr id="14" name="Picture 8"/>
          <p:cNvPicPr>
            <a:picLocks noChangeAspect="1" noChangeArrowheads="1"/>
          </p:cNvPicPr>
          <p:nvPr/>
        </p:nvPicPr>
        <p:blipFill>
          <a:blip r:embed="rId5"/>
          <a:srcRect/>
          <a:stretch>
            <a:fillRect/>
          </a:stretch>
        </p:blipFill>
        <p:spPr bwMode="auto">
          <a:xfrm>
            <a:off x="4619625" y="3081338"/>
            <a:ext cx="255588" cy="250825"/>
          </a:xfrm>
          <a:prstGeom prst="rect">
            <a:avLst/>
          </a:prstGeom>
          <a:noFill/>
          <a:ln w="9525">
            <a:noFill/>
            <a:miter lim="800000"/>
            <a:headEnd/>
            <a:tailEnd/>
          </a:ln>
        </p:spPr>
      </p:pic>
      <p:pic>
        <p:nvPicPr>
          <p:cNvPr id="15" name="Picture 8"/>
          <p:cNvPicPr>
            <a:picLocks noChangeAspect="1" noChangeArrowheads="1"/>
          </p:cNvPicPr>
          <p:nvPr/>
        </p:nvPicPr>
        <p:blipFill>
          <a:blip r:embed="rId5"/>
          <a:srcRect/>
          <a:stretch>
            <a:fillRect/>
          </a:stretch>
        </p:blipFill>
        <p:spPr bwMode="auto">
          <a:xfrm>
            <a:off x="5324475" y="3890963"/>
            <a:ext cx="255588" cy="250825"/>
          </a:xfrm>
          <a:prstGeom prst="rect">
            <a:avLst/>
          </a:prstGeom>
          <a:noFill/>
          <a:ln w="9525">
            <a:noFill/>
            <a:miter lim="800000"/>
            <a:headEnd/>
            <a:tailEnd/>
          </a:ln>
        </p:spPr>
      </p:pic>
      <p:pic>
        <p:nvPicPr>
          <p:cNvPr id="16" name="Picture 11"/>
          <p:cNvPicPr>
            <a:picLocks noChangeAspect="1" noChangeArrowheads="1"/>
          </p:cNvPicPr>
          <p:nvPr/>
        </p:nvPicPr>
        <p:blipFill>
          <a:blip r:embed="rId8"/>
          <a:srcRect/>
          <a:stretch>
            <a:fillRect/>
          </a:stretch>
        </p:blipFill>
        <p:spPr bwMode="auto">
          <a:xfrm>
            <a:off x="4276725" y="4229100"/>
            <a:ext cx="254000" cy="250825"/>
          </a:xfrm>
          <a:prstGeom prst="rect">
            <a:avLst/>
          </a:prstGeom>
          <a:noFill/>
          <a:ln w="9525">
            <a:noFill/>
            <a:miter lim="800000"/>
            <a:headEnd/>
            <a:tailEnd/>
          </a:ln>
        </p:spPr>
      </p:pic>
      <p:pic>
        <p:nvPicPr>
          <p:cNvPr id="17" name="Picture 10"/>
          <p:cNvPicPr>
            <a:picLocks noChangeAspect="1" noChangeArrowheads="1"/>
          </p:cNvPicPr>
          <p:nvPr/>
        </p:nvPicPr>
        <p:blipFill>
          <a:blip r:embed="rId7"/>
          <a:srcRect/>
          <a:stretch>
            <a:fillRect/>
          </a:stretch>
        </p:blipFill>
        <p:spPr bwMode="auto">
          <a:xfrm>
            <a:off x="6021388" y="3627438"/>
            <a:ext cx="249237" cy="250825"/>
          </a:xfrm>
          <a:prstGeom prst="rect">
            <a:avLst/>
          </a:prstGeom>
          <a:noFill/>
          <a:ln w="9525">
            <a:noFill/>
            <a:miter lim="800000"/>
            <a:headEnd/>
            <a:tailEnd/>
          </a:ln>
        </p:spPr>
      </p:pic>
      <p:pic>
        <p:nvPicPr>
          <p:cNvPr id="18" name="Picture 9"/>
          <p:cNvPicPr>
            <a:picLocks noChangeAspect="1" noChangeArrowheads="1"/>
          </p:cNvPicPr>
          <p:nvPr/>
        </p:nvPicPr>
        <p:blipFill>
          <a:blip r:embed="rId6"/>
          <a:srcRect/>
          <a:stretch>
            <a:fillRect/>
          </a:stretch>
        </p:blipFill>
        <p:spPr bwMode="auto">
          <a:xfrm>
            <a:off x="4846638" y="4090988"/>
            <a:ext cx="255587" cy="254000"/>
          </a:xfrm>
          <a:prstGeom prst="rect">
            <a:avLst/>
          </a:prstGeom>
          <a:noFill/>
          <a:ln w="9525">
            <a:noFill/>
            <a:miter lim="800000"/>
            <a:headEnd/>
            <a:tailEnd/>
          </a:ln>
        </p:spPr>
      </p:pic>
      <p:pic>
        <p:nvPicPr>
          <p:cNvPr id="1036" name="Picture 12"/>
          <p:cNvPicPr>
            <a:picLocks noChangeAspect="1" noChangeArrowheads="1"/>
          </p:cNvPicPr>
          <p:nvPr/>
        </p:nvPicPr>
        <p:blipFill>
          <a:blip r:embed="rId9"/>
          <a:srcRect/>
          <a:stretch>
            <a:fillRect/>
          </a:stretch>
        </p:blipFill>
        <p:spPr bwMode="auto">
          <a:xfrm>
            <a:off x="6477000" y="4221163"/>
            <a:ext cx="1501775" cy="2492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wipe(left)">
                                      <p:cBhvr>
                                        <p:cTn id="11" dur="2750"/>
                                        <p:tgtEl>
                                          <p:spTgt spid="102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0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3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032"/>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4"/>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3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033"/>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03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7"/>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03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035"/>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03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036"/>
                                        </p:tgtEl>
                                        <p:attrNameLst>
                                          <p:attrName>style.visibility</p:attrName>
                                        </p:attrNameLst>
                                      </p:cBhvr>
                                      <p:to>
                                        <p:strVal val="visible"/>
                                      </p:to>
                                    </p:set>
                                    <p:animEffect transition="in" filter="wipe(left)">
                                      <p:cBhvr>
                                        <p:cTn id="72" dur="325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1"/>
          <p:cNvSpPr>
            <a:spLocks noGrp="1"/>
          </p:cNvSpPr>
          <p:nvPr>
            <p:ph type="sldNum" sz="quarter" idx="12"/>
          </p:nvPr>
        </p:nvSpPr>
        <p:spPr>
          <a:noFill/>
        </p:spPr>
        <p:txBody>
          <a:bodyPr/>
          <a:lstStyle/>
          <a:p>
            <a:r>
              <a:rPr lang="en-US"/>
              <a:t>8.</a:t>
            </a:r>
            <a:fld id="{DABADBEC-AFEC-41DC-A00F-90B478B8799F}" type="slidenum">
              <a:rPr lang="en-US"/>
              <a:pPr/>
              <a:t>154</a:t>
            </a:fld>
            <a:endParaRPr lang="en-US"/>
          </a:p>
        </p:txBody>
      </p:sp>
      <p:sp>
        <p:nvSpPr>
          <p:cNvPr id="70658" name="Rectangle 14"/>
          <p:cNvSpPr>
            <a:spLocks noChangeArrowheads="1"/>
          </p:cNvSpPr>
          <p:nvPr/>
        </p:nvSpPr>
        <p:spPr bwMode="auto">
          <a:xfrm>
            <a:off x="152400" y="-17463"/>
            <a:ext cx="8686800" cy="701676"/>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8.13:  </a:t>
            </a:r>
            <a:r>
              <a:rPr lang="en-US" sz="2000">
                <a:latin typeface="Times-BoldItalic"/>
              </a:rPr>
              <a:t>Source-to-destination data transfer in a circuit-switch</a:t>
            </a:r>
            <a:br>
              <a:rPr lang="en-US" sz="2000">
                <a:latin typeface="Times-BoldItalic"/>
              </a:rPr>
            </a:br>
            <a:r>
              <a:rPr lang="en-US" sz="2000">
                <a:latin typeface="Times-BoldItalic"/>
              </a:rPr>
              <a:t>                       network</a:t>
            </a:r>
          </a:p>
        </p:txBody>
      </p:sp>
      <p:pic>
        <p:nvPicPr>
          <p:cNvPr id="5122" name="Picture 2"/>
          <p:cNvPicPr>
            <a:picLocks noChangeAspect="1" noChangeArrowheads="1"/>
          </p:cNvPicPr>
          <p:nvPr/>
        </p:nvPicPr>
        <p:blipFill>
          <a:blip r:embed="rId3"/>
          <a:srcRect/>
          <a:stretch>
            <a:fillRect/>
          </a:stretch>
        </p:blipFill>
        <p:spPr bwMode="auto">
          <a:xfrm>
            <a:off x="377825" y="990600"/>
            <a:ext cx="8235950" cy="558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4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1"/>
          <p:cNvSpPr>
            <a:spLocks noGrp="1"/>
          </p:cNvSpPr>
          <p:nvPr>
            <p:ph type="sldNum" sz="quarter" idx="12"/>
          </p:nvPr>
        </p:nvSpPr>
        <p:spPr>
          <a:noFill/>
        </p:spPr>
        <p:txBody>
          <a:bodyPr/>
          <a:lstStyle/>
          <a:p>
            <a:r>
              <a:rPr lang="en-US"/>
              <a:t>8.</a:t>
            </a:r>
            <a:fld id="{D92FFB48-5D8D-468C-A68A-269B04C43643}" type="slidenum">
              <a:rPr lang="en-US"/>
              <a:pPr/>
              <a:t>155</a:t>
            </a:fld>
            <a:endParaRPr lang="en-US"/>
          </a:p>
        </p:txBody>
      </p:sp>
      <p:sp>
        <p:nvSpPr>
          <p:cNvPr id="7270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8.14:  </a:t>
            </a:r>
            <a:r>
              <a:rPr lang="en-US" sz="2000">
                <a:latin typeface="Times-BoldItalic"/>
              </a:rPr>
              <a:t>Setup request in a virtual-circuit network</a:t>
            </a:r>
          </a:p>
        </p:txBody>
      </p:sp>
      <p:pic>
        <p:nvPicPr>
          <p:cNvPr id="6146" name="Picture 2"/>
          <p:cNvPicPr>
            <a:picLocks noChangeAspect="1" noChangeArrowheads="1"/>
          </p:cNvPicPr>
          <p:nvPr/>
        </p:nvPicPr>
        <p:blipFill>
          <a:blip r:embed="rId3"/>
          <a:srcRect/>
          <a:stretch>
            <a:fillRect/>
          </a:stretch>
        </p:blipFill>
        <p:spPr bwMode="auto">
          <a:xfrm>
            <a:off x="328613" y="1752600"/>
            <a:ext cx="8491537" cy="4340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4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1"/>
          <p:cNvSpPr>
            <a:spLocks noGrp="1"/>
          </p:cNvSpPr>
          <p:nvPr>
            <p:ph type="sldNum" sz="quarter" idx="12"/>
          </p:nvPr>
        </p:nvSpPr>
        <p:spPr>
          <a:noFill/>
        </p:spPr>
        <p:txBody>
          <a:bodyPr/>
          <a:lstStyle/>
          <a:p>
            <a:r>
              <a:rPr lang="en-US"/>
              <a:t>8.</a:t>
            </a:r>
            <a:fld id="{F6FC677D-A61D-4B82-9E46-2EB79B52B7F7}" type="slidenum">
              <a:rPr lang="en-US"/>
              <a:pPr/>
              <a:t>156</a:t>
            </a:fld>
            <a:endParaRPr lang="en-US"/>
          </a:p>
        </p:txBody>
      </p:sp>
      <p:sp>
        <p:nvSpPr>
          <p:cNvPr id="74754"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8.15:  </a:t>
            </a:r>
            <a:r>
              <a:rPr lang="en-US" sz="2000">
                <a:latin typeface="Times-BoldItalic"/>
              </a:rPr>
              <a:t>Setup acknowledgment in a virtual-circuit network</a:t>
            </a:r>
          </a:p>
        </p:txBody>
      </p:sp>
      <p:pic>
        <p:nvPicPr>
          <p:cNvPr id="7170" name="Picture 2"/>
          <p:cNvPicPr>
            <a:picLocks noChangeAspect="1" noChangeArrowheads="1"/>
          </p:cNvPicPr>
          <p:nvPr/>
        </p:nvPicPr>
        <p:blipFill>
          <a:blip r:embed="rId3"/>
          <a:srcRect/>
          <a:stretch>
            <a:fillRect/>
          </a:stretch>
        </p:blipFill>
        <p:spPr bwMode="auto">
          <a:xfrm>
            <a:off x="561975" y="1654175"/>
            <a:ext cx="7972425" cy="3819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right)">
                                      <p:cBhvr>
                                        <p:cTn id="7" dur="3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1"/>
          <p:cNvSpPr>
            <a:spLocks noGrp="1"/>
          </p:cNvSpPr>
          <p:nvPr>
            <p:ph type="sldNum" sz="quarter" idx="12"/>
          </p:nvPr>
        </p:nvSpPr>
        <p:spPr>
          <a:noFill/>
        </p:spPr>
        <p:txBody>
          <a:bodyPr/>
          <a:lstStyle/>
          <a:p>
            <a:r>
              <a:rPr lang="en-US"/>
              <a:t>8.</a:t>
            </a:r>
            <a:fld id="{4A50B04B-9CFA-4C42-BE1C-51C6DFCAE86D}" type="slidenum">
              <a:rPr lang="en-US"/>
              <a:pPr/>
              <a:t>157</a:t>
            </a:fld>
            <a:endParaRPr lang="en-US"/>
          </a:p>
        </p:txBody>
      </p:sp>
      <p:sp>
        <p:nvSpPr>
          <p:cNvPr id="76802"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8.16:  </a:t>
            </a:r>
            <a:r>
              <a:rPr lang="en-US" sz="2000">
                <a:latin typeface="Times-BoldItalic"/>
              </a:rPr>
              <a:t>Delay in a virtual-circuit network</a:t>
            </a:r>
          </a:p>
        </p:txBody>
      </p:sp>
      <p:pic>
        <p:nvPicPr>
          <p:cNvPr id="1027" name="Picture 3"/>
          <p:cNvPicPr>
            <a:picLocks noChangeAspect="1" noChangeArrowheads="1"/>
          </p:cNvPicPr>
          <p:nvPr/>
        </p:nvPicPr>
        <p:blipFill>
          <a:blip r:embed="rId3"/>
          <a:srcRect/>
          <a:stretch>
            <a:fillRect/>
          </a:stretch>
        </p:blipFill>
        <p:spPr bwMode="auto">
          <a:xfrm>
            <a:off x="1409700" y="1295400"/>
            <a:ext cx="6286500" cy="4244975"/>
          </a:xfrm>
          <a:prstGeom prst="rect">
            <a:avLst/>
          </a:prstGeom>
          <a:noFill/>
          <a:ln w="9525">
            <a:noFill/>
            <a:miter lim="800000"/>
            <a:headEnd/>
            <a:tailEnd/>
          </a:ln>
        </p:spPr>
      </p:pic>
      <p:pic>
        <p:nvPicPr>
          <p:cNvPr id="1028" name="Picture 4"/>
          <p:cNvPicPr>
            <a:picLocks noChangeAspect="1" noChangeArrowheads="1"/>
          </p:cNvPicPr>
          <p:nvPr/>
        </p:nvPicPr>
        <p:blipFill>
          <a:blip r:embed="rId4"/>
          <a:srcRect/>
          <a:stretch>
            <a:fillRect/>
          </a:stretch>
        </p:blipFill>
        <p:spPr bwMode="auto">
          <a:xfrm>
            <a:off x="1636713" y="2928938"/>
            <a:ext cx="1905000" cy="528637"/>
          </a:xfrm>
          <a:prstGeom prst="rect">
            <a:avLst/>
          </a:prstGeom>
          <a:noFill/>
          <a:ln w="9525">
            <a:noFill/>
            <a:miter lim="800000"/>
            <a:headEnd/>
            <a:tailEnd/>
          </a:ln>
        </p:spPr>
      </p:pic>
      <p:pic>
        <p:nvPicPr>
          <p:cNvPr id="7" name="Picture 4"/>
          <p:cNvPicPr>
            <a:picLocks noChangeAspect="1" noChangeArrowheads="1"/>
          </p:cNvPicPr>
          <p:nvPr/>
        </p:nvPicPr>
        <p:blipFill>
          <a:blip r:embed="rId4"/>
          <a:srcRect/>
          <a:stretch>
            <a:fillRect/>
          </a:stretch>
        </p:blipFill>
        <p:spPr bwMode="auto">
          <a:xfrm>
            <a:off x="3541713" y="3482975"/>
            <a:ext cx="1905000" cy="528638"/>
          </a:xfrm>
          <a:prstGeom prst="rect">
            <a:avLst/>
          </a:prstGeom>
          <a:noFill/>
          <a:ln w="9525">
            <a:noFill/>
            <a:miter lim="800000"/>
            <a:headEnd/>
            <a:tailEnd/>
          </a:ln>
        </p:spPr>
      </p:pic>
      <p:pic>
        <p:nvPicPr>
          <p:cNvPr id="8" name="Picture 4"/>
          <p:cNvPicPr>
            <a:picLocks noChangeAspect="1" noChangeArrowheads="1"/>
          </p:cNvPicPr>
          <p:nvPr/>
        </p:nvPicPr>
        <p:blipFill>
          <a:blip r:embed="rId4"/>
          <a:srcRect/>
          <a:stretch>
            <a:fillRect/>
          </a:stretch>
        </p:blipFill>
        <p:spPr bwMode="auto">
          <a:xfrm>
            <a:off x="5454650" y="4016375"/>
            <a:ext cx="1905000" cy="528638"/>
          </a:xfrm>
          <a:prstGeom prst="rect">
            <a:avLst/>
          </a:prstGeom>
          <a:noFill/>
          <a:ln w="9525">
            <a:noFill/>
            <a:miter lim="800000"/>
            <a:headEnd/>
            <a:tailEnd/>
          </a:ln>
        </p:spPr>
      </p:pic>
      <p:pic>
        <p:nvPicPr>
          <p:cNvPr id="1030" name="Picture 6"/>
          <p:cNvPicPr>
            <a:picLocks noChangeAspect="1" noChangeArrowheads="1"/>
          </p:cNvPicPr>
          <p:nvPr/>
        </p:nvPicPr>
        <p:blipFill>
          <a:blip r:embed="rId5"/>
          <a:srcRect/>
          <a:stretch>
            <a:fillRect/>
          </a:stretch>
        </p:blipFill>
        <p:spPr bwMode="auto">
          <a:xfrm>
            <a:off x="1635125" y="2119313"/>
            <a:ext cx="5724525" cy="373062"/>
          </a:xfrm>
          <a:prstGeom prst="rect">
            <a:avLst/>
          </a:prstGeom>
          <a:noFill/>
          <a:ln w="9525">
            <a:noFill/>
            <a:miter lim="800000"/>
            <a:headEnd/>
            <a:tailEnd/>
          </a:ln>
        </p:spPr>
      </p:pic>
      <p:pic>
        <p:nvPicPr>
          <p:cNvPr id="1031" name="Picture 7"/>
          <p:cNvPicPr>
            <a:picLocks noChangeAspect="1" noChangeArrowheads="1"/>
          </p:cNvPicPr>
          <p:nvPr/>
        </p:nvPicPr>
        <p:blipFill>
          <a:blip r:embed="rId6"/>
          <a:srcRect/>
          <a:stretch>
            <a:fillRect/>
          </a:stretch>
        </p:blipFill>
        <p:spPr bwMode="auto">
          <a:xfrm>
            <a:off x="1635125" y="2500313"/>
            <a:ext cx="5729288" cy="373062"/>
          </a:xfrm>
          <a:prstGeom prst="rect">
            <a:avLst/>
          </a:prstGeom>
          <a:noFill/>
          <a:ln w="9525">
            <a:noFill/>
            <a:miter lim="800000"/>
            <a:headEnd/>
            <a:tailEnd/>
          </a:ln>
        </p:spPr>
      </p:pic>
      <p:pic>
        <p:nvPicPr>
          <p:cNvPr id="12" name="Picture 7"/>
          <p:cNvPicPr>
            <a:picLocks noChangeAspect="1" noChangeArrowheads="1"/>
          </p:cNvPicPr>
          <p:nvPr/>
        </p:nvPicPr>
        <p:blipFill>
          <a:blip r:embed="rId6"/>
          <a:srcRect/>
          <a:stretch>
            <a:fillRect/>
          </a:stretch>
        </p:blipFill>
        <p:spPr bwMode="auto">
          <a:xfrm>
            <a:off x="1635125" y="4568825"/>
            <a:ext cx="5729288" cy="373063"/>
          </a:xfrm>
          <a:prstGeom prst="rect">
            <a:avLst/>
          </a:prstGeom>
          <a:noFill/>
          <a:ln w="9525">
            <a:noFill/>
            <a:miter lim="800000"/>
            <a:headEnd/>
            <a:tailEnd/>
          </a:ln>
        </p:spPr>
      </p:pic>
      <p:pic>
        <p:nvPicPr>
          <p:cNvPr id="1032" name="Picture 8"/>
          <p:cNvPicPr>
            <a:picLocks noChangeAspect="1" noChangeArrowheads="1"/>
          </p:cNvPicPr>
          <p:nvPr/>
        </p:nvPicPr>
        <p:blipFill>
          <a:blip r:embed="rId7"/>
          <a:srcRect/>
          <a:stretch>
            <a:fillRect/>
          </a:stretch>
        </p:blipFill>
        <p:spPr bwMode="auto">
          <a:xfrm>
            <a:off x="1074738" y="2111375"/>
            <a:ext cx="411162" cy="762000"/>
          </a:xfrm>
          <a:prstGeom prst="rect">
            <a:avLst/>
          </a:prstGeom>
          <a:noFill/>
          <a:ln w="9525">
            <a:noFill/>
            <a:miter lim="800000"/>
            <a:headEnd/>
            <a:tailEnd/>
          </a:ln>
        </p:spPr>
      </p:pic>
      <p:pic>
        <p:nvPicPr>
          <p:cNvPr id="1033" name="Picture 9"/>
          <p:cNvPicPr>
            <a:picLocks noChangeAspect="1" noChangeArrowheads="1"/>
          </p:cNvPicPr>
          <p:nvPr/>
        </p:nvPicPr>
        <p:blipFill>
          <a:blip r:embed="rId8"/>
          <a:srcRect/>
          <a:stretch>
            <a:fillRect/>
          </a:stretch>
        </p:blipFill>
        <p:spPr bwMode="auto">
          <a:xfrm>
            <a:off x="1168400" y="4321175"/>
            <a:ext cx="411163" cy="877888"/>
          </a:xfrm>
          <a:prstGeom prst="rect">
            <a:avLst/>
          </a:prstGeom>
          <a:noFill/>
          <a:ln w="9525">
            <a:noFill/>
            <a:miter lim="800000"/>
            <a:headEnd/>
            <a:tailEnd/>
          </a:ln>
        </p:spPr>
      </p:pic>
      <p:pic>
        <p:nvPicPr>
          <p:cNvPr id="1034" name="Picture 10"/>
          <p:cNvPicPr>
            <a:picLocks noChangeAspect="1" noChangeArrowheads="1"/>
          </p:cNvPicPr>
          <p:nvPr/>
        </p:nvPicPr>
        <p:blipFill>
          <a:blip r:embed="rId9"/>
          <a:srcRect/>
          <a:stretch>
            <a:fillRect/>
          </a:stretch>
        </p:blipFill>
        <p:spPr bwMode="auto">
          <a:xfrm>
            <a:off x="581025" y="2095500"/>
            <a:ext cx="412750" cy="28463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wipe(left)">
                                      <p:cBhvr>
                                        <p:cTn id="11" dur="2000"/>
                                        <p:tgtEl>
                                          <p:spTgt spid="10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31"/>
                                        </p:tgtEl>
                                        <p:attrNameLst>
                                          <p:attrName>style.visibility</p:attrName>
                                        </p:attrNameLst>
                                      </p:cBhvr>
                                      <p:to>
                                        <p:strVal val="visible"/>
                                      </p:to>
                                    </p:set>
                                    <p:animEffect transition="in" filter="wipe(right)">
                                      <p:cBhvr>
                                        <p:cTn id="16" dur="2000"/>
                                        <p:tgtEl>
                                          <p:spTgt spid="103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wipe(left)">
                                      <p:cBhvr>
                                        <p:cTn id="25" dur="2000"/>
                                        <p:tgtEl>
                                          <p:spTgt spid="10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2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20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225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Number Placeholder 1"/>
          <p:cNvSpPr>
            <a:spLocks noGrp="1"/>
          </p:cNvSpPr>
          <p:nvPr>
            <p:ph type="sldNum" sz="quarter" idx="12"/>
          </p:nvPr>
        </p:nvSpPr>
        <p:spPr>
          <a:noFill/>
        </p:spPr>
        <p:txBody>
          <a:bodyPr/>
          <a:lstStyle/>
          <a:p>
            <a:r>
              <a:rPr lang="en-US"/>
              <a:t>8.</a:t>
            </a:r>
            <a:fld id="{F052E652-95C4-4333-9B70-85A5C8530B4D}" type="slidenum">
              <a:rPr lang="en-US"/>
              <a:pPr/>
              <a:t>158</a:t>
            </a:fld>
            <a:endParaRPr lang="en-US"/>
          </a:p>
        </p:txBody>
      </p:sp>
      <p:sp>
        <p:nvSpPr>
          <p:cNvPr id="84994"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8.18:  </a:t>
            </a:r>
            <a:r>
              <a:rPr lang="en-US" sz="2000">
                <a:latin typeface="Times-BoldItalic"/>
              </a:rPr>
              <a:t>Multistage switch</a:t>
            </a:r>
          </a:p>
        </p:txBody>
      </p:sp>
      <p:pic>
        <p:nvPicPr>
          <p:cNvPr id="8194" name="Picture 2"/>
          <p:cNvPicPr>
            <a:picLocks noChangeAspect="1" noChangeArrowheads="1"/>
          </p:cNvPicPr>
          <p:nvPr/>
        </p:nvPicPr>
        <p:blipFill>
          <a:blip r:embed="rId3"/>
          <a:srcRect/>
          <a:stretch>
            <a:fillRect/>
          </a:stretch>
        </p:blipFill>
        <p:spPr bwMode="auto">
          <a:xfrm>
            <a:off x="152400" y="1905000"/>
            <a:ext cx="8834438" cy="3432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Number Placeholder 1"/>
          <p:cNvSpPr>
            <a:spLocks noGrp="1"/>
          </p:cNvSpPr>
          <p:nvPr>
            <p:ph type="sldNum" sz="quarter" idx="12"/>
          </p:nvPr>
        </p:nvSpPr>
        <p:spPr>
          <a:noFill/>
        </p:spPr>
        <p:txBody>
          <a:bodyPr/>
          <a:lstStyle/>
          <a:p>
            <a:r>
              <a:rPr lang="en-US"/>
              <a:t>8.</a:t>
            </a:r>
            <a:fld id="{5E7CB2ED-5FC2-444F-B639-CD2E065E7181}" type="slidenum">
              <a:rPr lang="en-US"/>
              <a:pPr/>
              <a:t>159</a:t>
            </a:fld>
            <a:endParaRPr lang="en-US"/>
          </a:p>
        </p:txBody>
      </p:sp>
      <p:sp>
        <p:nvSpPr>
          <p:cNvPr id="9523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9523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9523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9523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9523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9523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9524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6750050" cy="641350"/>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8.4.2  Structure of Packet Switches</a:t>
            </a:r>
          </a:p>
        </p:txBody>
      </p:sp>
      <p:sp>
        <p:nvSpPr>
          <p:cNvPr id="95242" name="Rectangle 10"/>
          <p:cNvSpPr>
            <a:spLocks noChangeArrowheads="1"/>
          </p:cNvSpPr>
          <p:nvPr/>
        </p:nvSpPr>
        <p:spPr bwMode="auto">
          <a:xfrm>
            <a:off x="381000" y="1293813"/>
            <a:ext cx="7924800" cy="2654300"/>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A switch used in a packet-switched network has a different structure from a switch used in a circuit-switched network. We can say that a packet switch has four components: input ports, output ports, the routing processor, and the switching fabric, as shown in Figure 8.28.</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1"/>
          <p:cNvSpPr>
            <a:spLocks noGrp="1"/>
          </p:cNvSpPr>
          <p:nvPr>
            <p:ph type="sldNum" sz="quarter" idx="12"/>
          </p:nvPr>
        </p:nvSpPr>
        <p:spPr>
          <a:noFill/>
        </p:spPr>
        <p:txBody>
          <a:bodyPr/>
          <a:lstStyle/>
          <a:p>
            <a:r>
              <a:rPr lang="en-US"/>
              <a:t>17.</a:t>
            </a:r>
            <a:fld id="{A917DAC4-5D35-4B66-84DB-576F7C07B7E1}" type="slidenum">
              <a:rPr lang="en-US"/>
              <a:pPr/>
              <a:t>16</a:t>
            </a:fld>
            <a:endParaRPr lang="en-US"/>
          </a:p>
        </p:txBody>
      </p:sp>
      <p:sp>
        <p:nvSpPr>
          <p:cNvPr id="3174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17.3:  </a:t>
            </a:r>
            <a:r>
              <a:rPr lang="en-US" sz="2000">
                <a:latin typeface="Times-BoldItalic"/>
              </a:rPr>
              <a:t>Link-Layer Switch</a:t>
            </a:r>
          </a:p>
        </p:txBody>
      </p:sp>
      <p:pic>
        <p:nvPicPr>
          <p:cNvPr id="5122" name="Picture 2"/>
          <p:cNvPicPr>
            <a:picLocks noChangeAspect="1" noChangeArrowheads="1"/>
          </p:cNvPicPr>
          <p:nvPr/>
        </p:nvPicPr>
        <p:blipFill>
          <a:blip r:embed="rId3"/>
          <a:srcRect/>
          <a:stretch>
            <a:fillRect/>
          </a:stretch>
        </p:blipFill>
        <p:spPr bwMode="auto">
          <a:xfrm>
            <a:off x="2895600" y="1246188"/>
            <a:ext cx="2324100" cy="1674812"/>
          </a:xfrm>
          <a:prstGeom prst="rect">
            <a:avLst/>
          </a:prstGeom>
          <a:noFill/>
          <a:ln w="9525">
            <a:noFill/>
            <a:miter lim="800000"/>
            <a:headEnd/>
            <a:tailEnd/>
          </a:ln>
        </p:spPr>
      </p:pic>
      <p:pic>
        <p:nvPicPr>
          <p:cNvPr id="5123" name="Picture 3"/>
          <p:cNvPicPr>
            <a:picLocks noChangeAspect="1" noChangeArrowheads="1"/>
          </p:cNvPicPr>
          <p:nvPr/>
        </p:nvPicPr>
        <p:blipFill>
          <a:blip r:embed="rId4"/>
          <a:srcRect/>
          <a:stretch>
            <a:fillRect/>
          </a:stretch>
        </p:blipFill>
        <p:spPr bwMode="auto">
          <a:xfrm>
            <a:off x="444500" y="3257550"/>
            <a:ext cx="7480300" cy="2182813"/>
          </a:xfrm>
          <a:prstGeom prst="rect">
            <a:avLst/>
          </a:prstGeom>
          <a:noFill/>
          <a:ln w="9525">
            <a:noFill/>
            <a:miter lim="800000"/>
            <a:headEnd/>
            <a:tailEnd/>
          </a:ln>
        </p:spPr>
      </p:pic>
      <p:pic>
        <p:nvPicPr>
          <p:cNvPr id="5124" name="Picture 4"/>
          <p:cNvPicPr>
            <a:picLocks noChangeAspect="1" noChangeArrowheads="1"/>
          </p:cNvPicPr>
          <p:nvPr/>
        </p:nvPicPr>
        <p:blipFill>
          <a:blip r:embed="rId5"/>
          <a:srcRect/>
          <a:stretch>
            <a:fillRect/>
          </a:stretch>
        </p:blipFill>
        <p:spPr bwMode="auto">
          <a:xfrm>
            <a:off x="1066800" y="3536950"/>
            <a:ext cx="2428875" cy="1035050"/>
          </a:xfrm>
          <a:prstGeom prst="rect">
            <a:avLst/>
          </a:prstGeom>
          <a:noFill/>
          <a:ln w="9525">
            <a:noFill/>
            <a:miter lim="800000"/>
            <a:headEnd/>
            <a:tailEnd/>
          </a:ln>
        </p:spPr>
      </p:pic>
      <p:pic>
        <p:nvPicPr>
          <p:cNvPr id="5125" name="Picture 5"/>
          <p:cNvPicPr>
            <a:picLocks noChangeAspect="1" noChangeArrowheads="1"/>
          </p:cNvPicPr>
          <p:nvPr/>
        </p:nvPicPr>
        <p:blipFill>
          <a:blip r:embed="rId6"/>
          <a:srcRect/>
          <a:stretch>
            <a:fillRect/>
          </a:stretch>
        </p:blipFill>
        <p:spPr bwMode="auto">
          <a:xfrm>
            <a:off x="2895600" y="3962400"/>
            <a:ext cx="1282700" cy="6619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wipe(down)">
                                      <p:cBhvr>
                                        <p:cTn id="11" dur="580">
                                          <p:stCondLst>
                                            <p:cond delay="0"/>
                                          </p:stCondLst>
                                        </p:cTn>
                                        <p:tgtEl>
                                          <p:spTgt spid="5122"/>
                                        </p:tgtEl>
                                      </p:cBhvr>
                                    </p:animEffect>
                                    <p:anim calcmode="lin" valueType="num">
                                      <p:cBhvr>
                                        <p:cTn id="12" dur="1822" tmFilter="0,0; 0.14,0.36; 0.43,0.73; 0.71,0.91; 1.0,1.0">
                                          <p:stCondLst>
                                            <p:cond delay="0"/>
                                          </p:stCondLst>
                                        </p:cTn>
                                        <p:tgtEl>
                                          <p:spTgt spid="512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12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12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12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122"/>
                                        </p:tgtEl>
                                        <p:attrNameLst>
                                          <p:attrName>ppt_y</p:attrName>
                                        </p:attrNameLst>
                                      </p:cBhvr>
                                      <p:tavLst>
                                        <p:tav tm="0" fmla="#ppt_y-sin(pi*$)/81">
                                          <p:val>
                                            <p:fltVal val="0"/>
                                          </p:val>
                                        </p:tav>
                                        <p:tav tm="100000">
                                          <p:val>
                                            <p:fltVal val="1"/>
                                          </p:val>
                                        </p:tav>
                                      </p:tavLst>
                                    </p:anim>
                                    <p:animScale>
                                      <p:cBhvr>
                                        <p:cTn id="17" dur="26">
                                          <p:stCondLst>
                                            <p:cond delay="650"/>
                                          </p:stCondLst>
                                        </p:cTn>
                                        <p:tgtEl>
                                          <p:spTgt spid="5122"/>
                                        </p:tgtEl>
                                      </p:cBhvr>
                                      <p:to x="100000" y="60000"/>
                                    </p:animScale>
                                    <p:animScale>
                                      <p:cBhvr>
                                        <p:cTn id="18" dur="166" decel="50000">
                                          <p:stCondLst>
                                            <p:cond delay="676"/>
                                          </p:stCondLst>
                                        </p:cTn>
                                        <p:tgtEl>
                                          <p:spTgt spid="5122"/>
                                        </p:tgtEl>
                                      </p:cBhvr>
                                      <p:to x="100000" y="100000"/>
                                    </p:animScale>
                                    <p:animScale>
                                      <p:cBhvr>
                                        <p:cTn id="19" dur="26">
                                          <p:stCondLst>
                                            <p:cond delay="1312"/>
                                          </p:stCondLst>
                                        </p:cTn>
                                        <p:tgtEl>
                                          <p:spTgt spid="5122"/>
                                        </p:tgtEl>
                                      </p:cBhvr>
                                      <p:to x="100000" y="80000"/>
                                    </p:animScale>
                                    <p:animScale>
                                      <p:cBhvr>
                                        <p:cTn id="20" dur="166" decel="50000">
                                          <p:stCondLst>
                                            <p:cond delay="1338"/>
                                          </p:stCondLst>
                                        </p:cTn>
                                        <p:tgtEl>
                                          <p:spTgt spid="5122"/>
                                        </p:tgtEl>
                                      </p:cBhvr>
                                      <p:to x="100000" y="100000"/>
                                    </p:animScale>
                                    <p:animScale>
                                      <p:cBhvr>
                                        <p:cTn id="21" dur="26">
                                          <p:stCondLst>
                                            <p:cond delay="1642"/>
                                          </p:stCondLst>
                                        </p:cTn>
                                        <p:tgtEl>
                                          <p:spTgt spid="5122"/>
                                        </p:tgtEl>
                                      </p:cBhvr>
                                      <p:to x="100000" y="90000"/>
                                    </p:animScale>
                                    <p:animScale>
                                      <p:cBhvr>
                                        <p:cTn id="22" dur="166" decel="50000">
                                          <p:stCondLst>
                                            <p:cond delay="1668"/>
                                          </p:stCondLst>
                                        </p:cTn>
                                        <p:tgtEl>
                                          <p:spTgt spid="5122"/>
                                        </p:tgtEl>
                                      </p:cBhvr>
                                      <p:to x="100000" y="100000"/>
                                    </p:animScale>
                                    <p:animScale>
                                      <p:cBhvr>
                                        <p:cTn id="23" dur="26">
                                          <p:stCondLst>
                                            <p:cond delay="1808"/>
                                          </p:stCondLst>
                                        </p:cTn>
                                        <p:tgtEl>
                                          <p:spTgt spid="5122"/>
                                        </p:tgtEl>
                                      </p:cBhvr>
                                      <p:to x="100000" y="95000"/>
                                    </p:animScale>
                                    <p:animScale>
                                      <p:cBhvr>
                                        <p:cTn id="24" dur="166" decel="50000">
                                          <p:stCondLst>
                                            <p:cond delay="1834"/>
                                          </p:stCondLst>
                                        </p:cTn>
                                        <p:tgtEl>
                                          <p:spTgt spid="5122"/>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124"/>
                                        </p:tgtEl>
                                        <p:attrNameLst>
                                          <p:attrName>style.visibility</p:attrName>
                                        </p:attrNameLst>
                                      </p:cBhvr>
                                      <p:to>
                                        <p:strVal val="visible"/>
                                      </p:to>
                                    </p:set>
                                    <p:animEffect transition="in" filter="wipe(down)">
                                      <p:cBhvr>
                                        <p:cTn id="29" dur="2000"/>
                                        <p:tgtEl>
                                          <p:spTgt spid="51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125"/>
                                        </p:tgtEl>
                                        <p:attrNameLst>
                                          <p:attrName>style.visibility</p:attrName>
                                        </p:attrNameLst>
                                      </p:cBhvr>
                                      <p:to>
                                        <p:strVal val="visible"/>
                                      </p:to>
                                    </p:set>
                                    <p:animEffect transition="in" filter="wipe(right)">
                                      <p:cBhvr>
                                        <p:cTn id="34" dur="20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Number Placeholder 1"/>
          <p:cNvSpPr>
            <a:spLocks noGrp="1"/>
          </p:cNvSpPr>
          <p:nvPr>
            <p:ph type="sldNum" sz="quarter" idx="12"/>
          </p:nvPr>
        </p:nvSpPr>
        <p:spPr>
          <a:noFill/>
        </p:spPr>
        <p:txBody>
          <a:bodyPr/>
          <a:lstStyle/>
          <a:p>
            <a:r>
              <a:rPr lang="en-US"/>
              <a:t>8.</a:t>
            </a:r>
            <a:fld id="{9C56E6AE-3F20-49B1-9E06-2D9D61A0973E}" type="slidenum">
              <a:rPr lang="en-US"/>
              <a:pPr/>
              <a:t>160</a:t>
            </a:fld>
            <a:endParaRPr lang="en-US"/>
          </a:p>
        </p:txBody>
      </p:sp>
      <p:sp>
        <p:nvSpPr>
          <p:cNvPr id="97282"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8.21:  </a:t>
            </a:r>
            <a:r>
              <a:rPr lang="en-US" sz="2000">
                <a:latin typeface="Times-BoldItalic"/>
              </a:rPr>
              <a:t>Packet switch components</a:t>
            </a:r>
          </a:p>
        </p:txBody>
      </p:sp>
      <p:pic>
        <p:nvPicPr>
          <p:cNvPr id="4098" name="Picture 2"/>
          <p:cNvPicPr>
            <a:picLocks noChangeAspect="1" noChangeArrowheads="1"/>
          </p:cNvPicPr>
          <p:nvPr/>
        </p:nvPicPr>
        <p:blipFill>
          <a:blip r:embed="rId3"/>
          <a:srcRect/>
          <a:stretch>
            <a:fillRect/>
          </a:stretch>
        </p:blipFill>
        <p:spPr bwMode="auto">
          <a:xfrm>
            <a:off x="968375" y="2133600"/>
            <a:ext cx="6521450" cy="2873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left)">
                                      <p:cBhvr>
                                        <p:cTn id="7" dur="3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1"/>
          <p:cNvSpPr>
            <a:spLocks noGrp="1"/>
          </p:cNvSpPr>
          <p:nvPr>
            <p:ph type="sldNum" sz="quarter" idx="12"/>
          </p:nvPr>
        </p:nvSpPr>
        <p:spPr>
          <a:noFill/>
        </p:spPr>
        <p:txBody>
          <a:bodyPr/>
          <a:lstStyle/>
          <a:p>
            <a:r>
              <a:rPr lang="en-US"/>
              <a:t>8.</a:t>
            </a:r>
            <a:fld id="{21619696-F8AA-4516-887E-D35B0B2AEB89}" type="slidenum">
              <a:rPr lang="en-US"/>
              <a:pPr/>
              <a:t>161</a:t>
            </a:fld>
            <a:endParaRPr lang="en-US"/>
          </a:p>
        </p:txBody>
      </p:sp>
      <p:sp>
        <p:nvSpPr>
          <p:cNvPr id="99330"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8.22:  </a:t>
            </a:r>
            <a:r>
              <a:rPr lang="en-US" sz="2000">
                <a:latin typeface="Times-BoldItalic"/>
              </a:rPr>
              <a:t>Input port</a:t>
            </a:r>
          </a:p>
        </p:txBody>
      </p:sp>
      <p:pic>
        <p:nvPicPr>
          <p:cNvPr id="5122" name="Picture 2"/>
          <p:cNvPicPr>
            <a:picLocks noChangeAspect="1" noChangeArrowheads="1"/>
          </p:cNvPicPr>
          <p:nvPr/>
        </p:nvPicPr>
        <p:blipFill>
          <a:blip r:embed="rId3"/>
          <a:srcRect/>
          <a:stretch>
            <a:fillRect/>
          </a:stretch>
        </p:blipFill>
        <p:spPr bwMode="auto">
          <a:xfrm>
            <a:off x="646113" y="2362200"/>
            <a:ext cx="7161212" cy="16367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3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1"/>
          <p:cNvSpPr>
            <a:spLocks noGrp="1"/>
          </p:cNvSpPr>
          <p:nvPr>
            <p:ph type="sldNum" sz="quarter" idx="12"/>
          </p:nvPr>
        </p:nvSpPr>
        <p:spPr>
          <a:noFill/>
        </p:spPr>
        <p:txBody>
          <a:bodyPr/>
          <a:lstStyle/>
          <a:p>
            <a:r>
              <a:rPr lang="en-US"/>
              <a:t>8.</a:t>
            </a:r>
            <a:fld id="{DB362A8C-A325-4F6D-BBF2-056FAE80DAC2}" type="slidenum">
              <a:rPr lang="en-US"/>
              <a:pPr/>
              <a:t>162</a:t>
            </a:fld>
            <a:endParaRPr lang="en-US"/>
          </a:p>
        </p:txBody>
      </p:sp>
      <p:sp>
        <p:nvSpPr>
          <p:cNvPr id="101378"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8.23:  </a:t>
            </a:r>
            <a:r>
              <a:rPr lang="en-US" sz="2000">
                <a:latin typeface="Times-BoldItalic"/>
              </a:rPr>
              <a:t>Output port</a:t>
            </a:r>
          </a:p>
        </p:txBody>
      </p:sp>
      <p:pic>
        <p:nvPicPr>
          <p:cNvPr id="6146" name="Picture 2"/>
          <p:cNvPicPr>
            <a:picLocks noChangeAspect="1" noChangeArrowheads="1"/>
          </p:cNvPicPr>
          <p:nvPr/>
        </p:nvPicPr>
        <p:blipFill>
          <a:blip r:embed="rId3"/>
          <a:srcRect/>
          <a:stretch>
            <a:fillRect/>
          </a:stretch>
        </p:blipFill>
        <p:spPr bwMode="auto">
          <a:xfrm>
            <a:off x="576263" y="2438400"/>
            <a:ext cx="7305675" cy="1628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3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1"/>
          <p:cNvSpPr>
            <a:spLocks noGrp="1"/>
          </p:cNvSpPr>
          <p:nvPr>
            <p:ph type="sldNum" sz="quarter" idx="12"/>
          </p:nvPr>
        </p:nvSpPr>
        <p:spPr>
          <a:noFill/>
        </p:spPr>
        <p:txBody>
          <a:bodyPr/>
          <a:lstStyle/>
          <a:p>
            <a:r>
              <a:rPr lang="en-US"/>
              <a:t>8.</a:t>
            </a:r>
            <a:fld id="{4AB8CE85-01D4-45B4-AE6B-CEE95FD89DCF}" type="slidenum">
              <a:rPr lang="en-US"/>
              <a:pPr/>
              <a:t>163</a:t>
            </a:fld>
            <a:endParaRPr lang="en-US"/>
          </a:p>
        </p:txBody>
      </p:sp>
      <p:sp>
        <p:nvSpPr>
          <p:cNvPr id="10342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8.24:  </a:t>
            </a:r>
            <a:r>
              <a:rPr lang="en-US" sz="2000">
                <a:latin typeface="Times-BoldItalic"/>
              </a:rPr>
              <a:t>A banyan switch</a:t>
            </a:r>
          </a:p>
        </p:txBody>
      </p:sp>
      <p:pic>
        <p:nvPicPr>
          <p:cNvPr id="7170" name="Picture 2"/>
          <p:cNvPicPr>
            <a:picLocks noChangeAspect="1" noChangeArrowheads="1"/>
          </p:cNvPicPr>
          <p:nvPr/>
        </p:nvPicPr>
        <p:blipFill>
          <a:blip r:embed="rId3"/>
          <a:srcRect/>
          <a:stretch>
            <a:fillRect/>
          </a:stretch>
        </p:blipFill>
        <p:spPr bwMode="auto">
          <a:xfrm>
            <a:off x="1143000" y="1371600"/>
            <a:ext cx="6154738" cy="39671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375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1"/>
          <p:cNvSpPr>
            <a:spLocks noGrp="1"/>
          </p:cNvSpPr>
          <p:nvPr>
            <p:ph type="sldNum" sz="quarter" idx="12"/>
          </p:nvPr>
        </p:nvSpPr>
        <p:spPr>
          <a:noFill/>
        </p:spPr>
        <p:txBody>
          <a:bodyPr/>
          <a:lstStyle/>
          <a:p>
            <a:r>
              <a:rPr lang="en-US"/>
              <a:t>8.</a:t>
            </a:r>
            <a:fld id="{A29665F9-3B94-4868-A432-87FA8877B4F2}" type="slidenum">
              <a:rPr lang="en-US"/>
              <a:pPr/>
              <a:t>164</a:t>
            </a:fld>
            <a:endParaRPr lang="en-US"/>
          </a:p>
        </p:txBody>
      </p:sp>
      <p:sp>
        <p:nvSpPr>
          <p:cNvPr id="105474"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8.25:  </a:t>
            </a:r>
            <a:r>
              <a:rPr lang="en-US" sz="2000">
                <a:latin typeface="Times-BoldItalic"/>
              </a:rPr>
              <a:t>Example of routing in a banyan switch (Part a)</a:t>
            </a:r>
          </a:p>
        </p:txBody>
      </p:sp>
      <p:pic>
        <p:nvPicPr>
          <p:cNvPr id="8194" name="Picture 2"/>
          <p:cNvPicPr>
            <a:picLocks noChangeAspect="1" noChangeArrowheads="1"/>
          </p:cNvPicPr>
          <p:nvPr/>
        </p:nvPicPr>
        <p:blipFill>
          <a:blip r:embed="rId3"/>
          <a:srcRect/>
          <a:stretch>
            <a:fillRect/>
          </a:stretch>
        </p:blipFill>
        <p:spPr bwMode="auto">
          <a:xfrm>
            <a:off x="1676400" y="1600200"/>
            <a:ext cx="5126038" cy="4202113"/>
          </a:xfrm>
          <a:prstGeom prst="rect">
            <a:avLst/>
          </a:prstGeom>
          <a:noFill/>
          <a:ln w="9525">
            <a:noFill/>
            <a:miter lim="800000"/>
            <a:headEnd/>
            <a:tailEnd/>
          </a:ln>
        </p:spPr>
      </p:pic>
      <p:pic>
        <p:nvPicPr>
          <p:cNvPr id="8196" name="Picture 4"/>
          <p:cNvPicPr>
            <a:picLocks noChangeAspect="1" noChangeArrowheads="1"/>
          </p:cNvPicPr>
          <p:nvPr/>
        </p:nvPicPr>
        <p:blipFill>
          <a:blip r:embed="rId4"/>
          <a:srcRect/>
          <a:stretch>
            <a:fillRect/>
          </a:stretch>
        </p:blipFill>
        <p:spPr bwMode="auto">
          <a:xfrm>
            <a:off x="1752600" y="2209800"/>
            <a:ext cx="4967288" cy="26273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196"/>
                                        </p:tgtEl>
                                        <p:attrNameLst>
                                          <p:attrName>style.visibility</p:attrName>
                                        </p:attrNameLst>
                                      </p:cBhvr>
                                      <p:to>
                                        <p:strVal val="visible"/>
                                      </p:to>
                                    </p:set>
                                    <p:animEffect transition="in" filter="wipe(left)">
                                      <p:cBhvr>
                                        <p:cTn id="11" dur="40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Number Placeholder 1"/>
          <p:cNvSpPr>
            <a:spLocks noGrp="1"/>
          </p:cNvSpPr>
          <p:nvPr>
            <p:ph type="sldNum" sz="quarter" idx="12"/>
          </p:nvPr>
        </p:nvSpPr>
        <p:spPr>
          <a:noFill/>
        </p:spPr>
        <p:txBody>
          <a:bodyPr/>
          <a:lstStyle/>
          <a:p>
            <a:r>
              <a:rPr lang="en-US"/>
              <a:t>8.</a:t>
            </a:r>
            <a:fld id="{223BB6C7-24F2-4F0E-BB4F-04899B241093}" type="slidenum">
              <a:rPr lang="en-US"/>
              <a:pPr/>
              <a:t>165</a:t>
            </a:fld>
            <a:endParaRPr lang="en-US"/>
          </a:p>
        </p:txBody>
      </p:sp>
      <p:sp>
        <p:nvSpPr>
          <p:cNvPr id="107522"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8.25:  </a:t>
            </a:r>
            <a:r>
              <a:rPr lang="en-US" sz="2000">
                <a:latin typeface="Times-BoldItalic"/>
              </a:rPr>
              <a:t>Example of routing in a banyan switch (Part b)</a:t>
            </a:r>
          </a:p>
        </p:txBody>
      </p:sp>
      <p:pic>
        <p:nvPicPr>
          <p:cNvPr id="9218" name="Picture 2"/>
          <p:cNvPicPr>
            <a:picLocks noChangeAspect="1" noChangeArrowheads="1"/>
          </p:cNvPicPr>
          <p:nvPr/>
        </p:nvPicPr>
        <p:blipFill>
          <a:blip r:embed="rId3"/>
          <a:srcRect/>
          <a:stretch>
            <a:fillRect/>
          </a:stretch>
        </p:blipFill>
        <p:spPr bwMode="auto">
          <a:xfrm>
            <a:off x="2036763" y="1512888"/>
            <a:ext cx="5126037" cy="4202112"/>
          </a:xfrm>
          <a:prstGeom prst="rect">
            <a:avLst/>
          </a:prstGeom>
          <a:noFill/>
          <a:ln w="9525">
            <a:noFill/>
            <a:miter lim="800000"/>
            <a:headEnd/>
            <a:tailEnd/>
          </a:ln>
        </p:spPr>
      </p:pic>
      <p:pic>
        <p:nvPicPr>
          <p:cNvPr id="9219" name="Picture 3"/>
          <p:cNvPicPr>
            <a:picLocks noChangeAspect="1" noChangeArrowheads="1"/>
          </p:cNvPicPr>
          <p:nvPr/>
        </p:nvPicPr>
        <p:blipFill>
          <a:blip r:embed="rId4"/>
          <a:srcRect/>
          <a:stretch>
            <a:fillRect/>
          </a:stretch>
        </p:blipFill>
        <p:spPr bwMode="auto">
          <a:xfrm>
            <a:off x="2209800" y="2667000"/>
            <a:ext cx="4778375" cy="1241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219"/>
                                        </p:tgtEl>
                                        <p:attrNameLst>
                                          <p:attrName>style.visibility</p:attrName>
                                        </p:attrNameLst>
                                      </p:cBhvr>
                                      <p:to>
                                        <p:strVal val="visible"/>
                                      </p:to>
                                    </p:set>
                                    <p:animEffect transition="in" filter="wipe(left)">
                                      <p:cBhvr>
                                        <p:cTn id="11" dur="30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Number Placeholder 1"/>
          <p:cNvSpPr>
            <a:spLocks noGrp="1"/>
          </p:cNvSpPr>
          <p:nvPr>
            <p:ph type="sldNum" sz="quarter" idx="12"/>
          </p:nvPr>
        </p:nvSpPr>
        <p:spPr>
          <a:noFill/>
        </p:spPr>
        <p:txBody>
          <a:bodyPr/>
          <a:lstStyle/>
          <a:p>
            <a:r>
              <a:rPr lang="en-US"/>
              <a:t>8.</a:t>
            </a:r>
            <a:fld id="{ED197022-9330-4211-8C3F-84FA504F0BD3}" type="slidenum">
              <a:rPr lang="en-US"/>
              <a:pPr/>
              <a:t>166</a:t>
            </a:fld>
            <a:endParaRPr lang="en-US"/>
          </a:p>
        </p:txBody>
      </p:sp>
      <p:sp>
        <p:nvSpPr>
          <p:cNvPr id="109570"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8.26:  </a:t>
            </a:r>
            <a:r>
              <a:rPr lang="en-US" sz="2000">
                <a:latin typeface="Times-BoldItalic"/>
              </a:rPr>
              <a:t>Batcher-banyan switch</a:t>
            </a:r>
          </a:p>
        </p:txBody>
      </p:sp>
      <p:pic>
        <p:nvPicPr>
          <p:cNvPr id="10242" name="Picture 2"/>
          <p:cNvPicPr>
            <a:picLocks noChangeAspect="1" noChangeArrowheads="1"/>
          </p:cNvPicPr>
          <p:nvPr/>
        </p:nvPicPr>
        <p:blipFill>
          <a:blip r:embed="rId3"/>
          <a:srcRect/>
          <a:stretch>
            <a:fillRect/>
          </a:stretch>
        </p:blipFill>
        <p:spPr bwMode="auto">
          <a:xfrm>
            <a:off x="504825" y="2035175"/>
            <a:ext cx="8029575" cy="3070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3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228600" y="228600"/>
            <a:ext cx="5943600" cy="1143000"/>
          </a:xfrm>
        </p:spPr>
        <p:txBody>
          <a:bodyPr>
            <a:normAutofit fontScale="90000"/>
          </a:bodyPr>
          <a:lstStyle/>
          <a:p>
            <a:pPr algn="l" eaLnBrk="1" hangingPunct="1"/>
            <a:r>
              <a:rPr lang="fr-CA" sz="4000" smtClean="0">
                <a:solidFill>
                  <a:schemeClr val="bg1"/>
                </a:solidFill>
              </a:rPr>
              <a:t>What is Transmission Media</a:t>
            </a:r>
          </a:p>
        </p:txBody>
      </p:sp>
      <p:sp>
        <p:nvSpPr>
          <p:cNvPr id="5123" name="Espace réservé du contenu 2"/>
          <p:cNvSpPr>
            <a:spLocks noGrp="1"/>
          </p:cNvSpPr>
          <p:nvPr>
            <p:ph sz="quarter" idx="1"/>
          </p:nvPr>
        </p:nvSpPr>
        <p:spPr>
          <a:xfrm>
            <a:off x="457200" y="1974850"/>
            <a:ext cx="8229600" cy="4525963"/>
          </a:xfrm>
        </p:spPr>
        <p:txBody>
          <a:bodyPr/>
          <a:lstStyle/>
          <a:p>
            <a:pPr eaLnBrk="1" hangingPunct="1"/>
            <a:r>
              <a:rPr lang="fr-CA" sz="2400" smtClean="0"/>
              <a:t>Transmission</a:t>
            </a:r>
          </a:p>
          <a:p>
            <a:pPr lvl="1" eaLnBrk="1" hangingPunct="1"/>
            <a:r>
              <a:rPr lang="fr-CA" sz="2000" smtClean="0"/>
              <a:t> Sending of data from one device to another is called transmission of data</a:t>
            </a:r>
          </a:p>
          <a:p>
            <a:pPr eaLnBrk="1" hangingPunct="1"/>
            <a:endParaRPr lang="fr-CA" sz="2400" smtClean="0"/>
          </a:p>
          <a:p>
            <a:pPr eaLnBrk="1" hangingPunct="1"/>
            <a:r>
              <a:rPr lang="fr-CA" sz="2400" smtClean="0"/>
              <a:t>Media</a:t>
            </a:r>
          </a:p>
          <a:p>
            <a:pPr lvl="1" eaLnBrk="1" hangingPunct="1"/>
            <a:r>
              <a:rPr lang="fr-CA" sz="2000" smtClean="0"/>
              <a:t>Medium used to transmit the data is called Media</a:t>
            </a:r>
          </a:p>
          <a:p>
            <a:pPr eaLnBrk="1" hangingPunct="1"/>
            <a:endParaRPr lang="fr-CA" sz="2400" smtClean="0"/>
          </a:p>
          <a:p>
            <a:pPr eaLnBrk="1" hangingPunct="1"/>
            <a:r>
              <a:rPr lang="fr-CA" sz="2400" smtClean="0"/>
              <a:t>Transmission Media </a:t>
            </a:r>
          </a:p>
          <a:p>
            <a:pPr lvl="1" eaLnBrk="1" hangingPunct="1"/>
            <a:r>
              <a:rPr lang="fr-CA" sz="2000" smtClean="0"/>
              <a:t>Transmission of data through Medium is called Transmission Media</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152400" y="152400"/>
            <a:ext cx="5943600" cy="1143000"/>
          </a:xfrm>
        </p:spPr>
        <p:txBody>
          <a:bodyPr>
            <a:normAutofit fontScale="90000"/>
          </a:bodyPr>
          <a:lstStyle/>
          <a:p>
            <a:pPr algn="l" eaLnBrk="1" hangingPunct="1"/>
            <a:r>
              <a:rPr lang="fr-CA" sz="3800" smtClean="0">
                <a:solidFill>
                  <a:schemeClr val="bg1"/>
                </a:solidFill>
              </a:rPr>
              <a:t>Types Of Transmission Media</a:t>
            </a:r>
          </a:p>
        </p:txBody>
      </p:sp>
      <p:sp>
        <p:nvSpPr>
          <p:cNvPr id="6147" name="Espace réservé du contenu 2"/>
          <p:cNvSpPr>
            <a:spLocks noGrp="1"/>
          </p:cNvSpPr>
          <p:nvPr>
            <p:ph sz="quarter" idx="1"/>
          </p:nvPr>
        </p:nvSpPr>
        <p:spPr>
          <a:xfrm>
            <a:off x="533400" y="1828800"/>
            <a:ext cx="8229600" cy="4525963"/>
          </a:xfrm>
        </p:spPr>
        <p:txBody>
          <a:bodyPr>
            <a:normAutofit lnSpcReduction="10000"/>
          </a:bodyPr>
          <a:lstStyle/>
          <a:p>
            <a:pPr eaLnBrk="1" hangingPunct="1"/>
            <a:r>
              <a:rPr lang="fr-CA" sz="2400" smtClean="0"/>
              <a:t>Guided (Wired)</a:t>
            </a:r>
          </a:p>
          <a:p>
            <a:pPr lvl="1" eaLnBrk="1" hangingPunct="1"/>
            <a:r>
              <a:rPr lang="fr-CA" sz="2400" smtClean="0"/>
              <a:t>Twisted Pair</a:t>
            </a:r>
          </a:p>
          <a:p>
            <a:pPr lvl="1" eaLnBrk="1" hangingPunct="1"/>
            <a:r>
              <a:rPr lang="fr-CA" sz="2400" smtClean="0"/>
              <a:t>Coaxial cable</a:t>
            </a:r>
          </a:p>
          <a:p>
            <a:pPr lvl="1" eaLnBrk="1" hangingPunct="1"/>
            <a:r>
              <a:rPr lang="fr-CA" sz="2400" smtClean="0"/>
              <a:t>Fiber Optics</a:t>
            </a:r>
          </a:p>
          <a:p>
            <a:pPr lvl="1" eaLnBrk="1" hangingPunct="1">
              <a:buFont typeface="Arial" charset="0"/>
              <a:buNone/>
            </a:pPr>
            <a:endParaRPr lang="fr-CA" sz="2400" smtClean="0"/>
          </a:p>
          <a:p>
            <a:pPr eaLnBrk="1" hangingPunct="1"/>
            <a:r>
              <a:rPr lang="fr-CA" sz="2400" smtClean="0"/>
              <a:t>Unguided (Wireless)</a:t>
            </a:r>
          </a:p>
          <a:p>
            <a:pPr lvl="1" eaLnBrk="1" hangingPunct="1"/>
            <a:r>
              <a:rPr lang="fr-CA" sz="2400" smtClean="0"/>
              <a:t>Wi-Fi</a:t>
            </a:r>
          </a:p>
          <a:p>
            <a:pPr lvl="1" eaLnBrk="1" hangingPunct="1"/>
            <a:r>
              <a:rPr lang="fr-CA" sz="2400" smtClean="0"/>
              <a:t>Bluetooth</a:t>
            </a:r>
          </a:p>
          <a:p>
            <a:pPr lvl="1" eaLnBrk="1" hangingPunct="1"/>
            <a:r>
              <a:rPr lang="fr-CA" sz="2400" smtClean="0"/>
              <a:t>Infrared</a:t>
            </a:r>
          </a:p>
          <a:p>
            <a:pPr lvl="1" eaLnBrk="1" hangingPunct="1"/>
            <a:r>
              <a:rPr lang="fr-CA" sz="2400" smtClean="0"/>
              <a:t>Microwave</a:t>
            </a:r>
          </a:p>
          <a:p>
            <a:pPr lvl="1" eaLnBrk="1" hangingPunct="1"/>
            <a:r>
              <a:rPr lang="fr-CA" sz="2400" smtClean="0"/>
              <a:t>Lasers</a:t>
            </a:r>
          </a:p>
        </p:txBody>
      </p:sp>
      <p:graphicFrame>
        <p:nvGraphicFramePr>
          <p:cNvPr id="4" name="Diagram 3"/>
          <p:cNvGraphicFramePr/>
          <p:nvPr/>
        </p:nvGraphicFramePr>
        <p:xfrm>
          <a:off x="2971800" y="838200"/>
          <a:ext cx="5943600" cy="624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p:txBody>
          <a:bodyPr/>
          <a:lstStyle/>
          <a:p>
            <a:pPr algn="l" eaLnBrk="1" hangingPunct="1"/>
            <a:r>
              <a:rPr lang="fr-CA" smtClean="0">
                <a:solidFill>
                  <a:schemeClr val="bg1"/>
                </a:solidFill>
              </a:rPr>
              <a:t>Guided ( Wired )</a:t>
            </a:r>
          </a:p>
        </p:txBody>
      </p:sp>
      <p:sp>
        <p:nvSpPr>
          <p:cNvPr id="7171" name="Espace réservé du contenu 2"/>
          <p:cNvSpPr>
            <a:spLocks noGrp="1"/>
          </p:cNvSpPr>
          <p:nvPr>
            <p:ph sz="quarter" idx="1"/>
          </p:nvPr>
        </p:nvSpPr>
        <p:spPr>
          <a:xfrm>
            <a:off x="457200" y="1974850"/>
            <a:ext cx="8229600" cy="4525963"/>
          </a:xfrm>
        </p:spPr>
        <p:txBody>
          <a:bodyPr/>
          <a:lstStyle/>
          <a:p>
            <a:pPr eaLnBrk="1" hangingPunct="1"/>
            <a:r>
              <a:rPr lang="en-US" sz="2400" smtClean="0"/>
              <a:t>The medium itself is more important in determining the limitations of transmission.</a:t>
            </a:r>
          </a:p>
          <a:p>
            <a:pPr eaLnBrk="1" hangingPunct="1"/>
            <a:r>
              <a:rPr lang="en-US" sz="2400" smtClean="0"/>
              <a:t>The transmission capacity, in terms of either data rate or bandwidth, depends critically on the distance and on whether the medium is point-to-point or multipoint.</a:t>
            </a:r>
          </a:p>
          <a:p>
            <a:pPr eaLnBrk="1" hangingPunct="1"/>
            <a:endParaRPr lang="en-US" smtClean="0"/>
          </a:p>
          <a:p>
            <a:pPr eaLnBrk="1" hangingPunct="1"/>
            <a:endParaRPr lang="fr-CA"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1"/>
          <p:cNvSpPr>
            <a:spLocks noGrp="1"/>
          </p:cNvSpPr>
          <p:nvPr>
            <p:ph type="sldNum" sz="quarter" idx="12"/>
          </p:nvPr>
        </p:nvSpPr>
        <p:spPr>
          <a:noFill/>
        </p:spPr>
        <p:txBody>
          <a:bodyPr/>
          <a:lstStyle/>
          <a:p>
            <a:r>
              <a:rPr lang="en-US"/>
              <a:t>17.</a:t>
            </a:r>
            <a:fld id="{373FF9BE-376B-4D00-99A7-ED694D17A59C}" type="slidenum">
              <a:rPr lang="en-US"/>
              <a:pPr/>
              <a:t>17</a:t>
            </a:fld>
            <a:endParaRPr lang="en-US"/>
          </a:p>
        </p:txBody>
      </p:sp>
      <p:sp>
        <p:nvSpPr>
          <p:cNvPr id="33794"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17.4:  </a:t>
            </a:r>
            <a:r>
              <a:rPr lang="en-US" sz="2000">
                <a:latin typeface="Times-BoldItalic"/>
              </a:rPr>
              <a:t>Learning switch</a:t>
            </a:r>
          </a:p>
        </p:txBody>
      </p:sp>
      <p:pic>
        <p:nvPicPr>
          <p:cNvPr id="120837" name="Picture 5"/>
          <p:cNvPicPr>
            <a:picLocks noChangeAspect="1" noChangeArrowheads="1"/>
          </p:cNvPicPr>
          <p:nvPr/>
        </p:nvPicPr>
        <p:blipFill>
          <a:blip r:embed="rId3"/>
          <a:srcRect/>
          <a:stretch>
            <a:fillRect/>
          </a:stretch>
        </p:blipFill>
        <p:spPr bwMode="auto">
          <a:xfrm>
            <a:off x="638175" y="4073525"/>
            <a:ext cx="7862888" cy="2022475"/>
          </a:xfrm>
          <a:prstGeom prst="rect">
            <a:avLst/>
          </a:prstGeom>
          <a:noFill/>
          <a:ln w="9525">
            <a:noFill/>
            <a:miter lim="800000"/>
            <a:headEnd/>
            <a:tailEnd/>
          </a:ln>
        </p:spPr>
      </p:pic>
      <p:pic>
        <p:nvPicPr>
          <p:cNvPr id="6146" name="Picture 2"/>
          <p:cNvPicPr>
            <a:picLocks noChangeAspect="1" noChangeArrowheads="1"/>
          </p:cNvPicPr>
          <p:nvPr/>
        </p:nvPicPr>
        <p:blipFill>
          <a:blip r:embed="rId4"/>
          <a:srcRect/>
          <a:stretch>
            <a:fillRect/>
          </a:stretch>
        </p:blipFill>
        <p:spPr bwMode="auto">
          <a:xfrm>
            <a:off x="1295400" y="1322388"/>
            <a:ext cx="1873250" cy="465137"/>
          </a:xfrm>
          <a:prstGeom prst="rect">
            <a:avLst/>
          </a:prstGeom>
          <a:noFill/>
          <a:ln w="9525">
            <a:noFill/>
            <a:miter lim="800000"/>
            <a:headEnd/>
            <a:tailEnd/>
          </a:ln>
        </p:spPr>
      </p:pic>
      <p:pic>
        <p:nvPicPr>
          <p:cNvPr id="6147" name="Picture 3"/>
          <p:cNvPicPr>
            <a:picLocks noChangeAspect="1" noChangeArrowheads="1"/>
          </p:cNvPicPr>
          <p:nvPr/>
        </p:nvPicPr>
        <p:blipFill>
          <a:blip r:embed="rId5"/>
          <a:srcRect/>
          <a:stretch>
            <a:fillRect/>
          </a:stretch>
        </p:blipFill>
        <p:spPr bwMode="auto">
          <a:xfrm>
            <a:off x="3429000" y="1103313"/>
            <a:ext cx="1898650" cy="700087"/>
          </a:xfrm>
          <a:prstGeom prst="rect">
            <a:avLst/>
          </a:prstGeom>
          <a:noFill/>
          <a:ln w="9525">
            <a:noFill/>
            <a:miter lim="800000"/>
            <a:headEnd/>
            <a:tailEnd/>
          </a:ln>
        </p:spPr>
      </p:pic>
      <p:pic>
        <p:nvPicPr>
          <p:cNvPr id="6148" name="Picture 4"/>
          <p:cNvPicPr>
            <a:picLocks noChangeAspect="1" noChangeArrowheads="1"/>
          </p:cNvPicPr>
          <p:nvPr/>
        </p:nvPicPr>
        <p:blipFill>
          <a:blip r:embed="rId6"/>
          <a:srcRect/>
          <a:stretch>
            <a:fillRect/>
          </a:stretch>
        </p:blipFill>
        <p:spPr bwMode="auto">
          <a:xfrm>
            <a:off x="5715000" y="984250"/>
            <a:ext cx="1898650" cy="914400"/>
          </a:xfrm>
          <a:prstGeom prst="rect">
            <a:avLst/>
          </a:prstGeom>
          <a:noFill/>
          <a:ln w="9525">
            <a:noFill/>
            <a:miter lim="800000"/>
            <a:headEnd/>
            <a:tailEnd/>
          </a:ln>
        </p:spPr>
      </p:pic>
      <p:pic>
        <p:nvPicPr>
          <p:cNvPr id="6149" name="Picture 5"/>
          <p:cNvPicPr>
            <a:picLocks noChangeAspect="1" noChangeArrowheads="1"/>
          </p:cNvPicPr>
          <p:nvPr/>
        </p:nvPicPr>
        <p:blipFill>
          <a:blip r:embed="rId7"/>
          <a:srcRect/>
          <a:stretch>
            <a:fillRect/>
          </a:stretch>
        </p:blipFill>
        <p:spPr bwMode="auto">
          <a:xfrm>
            <a:off x="1911350" y="2263775"/>
            <a:ext cx="1898650" cy="1089025"/>
          </a:xfrm>
          <a:prstGeom prst="rect">
            <a:avLst/>
          </a:prstGeom>
          <a:noFill/>
          <a:ln w="9525">
            <a:noFill/>
            <a:miter lim="800000"/>
            <a:headEnd/>
            <a:tailEnd/>
          </a:ln>
        </p:spPr>
      </p:pic>
      <p:pic>
        <p:nvPicPr>
          <p:cNvPr id="6150" name="Picture 6"/>
          <p:cNvPicPr>
            <a:picLocks noChangeAspect="1" noChangeArrowheads="1"/>
          </p:cNvPicPr>
          <p:nvPr/>
        </p:nvPicPr>
        <p:blipFill>
          <a:blip r:embed="rId8"/>
          <a:srcRect/>
          <a:stretch>
            <a:fillRect/>
          </a:stretch>
        </p:blipFill>
        <p:spPr bwMode="auto">
          <a:xfrm>
            <a:off x="4414838" y="2057400"/>
            <a:ext cx="1898650" cy="1306513"/>
          </a:xfrm>
          <a:prstGeom prst="rect">
            <a:avLst/>
          </a:prstGeom>
          <a:noFill/>
          <a:ln w="9525">
            <a:noFill/>
            <a:miter lim="800000"/>
            <a:headEnd/>
            <a:tailEnd/>
          </a:ln>
        </p:spPr>
      </p:pic>
      <p:grpSp>
        <p:nvGrpSpPr>
          <p:cNvPr id="2" name="Group 1"/>
          <p:cNvGrpSpPr>
            <a:grpSpLocks/>
          </p:cNvGrpSpPr>
          <p:nvPr/>
        </p:nvGrpSpPr>
        <p:grpSpPr bwMode="auto">
          <a:xfrm>
            <a:off x="995363" y="762000"/>
            <a:ext cx="6853237" cy="3124200"/>
            <a:chOff x="996025" y="762000"/>
            <a:chExt cx="6852575" cy="3124200"/>
          </a:xfrm>
        </p:grpSpPr>
        <p:pic>
          <p:nvPicPr>
            <p:cNvPr id="33802" name="Picture 7"/>
            <p:cNvPicPr>
              <a:picLocks noChangeAspect="1" noChangeArrowheads="1"/>
            </p:cNvPicPr>
            <p:nvPr/>
          </p:nvPicPr>
          <p:blipFill>
            <a:blip r:embed="rId9"/>
            <a:srcRect/>
            <a:stretch>
              <a:fillRect/>
            </a:stretch>
          </p:blipFill>
          <p:spPr bwMode="auto">
            <a:xfrm>
              <a:off x="3166721" y="3615280"/>
              <a:ext cx="2633898" cy="270920"/>
            </a:xfrm>
            <a:prstGeom prst="rect">
              <a:avLst/>
            </a:prstGeom>
            <a:noFill/>
            <a:ln w="9525">
              <a:noFill/>
              <a:miter lim="800000"/>
              <a:headEnd/>
              <a:tailEnd/>
            </a:ln>
          </p:spPr>
        </p:pic>
        <p:pic>
          <p:nvPicPr>
            <p:cNvPr id="33803" name="Picture 9"/>
            <p:cNvPicPr>
              <a:picLocks noChangeAspect="1" noChangeArrowheads="1"/>
            </p:cNvPicPr>
            <p:nvPr/>
          </p:nvPicPr>
          <p:blipFill>
            <a:blip r:embed="rId10"/>
            <a:srcRect/>
            <a:stretch>
              <a:fillRect/>
            </a:stretch>
          </p:blipFill>
          <p:spPr bwMode="auto">
            <a:xfrm>
              <a:off x="996025" y="762000"/>
              <a:ext cx="6852575" cy="278550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8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 calcmode="lin" valueType="num">
                                      <p:cBhvr additive="base">
                                        <p:cTn id="15" dur="1250" fill="hold"/>
                                        <p:tgtEl>
                                          <p:spTgt spid="6146"/>
                                        </p:tgtEl>
                                        <p:attrNameLst>
                                          <p:attrName>ppt_x</p:attrName>
                                        </p:attrNameLst>
                                      </p:cBhvr>
                                      <p:tavLst>
                                        <p:tav tm="0">
                                          <p:val>
                                            <p:strVal val="#ppt_x"/>
                                          </p:val>
                                        </p:tav>
                                        <p:tav tm="100000">
                                          <p:val>
                                            <p:strVal val="#ppt_x"/>
                                          </p:val>
                                        </p:tav>
                                      </p:tavLst>
                                    </p:anim>
                                    <p:anim calcmode="lin" valueType="num">
                                      <p:cBhvr additive="base">
                                        <p:cTn id="16" dur="1250" fill="hold"/>
                                        <p:tgtEl>
                                          <p:spTgt spid="6146"/>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6147"/>
                                        </p:tgtEl>
                                        <p:attrNameLst>
                                          <p:attrName>style.visibility</p:attrName>
                                        </p:attrNameLst>
                                      </p:cBhvr>
                                      <p:to>
                                        <p:strVal val="visible"/>
                                      </p:to>
                                    </p:set>
                                    <p:anim calcmode="lin" valueType="num">
                                      <p:cBhvr additive="base">
                                        <p:cTn id="21" dur="1250" fill="hold"/>
                                        <p:tgtEl>
                                          <p:spTgt spid="6147"/>
                                        </p:tgtEl>
                                        <p:attrNameLst>
                                          <p:attrName>ppt_x</p:attrName>
                                        </p:attrNameLst>
                                      </p:cBhvr>
                                      <p:tavLst>
                                        <p:tav tm="0">
                                          <p:val>
                                            <p:strVal val="#ppt_x"/>
                                          </p:val>
                                        </p:tav>
                                        <p:tav tm="100000">
                                          <p:val>
                                            <p:strVal val="#ppt_x"/>
                                          </p:val>
                                        </p:tav>
                                      </p:tavLst>
                                    </p:anim>
                                    <p:anim calcmode="lin" valueType="num">
                                      <p:cBhvr additive="base">
                                        <p:cTn id="22" dur="1250" fill="hold"/>
                                        <p:tgtEl>
                                          <p:spTgt spid="6147"/>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148"/>
                                        </p:tgtEl>
                                        <p:attrNameLst>
                                          <p:attrName>style.visibility</p:attrName>
                                        </p:attrNameLst>
                                      </p:cBhvr>
                                      <p:to>
                                        <p:strVal val="visible"/>
                                      </p:to>
                                    </p:set>
                                    <p:anim calcmode="lin" valueType="num">
                                      <p:cBhvr additive="base">
                                        <p:cTn id="27" dur="1250" fill="hold"/>
                                        <p:tgtEl>
                                          <p:spTgt spid="6148"/>
                                        </p:tgtEl>
                                        <p:attrNameLst>
                                          <p:attrName>ppt_x</p:attrName>
                                        </p:attrNameLst>
                                      </p:cBhvr>
                                      <p:tavLst>
                                        <p:tav tm="0">
                                          <p:val>
                                            <p:strVal val="#ppt_x"/>
                                          </p:val>
                                        </p:tav>
                                        <p:tav tm="100000">
                                          <p:val>
                                            <p:strVal val="#ppt_x"/>
                                          </p:val>
                                        </p:tav>
                                      </p:tavLst>
                                    </p:anim>
                                    <p:anim calcmode="lin" valueType="num">
                                      <p:cBhvr additive="base">
                                        <p:cTn id="28" dur="1250" fill="hold"/>
                                        <p:tgtEl>
                                          <p:spTgt spid="6148"/>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149"/>
                                        </p:tgtEl>
                                        <p:attrNameLst>
                                          <p:attrName>style.visibility</p:attrName>
                                        </p:attrNameLst>
                                      </p:cBhvr>
                                      <p:to>
                                        <p:strVal val="visible"/>
                                      </p:to>
                                    </p:set>
                                    <p:anim calcmode="lin" valueType="num">
                                      <p:cBhvr additive="base">
                                        <p:cTn id="33" dur="1250" fill="hold"/>
                                        <p:tgtEl>
                                          <p:spTgt spid="6149"/>
                                        </p:tgtEl>
                                        <p:attrNameLst>
                                          <p:attrName>ppt_x</p:attrName>
                                        </p:attrNameLst>
                                      </p:cBhvr>
                                      <p:tavLst>
                                        <p:tav tm="0">
                                          <p:val>
                                            <p:strVal val="0-#ppt_w/2"/>
                                          </p:val>
                                        </p:tav>
                                        <p:tav tm="100000">
                                          <p:val>
                                            <p:strVal val="#ppt_x"/>
                                          </p:val>
                                        </p:tav>
                                      </p:tavLst>
                                    </p:anim>
                                    <p:anim calcmode="lin" valueType="num">
                                      <p:cBhvr additive="base">
                                        <p:cTn id="34" dur="1250" fill="hold"/>
                                        <p:tgtEl>
                                          <p:spTgt spid="614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6150"/>
                                        </p:tgtEl>
                                        <p:attrNameLst>
                                          <p:attrName>style.visibility</p:attrName>
                                        </p:attrNameLst>
                                      </p:cBhvr>
                                      <p:to>
                                        <p:strVal val="visible"/>
                                      </p:to>
                                    </p:set>
                                    <p:anim calcmode="lin" valueType="num">
                                      <p:cBhvr additive="base">
                                        <p:cTn id="39" dur="1250" fill="hold"/>
                                        <p:tgtEl>
                                          <p:spTgt spid="6150"/>
                                        </p:tgtEl>
                                        <p:attrNameLst>
                                          <p:attrName>ppt_x</p:attrName>
                                        </p:attrNameLst>
                                      </p:cBhvr>
                                      <p:tavLst>
                                        <p:tav tm="0">
                                          <p:val>
                                            <p:strVal val="1+#ppt_w/2"/>
                                          </p:val>
                                        </p:tav>
                                        <p:tav tm="100000">
                                          <p:val>
                                            <p:strVal val="#ppt_x"/>
                                          </p:val>
                                        </p:tav>
                                      </p:tavLst>
                                    </p:anim>
                                    <p:anim calcmode="lin" valueType="num">
                                      <p:cBhvr additive="base">
                                        <p:cTn id="40" dur="1250" fill="hold"/>
                                        <p:tgtEl>
                                          <p:spTgt spid="61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p:cNvPicPr>
            <a:picLocks noChangeAspect="1" noChangeArrowheads="1"/>
          </p:cNvPicPr>
          <p:nvPr/>
        </p:nvPicPr>
        <p:blipFill>
          <a:blip r:embed="rId2"/>
          <a:srcRect/>
          <a:stretch>
            <a:fillRect/>
          </a:stretch>
        </p:blipFill>
        <p:spPr bwMode="auto">
          <a:xfrm>
            <a:off x="4572000" y="1524000"/>
            <a:ext cx="4114800" cy="2209800"/>
          </a:xfrm>
          <a:prstGeom prst="rect">
            <a:avLst/>
          </a:prstGeom>
          <a:noFill/>
          <a:ln w="9525">
            <a:noFill/>
            <a:miter lim="800000"/>
            <a:headEnd/>
            <a:tailEnd/>
          </a:ln>
        </p:spPr>
      </p:pic>
      <p:sp>
        <p:nvSpPr>
          <p:cNvPr id="8195" name="Titre 1"/>
          <p:cNvSpPr>
            <a:spLocks noGrp="1"/>
          </p:cNvSpPr>
          <p:nvPr>
            <p:ph type="title"/>
          </p:nvPr>
        </p:nvSpPr>
        <p:spPr/>
        <p:txBody>
          <a:bodyPr/>
          <a:lstStyle/>
          <a:p>
            <a:pPr algn="l" eaLnBrk="1" hangingPunct="1"/>
            <a:r>
              <a:rPr lang="fr-CA" smtClean="0">
                <a:solidFill>
                  <a:schemeClr val="bg1"/>
                </a:solidFill>
              </a:rPr>
              <a:t>Twisted Pair</a:t>
            </a:r>
          </a:p>
        </p:txBody>
      </p:sp>
      <p:sp>
        <p:nvSpPr>
          <p:cNvPr id="8196" name="Espace réservé du contenu 2"/>
          <p:cNvSpPr>
            <a:spLocks noGrp="1"/>
          </p:cNvSpPr>
          <p:nvPr>
            <p:ph sz="quarter" idx="1"/>
          </p:nvPr>
        </p:nvSpPr>
        <p:spPr>
          <a:xfrm>
            <a:off x="838200" y="3733800"/>
            <a:ext cx="7772400" cy="3124200"/>
          </a:xfrm>
        </p:spPr>
        <p:txBody>
          <a:bodyPr/>
          <a:lstStyle/>
          <a:p>
            <a:pPr eaLnBrk="1" hangingPunct="1"/>
            <a:r>
              <a:rPr lang="en-US" sz="2000" dirty="0" smtClean="0"/>
              <a:t>A twisted pair consists of two insulated copper wires arranged in a regular spiral pattern. </a:t>
            </a:r>
          </a:p>
          <a:p>
            <a:pPr eaLnBrk="1" hangingPunct="1"/>
            <a:r>
              <a:rPr lang="en-US" sz="2000" dirty="0" smtClean="0"/>
              <a:t>The twisting tends to decrease the crosstalk interference between adjacent pairs in a cable.</a:t>
            </a:r>
          </a:p>
          <a:p>
            <a:pPr eaLnBrk="1" hangingPunct="1"/>
            <a:r>
              <a:rPr lang="en-US" sz="2000" dirty="0" smtClean="0"/>
              <a:t>Twisted pair may be used to transmit both analog and digital transmission. </a:t>
            </a:r>
          </a:p>
          <a:p>
            <a:pPr eaLnBrk="1" hangingPunct="1"/>
            <a:r>
              <a:rPr lang="en-US" sz="2000" dirty="0" smtClean="0"/>
              <a:t>Twisted pair is limited in distance, bandwidth, and data rate.</a:t>
            </a:r>
          </a:p>
          <a:p>
            <a:pPr eaLnBrk="1" hangingPunct="1"/>
            <a:r>
              <a:rPr lang="en-US" sz="2000" dirty="0" smtClean="0"/>
              <a:t>The attenuation for twisted pair is a very strong function of frequency</a:t>
            </a:r>
          </a:p>
        </p:txBody>
      </p:sp>
      <p:pic>
        <p:nvPicPr>
          <p:cNvPr id="8197" name="Picture 10"/>
          <p:cNvPicPr>
            <a:picLocks noChangeAspect="1" noChangeArrowheads="1"/>
          </p:cNvPicPr>
          <p:nvPr/>
        </p:nvPicPr>
        <p:blipFill>
          <a:blip r:embed="rId3"/>
          <a:srcRect l="13680" r="17004"/>
          <a:stretch>
            <a:fillRect/>
          </a:stretch>
        </p:blipFill>
        <p:spPr bwMode="auto">
          <a:xfrm>
            <a:off x="914400" y="1905000"/>
            <a:ext cx="3051175" cy="1371600"/>
          </a:xfrm>
          <a:prstGeom prst="rect">
            <a:avLst/>
          </a:prstGeom>
          <a:noFill/>
          <a:ln w="9525">
            <a:noFill/>
            <a:miter lim="800000"/>
            <a:headEnd/>
            <a:tailEnd/>
          </a:ln>
        </p:spPr>
      </p:pic>
      <p:pic>
        <p:nvPicPr>
          <p:cNvPr id="8198" name="Picture 4"/>
          <p:cNvPicPr>
            <a:picLocks noChangeAspect="1" noChangeArrowheads="1"/>
          </p:cNvPicPr>
          <p:nvPr/>
        </p:nvPicPr>
        <p:blipFill>
          <a:blip r:embed="rId4"/>
          <a:srcRect/>
          <a:stretch>
            <a:fillRect/>
          </a:stretch>
        </p:blipFill>
        <p:spPr bwMode="auto">
          <a:xfrm>
            <a:off x="6143625" y="142875"/>
            <a:ext cx="2500313" cy="1246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re 1"/>
          <p:cNvSpPr>
            <a:spLocks noGrp="1"/>
          </p:cNvSpPr>
          <p:nvPr>
            <p:ph type="title"/>
          </p:nvPr>
        </p:nvSpPr>
        <p:spPr/>
        <p:txBody>
          <a:bodyPr/>
          <a:lstStyle/>
          <a:p>
            <a:pPr algn="l" eaLnBrk="1" hangingPunct="1"/>
            <a:r>
              <a:rPr lang="fr-CA" smtClean="0">
                <a:solidFill>
                  <a:schemeClr val="bg1"/>
                </a:solidFill>
              </a:rPr>
              <a:t>Twisted Pair Types</a:t>
            </a:r>
          </a:p>
        </p:txBody>
      </p:sp>
      <p:sp>
        <p:nvSpPr>
          <p:cNvPr id="9219" name="Espace réservé du contenu 2"/>
          <p:cNvSpPr>
            <a:spLocks noGrp="1"/>
          </p:cNvSpPr>
          <p:nvPr>
            <p:ph sz="quarter" idx="1"/>
          </p:nvPr>
        </p:nvSpPr>
        <p:spPr>
          <a:xfrm>
            <a:off x="304800" y="3810000"/>
            <a:ext cx="3733800" cy="2514600"/>
          </a:xfrm>
        </p:spPr>
        <p:txBody>
          <a:bodyPr/>
          <a:lstStyle/>
          <a:p>
            <a:pPr eaLnBrk="1" hangingPunct="1"/>
            <a:r>
              <a:rPr lang="en-US" sz="2000" dirty="0" smtClean="0"/>
              <a:t>Unshielded Twisted Pair (UTP)</a:t>
            </a:r>
          </a:p>
          <a:p>
            <a:pPr lvl="1" eaLnBrk="1" hangingPunct="1"/>
            <a:r>
              <a:rPr lang="en-US" sz="2000" dirty="0" smtClean="0"/>
              <a:t>ordinary telephone wire</a:t>
            </a:r>
          </a:p>
          <a:p>
            <a:pPr lvl="1" eaLnBrk="1" hangingPunct="1"/>
            <a:r>
              <a:rPr lang="en-US" sz="2000" dirty="0" smtClean="0"/>
              <a:t>cheapest</a:t>
            </a:r>
          </a:p>
          <a:p>
            <a:pPr lvl="1" eaLnBrk="1" hangingPunct="1"/>
            <a:r>
              <a:rPr lang="en-US" sz="2000" dirty="0" smtClean="0"/>
              <a:t>easiest to install</a:t>
            </a:r>
          </a:p>
          <a:p>
            <a:pPr lvl="1" eaLnBrk="1" hangingPunct="1"/>
            <a:r>
              <a:rPr lang="en-US" sz="2000" dirty="0" smtClean="0"/>
              <a:t>suffers from external EM interference</a:t>
            </a:r>
            <a:endParaRPr lang="fr-CA" sz="2000" dirty="0" smtClean="0"/>
          </a:p>
        </p:txBody>
      </p:sp>
      <p:sp>
        <p:nvSpPr>
          <p:cNvPr id="6" name="Espace réservé du contenu 2"/>
          <p:cNvSpPr txBox="1">
            <a:spLocks/>
          </p:cNvSpPr>
          <p:nvPr/>
        </p:nvSpPr>
        <p:spPr bwMode="auto">
          <a:xfrm>
            <a:off x="4724400" y="3581400"/>
            <a:ext cx="3733800" cy="3124200"/>
          </a:xfrm>
          <a:prstGeom prst="rect">
            <a:avLst/>
          </a:prstGeom>
          <a:noFill/>
          <a:ln w="9525">
            <a:noFill/>
            <a:miter lim="800000"/>
            <a:headEnd/>
            <a:tailEnd/>
          </a:ln>
        </p:spPr>
        <p:txBody>
          <a:bodyPr/>
          <a:lstStyle/>
          <a:p>
            <a:pPr marL="342900" indent="-342900">
              <a:spcBef>
                <a:spcPct val="20000"/>
              </a:spcBef>
              <a:buFont typeface="Arial" charset="0"/>
              <a:buChar char="•"/>
              <a:defRPr/>
            </a:pPr>
            <a:r>
              <a:rPr lang="en-US" sz="2000" dirty="0">
                <a:latin typeface="+mn-lt"/>
              </a:rPr>
              <a:t>Shielded Twisted Pair (STP)</a:t>
            </a:r>
          </a:p>
          <a:p>
            <a:pPr marL="742950" lvl="1" indent="-285750">
              <a:spcBef>
                <a:spcPct val="20000"/>
              </a:spcBef>
              <a:buFont typeface="Arial" charset="0"/>
              <a:buChar char="–"/>
              <a:defRPr/>
            </a:pPr>
            <a:r>
              <a:rPr lang="en-US" sz="2000" dirty="0">
                <a:latin typeface="+mn-lt"/>
              </a:rPr>
              <a:t>metal braid or sheathing that reduces interference</a:t>
            </a:r>
          </a:p>
          <a:p>
            <a:pPr marL="742950" lvl="1" indent="-285750">
              <a:spcBef>
                <a:spcPct val="20000"/>
              </a:spcBef>
              <a:buFont typeface="Arial" charset="0"/>
              <a:buChar char="–"/>
              <a:defRPr/>
            </a:pPr>
            <a:r>
              <a:rPr lang="en-US" sz="2000" dirty="0">
                <a:latin typeface="+mn-lt"/>
              </a:rPr>
              <a:t>more expensive</a:t>
            </a:r>
          </a:p>
          <a:p>
            <a:pPr marL="742950" lvl="1" indent="-285750">
              <a:spcBef>
                <a:spcPct val="20000"/>
              </a:spcBef>
              <a:buFont typeface="Arial" charset="0"/>
              <a:buChar char="–"/>
              <a:defRPr/>
            </a:pPr>
            <a:r>
              <a:rPr lang="en-US" sz="2000" dirty="0">
                <a:latin typeface="+mn-lt"/>
              </a:rPr>
              <a:t>easiest to install</a:t>
            </a:r>
          </a:p>
          <a:p>
            <a:pPr marL="742950" lvl="1" indent="-285750">
              <a:spcBef>
                <a:spcPct val="20000"/>
              </a:spcBef>
              <a:buFont typeface="Arial" charset="0"/>
              <a:buChar char="–"/>
              <a:defRPr/>
            </a:pPr>
            <a:r>
              <a:rPr lang="en-US" sz="2000" dirty="0">
                <a:latin typeface="+mn-lt"/>
              </a:rPr>
              <a:t>harder to handle (thick, heavy)</a:t>
            </a:r>
            <a:endParaRPr lang="fr-CA" sz="2000" dirty="0">
              <a:latin typeface="+mn-lt"/>
            </a:endParaRPr>
          </a:p>
        </p:txBody>
      </p:sp>
      <p:pic>
        <p:nvPicPr>
          <p:cNvPr id="9221" name="Picture 10"/>
          <p:cNvPicPr>
            <a:picLocks noChangeAspect="1" noChangeArrowheads="1"/>
          </p:cNvPicPr>
          <p:nvPr/>
        </p:nvPicPr>
        <p:blipFill>
          <a:blip r:embed="rId2"/>
          <a:srcRect r="53882" b="7587"/>
          <a:stretch>
            <a:fillRect/>
          </a:stretch>
        </p:blipFill>
        <p:spPr bwMode="auto">
          <a:xfrm>
            <a:off x="838200" y="1066800"/>
            <a:ext cx="2828925" cy="2109787"/>
          </a:xfrm>
          <a:prstGeom prst="rect">
            <a:avLst/>
          </a:prstGeom>
          <a:noFill/>
          <a:ln w="9525">
            <a:noFill/>
            <a:miter lim="800000"/>
            <a:headEnd/>
            <a:tailEnd/>
          </a:ln>
        </p:spPr>
      </p:pic>
      <p:pic>
        <p:nvPicPr>
          <p:cNvPr id="9222" name="Picture 10"/>
          <p:cNvPicPr>
            <a:picLocks noChangeAspect="1" noChangeArrowheads="1"/>
          </p:cNvPicPr>
          <p:nvPr/>
        </p:nvPicPr>
        <p:blipFill>
          <a:blip r:embed="rId2"/>
          <a:srcRect l="45293" b="7407"/>
          <a:stretch>
            <a:fillRect/>
          </a:stretch>
        </p:blipFill>
        <p:spPr bwMode="auto">
          <a:xfrm>
            <a:off x="5105400" y="1143000"/>
            <a:ext cx="3024188"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re 1"/>
          <p:cNvSpPr>
            <a:spLocks noGrp="1"/>
          </p:cNvSpPr>
          <p:nvPr>
            <p:ph type="title"/>
          </p:nvPr>
        </p:nvSpPr>
        <p:spPr/>
        <p:txBody>
          <a:bodyPr/>
          <a:lstStyle/>
          <a:p>
            <a:pPr algn="l" eaLnBrk="1" hangingPunct="1"/>
            <a:r>
              <a:rPr lang="fr-CA" smtClean="0">
                <a:solidFill>
                  <a:schemeClr val="bg1"/>
                </a:solidFill>
              </a:rPr>
              <a:t>Coaxial cable</a:t>
            </a:r>
          </a:p>
        </p:txBody>
      </p:sp>
      <p:sp>
        <p:nvSpPr>
          <p:cNvPr id="10243" name="Espace réservé du contenu 2"/>
          <p:cNvSpPr>
            <a:spLocks noGrp="1"/>
          </p:cNvSpPr>
          <p:nvPr>
            <p:ph sz="quarter" idx="1"/>
          </p:nvPr>
        </p:nvSpPr>
        <p:spPr>
          <a:xfrm>
            <a:off x="381000" y="3443288"/>
            <a:ext cx="8153400" cy="3248025"/>
          </a:xfrm>
        </p:spPr>
        <p:txBody>
          <a:bodyPr/>
          <a:lstStyle/>
          <a:p>
            <a:pPr eaLnBrk="1" hangingPunct="1"/>
            <a:endParaRPr lang="en-US" sz="2000" smtClean="0"/>
          </a:p>
          <a:p>
            <a:pPr eaLnBrk="1" hangingPunct="1"/>
            <a:r>
              <a:rPr lang="en-US" sz="2000" smtClean="0"/>
              <a:t>Coaxial cable consist the followings layers in its construction</a:t>
            </a:r>
          </a:p>
          <a:p>
            <a:pPr lvl="1" eaLnBrk="1" hangingPunct="1"/>
            <a:r>
              <a:rPr lang="en-US" sz="1600" smtClean="0"/>
              <a:t>The copper conductor</a:t>
            </a:r>
          </a:p>
          <a:p>
            <a:pPr lvl="1" eaLnBrk="1" hangingPunct="1"/>
            <a:r>
              <a:rPr lang="en-US" sz="1600" smtClean="0"/>
              <a:t>Insulation layer of plastic foam</a:t>
            </a:r>
          </a:p>
          <a:p>
            <a:pPr lvl="1" eaLnBrk="1" hangingPunct="1"/>
            <a:r>
              <a:rPr lang="en-US" sz="1600" smtClean="0"/>
              <a:t>Second conductor or shield of wire mesh tube or metallic foil</a:t>
            </a:r>
          </a:p>
          <a:p>
            <a:pPr lvl="1" eaLnBrk="1" hangingPunct="1"/>
            <a:r>
              <a:rPr lang="en-US" sz="1600" smtClean="0"/>
              <a:t>Outer jacket of tough plastic</a:t>
            </a:r>
          </a:p>
          <a:p>
            <a:pPr lvl="1" eaLnBrk="1" hangingPunct="1">
              <a:buFont typeface="Arial" charset="0"/>
              <a:buNone/>
            </a:pPr>
            <a:endParaRPr lang="en-US" sz="1600" smtClean="0"/>
          </a:p>
          <a:p>
            <a:pPr eaLnBrk="1" hangingPunct="1"/>
            <a:r>
              <a:rPr lang="en-US" sz="2000" smtClean="0"/>
              <a:t>Coaxial cable can be used over longer distances and support more stations on a shared line than twisted pair.</a:t>
            </a:r>
          </a:p>
        </p:txBody>
      </p:sp>
      <p:pic>
        <p:nvPicPr>
          <p:cNvPr id="10244" name="Picture 10"/>
          <p:cNvPicPr>
            <a:picLocks noChangeAspect="1" noChangeArrowheads="1"/>
          </p:cNvPicPr>
          <p:nvPr/>
        </p:nvPicPr>
        <p:blipFill>
          <a:blip r:embed="rId2"/>
          <a:srcRect/>
          <a:stretch>
            <a:fillRect/>
          </a:stretch>
        </p:blipFill>
        <p:spPr bwMode="auto">
          <a:xfrm>
            <a:off x="381000" y="1600200"/>
            <a:ext cx="4897438" cy="2016125"/>
          </a:xfrm>
          <a:prstGeom prst="rect">
            <a:avLst/>
          </a:prstGeom>
          <a:noFill/>
          <a:ln w="9525">
            <a:noFill/>
            <a:miter lim="800000"/>
            <a:headEnd/>
            <a:tailEnd/>
          </a:ln>
        </p:spPr>
      </p:pic>
      <p:pic>
        <p:nvPicPr>
          <p:cNvPr id="8197" name="Picture 5"/>
          <p:cNvPicPr>
            <a:picLocks noChangeAspect="1" noChangeArrowheads="1"/>
          </p:cNvPicPr>
          <p:nvPr/>
        </p:nvPicPr>
        <p:blipFill>
          <a:blip r:embed="rId3">
            <a:duotone>
              <a:prstClr val="black"/>
              <a:schemeClr val="accent2">
                <a:tint val="45000"/>
                <a:satMod val="400000"/>
              </a:schemeClr>
            </a:duotone>
          </a:blip>
          <a:srcRect/>
          <a:stretch>
            <a:fillRect/>
          </a:stretch>
        </p:blipFill>
        <p:spPr bwMode="auto">
          <a:xfrm>
            <a:off x="5638800" y="1752600"/>
            <a:ext cx="3276600" cy="190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1"/>
          <p:cNvSpPr>
            <a:spLocks noGrp="1"/>
          </p:cNvSpPr>
          <p:nvPr>
            <p:ph type="title"/>
          </p:nvPr>
        </p:nvSpPr>
        <p:spPr>
          <a:xfrm>
            <a:off x="457200" y="228600"/>
            <a:ext cx="8229600" cy="1143000"/>
          </a:xfrm>
        </p:spPr>
        <p:txBody>
          <a:bodyPr/>
          <a:lstStyle/>
          <a:p>
            <a:pPr algn="l" eaLnBrk="1" hangingPunct="1"/>
            <a:r>
              <a:rPr lang="fr-CA" smtClean="0">
                <a:solidFill>
                  <a:schemeClr val="bg1"/>
                </a:solidFill>
              </a:rPr>
              <a:t>Continue…</a:t>
            </a:r>
          </a:p>
        </p:txBody>
      </p:sp>
      <p:sp>
        <p:nvSpPr>
          <p:cNvPr id="11267" name="Espace réservé du contenu 2"/>
          <p:cNvSpPr>
            <a:spLocks noGrp="1"/>
          </p:cNvSpPr>
          <p:nvPr>
            <p:ph sz="quarter" idx="1"/>
          </p:nvPr>
        </p:nvSpPr>
        <p:spPr>
          <a:xfrm>
            <a:off x="0" y="1447800"/>
            <a:ext cx="5334000" cy="4800600"/>
          </a:xfrm>
        </p:spPr>
        <p:txBody>
          <a:bodyPr/>
          <a:lstStyle/>
          <a:p>
            <a:pPr eaLnBrk="1" hangingPunct="1"/>
            <a:endParaRPr lang="en-US" sz="2000" smtClean="0"/>
          </a:p>
          <a:p>
            <a:pPr eaLnBrk="1" hangingPunct="1"/>
            <a:r>
              <a:rPr lang="en-US" sz="2000" smtClean="0"/>
              <a:t>Coaxial cable is a versatile transmission medium, used in a wide variety of applications, including:</a:t>
            </a:r>
          </a:p>
          <a:p>
            <a:pPr eaLnBrk="1" hangingPunct="1">
              <a:buFont typeface="Arial" charset="0"/>
              <a:buNone/>
            </a:pPr>
            <a:r>
              <a:rPr lang="en-US" sz="2000" smtClean="0"/>
              <a:t>		• </a:t>
            </a:r>
            <a:r>
              <a:rPr lang="en-US" sz="1600" smtClean="0"/>
              <a:t>Television distribution - aerial to TV systems.</a:t>
            </a:r>
          </a:p>
          <a:p>
            <a:pPr eaLnBrk="1" hangingPunct="1">
              <a:buFont typeface="Arial" charset="0"/>
              <a:buNone/>
            </a:pPr>
            <a:endParaRPr lang="fr-CA" sz="1600" smtClean="0"/>
          </a:p>
          <a:p>
            <a:pPr eaLnBrk="1" hangingPunct="1"/>
            <a:r>
              <a:rPr lang="en-US" sz="2000" smtClean="0"/>
              <a:t>Characteristics</a:t>
            </a:r>
          </a:p>
          <a:p>
            <a:pPr lvl="1" eaLnBrk="1" hangingPunct="1"/>
            <a:r>
              <a:rPr lang="en-US" sz="1700" smtClean="0"/>
              <a:t>It  is comparatively inexpensive</a:t>
            </a:r>
          </a:p>
          <a:p>
            <a:pPr lvl="1" eaLnBrk="1" hangingPunct="1"/>
            <a:r>
              <a:rPr lang="en-US" sz="1700" smtClean="0"/>
              <a:t>Its installation us comparatively simple</a:t>
            </a:r>
          </a:p>
          <a:p>
            <a:pPr lvl="1" eaLnBrk="1" hangingPunct="1"/>
            <a:r>
              <a:rPr lang="en-US" sz="1700" smtClean="0"/>
              <a:t>It must be grounded properly in a network connection</a:t>
            </a:r>
          </a:p>
          <a:p>
            <a:pPr lvl="1" eaLnBrk="1" hangingPunct="1"/>
            <a:r>
              <a:rPr lang="en-US" sz="1700" smtClean="0"/>
              <a:t>Its bandwidth capacity is around 10 Mbps</a:t>
            </a:r>
          </a:p>
          <a:p>
            <a:pPr lvl="1" eaLnBrk="1" hangingPunct="1"/>
            <a:r>
              <a:rPr lang="en-US" sz="1700" smtClean="0"/>
              <a:t>It is thin Ethernet connection maximum 30 nodes and in thick Ethernet connection maximum 100 nodes can be successfully interlinked with this cable connection</a:t>
            </a:r>
          </a:p>
          <a:p>
            <a:pPr lvl="1" eaLnBrk="1" hangingPunct="1"/>
            <a:r>
              <a:rPr lang="en-US" sz="1700" smtClean="0"/>
              <a:t>It  suffers from data attenuation</a:t>
            </a:r>
            <a:endParaRPr lang="fr-CA" sz="1700" smtClean="0"/>
          </a:p>
        </p:txBody>
      </p:sp>
      <p:pic>
        <p:nvPicPr>
          <p:cNvPr id="11268" name="Picture 4"/>
          <p:cNvPicPr>
            <a:picLocks noChangeAspect="1" noChangeArrowheads="1"/>
          </p:cNvPicPr>
          <p:nvPr/>
        </p:nvPicPr>
        <p:blipFill>
          <a:blip r:embed="rId2"/>
          <a:srcRect/>
          <a:stretch>
            <a:fillRect/>
          </a:stretch>
        </p:blipFill>
        <p:spPr bwMode="auto">
          <a:xfrm>
            <a:off x="5334000" y="1905000"/>
            <a:ext cx="3590925"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p:cNvPicPr>
            <a:picLocks noChangeAspect="1" noChangeArrowheads="1"/>
          </p:cNvPicPr>
          <p:nvPr/>
        </p:nvPicPr>
        <p:blipFill>
          <a:blip r:embed="rId2"/>
          <a:srcRect/>
          <a:stretch>
            <a:fillRect/>
          </a:stretch>
        </p:blipFill>
        <p:spPr bwMode="auto">
          <a:xfrm>
            <a:off x="0" y="2362200"/>
            <a:ext cx="9144000" cy="2055813"/>
          </a:xfrm>
          <a:prstGeom prst="rect">
            <a:avLst/>
          </a:prstGeom>
          <a:noFill/>
          <a:ln w="9525">
            <a:noFill/>
            <a:miter lim="800000"/>
            <a:headEnd/>
            <a:tailEnd/>
          </a:ln>
        </p:spPr>
      </p:pic>
      <p:sp>
        <p:nvSpPr>
          <p:cNvPr id="11270" name="Text Box 6"/>
          <p:cNvSpPr txBox="1">
            <a:spLocks noChangeArrowheads="1"/>
          </p:cNvSpPr>
          <p:nvPr/>
        </p:nvSpPr>
        <p:spPr bwMode="auto">
          <a:xfrm>
            <a:off x="228600" y="457200"/>
            <a:ext cx="4876800" cy="708025"/>
          </a:xfrm>
          <a:prstGeom prst="rect">
            <a:avLst/>
          </a:prstGeom>
          <a:noFill/>
          <a:ln w="9525">
            <a:noFill/>
            <a:miter lim="800000"/>
            <a:headEnd/>
            <a:tailEnd/>
          </a:ln>
          <a:effectLst/>
        </p:spPr>
        <p:txBody>
          <a:bodyPr>
            <a:spAutoFit/>
          </a:bodyPr>
          <a:lstStyle/>
          <a:p>
            <a:pPr>
              <a:defRPr/>
            </a:pPr>
            <a:r>
              <a:rPr lang="en-US" sz="4000" b="1" dirty="0">
                <a:solidFill>
                  <a:schemeClr val="bg1"/>
                </a:solidFill>
                <a:latin typeface="+mj-lt"/>
              </a:rPr>
              <a:t>BNC connectors</a:t>
            </a:r>
            <a:endParaRPr lang="en-US" sz="4000" dirty="0">
              <a:solidFill>
                <a:schemeClr val="bg1"/>
              </a:solidFill>
              <a:latin typeface="+mj-lt"/>
            </a:endParaRPr>
          </a:p>
        </p:txBody>
      </p:sp>
      <p:sp>
        <p:nvSpPr>
          <p:cNvPr id="12292" name="Rectangle 9"/>
          <p:cNvSpPr>
            <a:spLocks noChangeArrowheads="1"/>
          </p:cNvSpPr>
          <p:nvPr/>
        </p:nvSpPr>
        <p:spPr bwMode="auto">
          <a:xfrm>
            <a:off x="914400" y="4648200"/>
            <a:ext cx="8077200" cy="2653034"/>
          </a:xfrm>
          <a:prstGeom prst="rect">
            <a:avLst/>
          </a:prstGeom>
          <a:noFill/>
          <a:ln w="9525">
            <a:noFill/>
            <a:miter lim="800000"/>
            <a:headEnd/>
            <a:tailEnd/>
          </a:ln>
        </p:spPr>
        <p:txBody>
          <a:bodyPr wrap="square">
            <a:spAutoFit/>
          </a:bodyPr>
          <a:lstStyle/>
          <a:p>
            <a:pPr marL="342900" indent="-342900">
              <a:spcBef>
                <a:spcPct val="20000"/>
              </a:spcBef>
              <a:buFont typeface="Arial" charset="0"/>
              <a:buChar char="•"/>
            </a:pPr>
            <a:r>
              <a:rPr lang="en-US" dirty="0"/>
              <a:t>BNC Connectors are used for connecting to co-axial cables together at connecting points is when repeaters are required</a:t>
            </a:r>
          </a:p>
          <a:p>
            <a:pPr marL="342900" indent="-342900">
              <a:spcBef>
                <a:spcPct val="20000"/>
              </a:spcBef>
              <a:buFont typeface="Arial" charset="0"/>
              <a:buChar char="•"/>
            </a:pPr>
            <a:endParaRPr lang="en-US" dirty="0"/>
          </a:p>
        </p:txBody>
      </p:sp>
    </p:spTree>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1"/>
          <p:cNvSpPr>
            <a:spLocks noGrp="1"/>
          </p:cNvSpPr>
          <p:nvPr>
            <p:ph type="title"/>
          </p:nvPr>
        </p:nvSpPr>
        <p:spPr>
          <a:xfrm>
            <a:off x="457200" y="228600"/>
            <a:ext cx="8229600" cy="1143000"/>
          </a:xfrm>
        </p:spPr>
        <p:txBody>
          <a:bodyPr/>
          <a:lstStyle/>
          <a:p>
            <a:pPr algn="l" eaLnBrk="1" hangingPunct="1"/>
            <a:r>
              <a:rPr lang="fr-CA" smtClean="0">
                <a:solidFill>
                  <a:schemeClr val="bg1"/>
                </a:solidFill>
              </a:rPr>
              <a:t>Fiber Optics</a:t>
            </a:r>
          </a:p>
        </p:txBody>
      </p:sp>
      <p:sp>
        <p:nvSpPr>
          <p:cNvPr id="13315" name="Espace réservé du contenu 2"/>
          <p:cNvSpPr>
            <a:spLocks noGrp="1"/>
          </p:cNvSpPr>
          <p:nvPr>
            <p:ph sz="quarter" idx="1"/>
          </p:nvPr>
        </p:nvSpPr>
        <p:spPr>
          <a:xfrm>
            <a:off x="457200" y="3810000"/>
            <a:ext cx="8229600" cy="2767013"/>
          </a:xfrm>
        </p:spPr>
        <p:txBody>
          <a:bodyPr/>
          <a:lstStyle/>
          <a:p>
            <a:pPr eaLnBrk="1" hangingPunct="1"/>
            <a:r>
              <a:rPr lang="fr-CA" sz="1900" smtClean="0"/>
              <a:t>Fiber optic cable is known as most sophisticated cables used in long distance network connection. </a:t>
            </a:r>
          </a:p>
          <a:p>
            <a:pPr eaLnBrk="1" hangingPunct="1"/>
            <a:r>
              <a:rPr lang="fr-CA" sz="1900" smtClean="0"/>
              <a:t>Through this cable data transmission is done through « Light ray signal  transmission» rather than electrical signal transmission.</a:t>
            </a:r>
          </a:p>
          <a:p>
            <a:pPr eaLnBrk="1" hangingPunct="1"/>
            <a:r>
              <a:rPr lang="fr-CA" sz="1900" smtClean="0"/>
              <a:t>It has inner core of glass that conducts light.This inner core is surrounded by cladding.</a:t>
            </a:r>
          </a:p>
          <a:p>
            <a:pPr eaLnBrk="1" hangingPunct="1"/>
            <a:r>
              <a:rPr lang="fr-CA" sz="1900" smtClean="0"/>
              <a:t>Cladding is nothing but layer of glass material that reflects light back into the core.</a:t>
            </a:r>
          </a:p>
          <a:p>
            <a:pPr eaLnBrk="1" hangingPunct="1"/>
            <a:r>
              <a:rPr lang="fr-CA" sz="1900" smtClean="0"/>
              <a:t>Each fiber is then surrounded by plastic sheath</a:t>
            </a:r>
          </a:p>
        </p:txBody>
      </p:sp>
      <p:pic>
        <p:nvPicPr>
          <p:cNvPr id="13316" name="Picture 2"/>
          <p:cNvPicPr>
            <a:picLocks noChangeArrowheads="1"/>
          </p:cNvPicPr>
          <p:nvPr/>
        </p:nvPicPr>
        <p:blipFill>
          <a:blip r:embed="rId2"/>
          <a:srcRect/>
          <a:stretch>
            <a:fillRect/>
          </a:stretch>
        </p:blipFill>
        <p:spPr bwMode="auto">
          <a:xfrm>
            <a:off x="1066800" y="1752600"/>
            <a:ext cx="7185025" cy="1981200"/>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a:xfrm>
            <a:off x="457200" y="381000"/>
            <a:ext cx="8229600" cy="1143000"/>
          </a:xfrm>
        </p:spPr>
        <p:txBody>
          <a:bodyPr/>
          <a:lstStyle/>
          <a:p>
            <a:pPr algn="l" eaLnBrk="1" hangingPunct="1"/>
            <a:r>
              <a:rPr lang="fr-CA" smtClean="0">
                <a:solidFill>
                  <a:schemeClr val="bg1"/>
                </a:solidFill>
              </a:rPr>
              <a:t>Benefits of Fiber Optics</a:t>
            </a:r>
          </a:p>
        </p:txBody>
      </p:sp>
      <p:sp>
        <p:nvSpPr>
          <p:cNvPr id="14339" name="Espace réservé du contenu 2"/>
          <p:cNvSpPr>
            <a:spLocks noGrp="1"/>
          </p:cNvSpPr>
          <p:nvPr>
            <p:ph sz="quarter" idx="1"/>
          </p:nvPr>
        </p:nvSpPr>
        <p:spPr>
          <a:xfrm>
            <a:off x="228600" y="1828800"/>
            <a:ext cx="4495800" cy="4525963"/>
          </a:xfrm>
        </p:spPr>
        <p:txBody>
          <a:bodyPr/>
          <a:lstStyle/>
          <a:p>
            <a:pPr eaLnBrk="1" hangingPunct="1"/>
            <a:r>
              <a:rPr lang="en-US" sz="2000" smtClean="0"/>
              <a:t>The bandwidth of the signal produced by the transmitting antenna is more important than the medium in determining transmission characteristics.</a:t>
            </a:r>
          </a:p>
          <a:p>
            <a:r>
              <a:rPr lang="en-US" sz="2000" b="1" smtClean="0"/>
              <a:t>Optical Fiber – Benefits</a:t>
            </a:r>
            <a:endParaRPr lang="en-US" sz="2000" smtClean="0"/>
          </a:p>
          <a:p>
            <a:r>
              <a:rPr lang="en-US" sz="2000" smtClean="0"/>
              <a:t>greater capacity</a:t>
            </a:r>
          </a:p>
          <a:p>
            <a:pPr lvl="1"/>
            <a:r>
              <a:rPr lang="en-US" sz="2000" smtClean="0"/>
              <a:t>data rates of hundreds of Gbps </a:t>
            </a:r>
          </a:p>
          <a:p>
            <a:r>
              <a:rPr lang="en-US" sz="2000" smtClean="0"/>
              <a:t>smaller size &amp; weight</a:t>
            </a:r>
          </a:p>
          <a:p>
            <a:r>
              <a:rPr lang="en-US" sz="2000" smtClean="0"/>
              <a:t>lower attenuation</a:t>
            </a:r>
          </a:p>
          <a:p>
            <a:r>
              <a:rPr lang="en-US" sz="2000" smtClean="0"/>
              <a:t>electromagnetic isolation</a:t>
            </a:r>
          </a:p>
          <a:p>
            <a:r>
              <a:rPr lang="en-US" sz="2000" smtClean="0"/>
              <a:t>greater repeater spacing</a:t>
            </a:r>
          </a:p>
          <a:p>
            <a:pPr lvl="1"/>
            <a:r>
              <a:rPr lang="en-US" sz="2000" smtClean="0"/>
              <a:t>10s of km at least</a:t>
            </a:r>
          </a:p>
          <a:p>
            <a:pPr eaLnBrk="1" hangingPunct="1"/>
            <a:endParaRPr lang="fr-CA" sz="2400" smtClean="0"/>
          </a:p>
        </p:txBody>
      </p:sp>
      <p:pic>
        <p:nvPicPr>
          <p:cNvPr id="14340" name="Picture 4"/>
          <p:cNvPicPr>
            <a:picLocks noChangeAspect="1" noChangeArrowheads="1"/>
          </p:cNvPicPr>
          <p:nvPr/>
        </p:nvPicPr>
        <p:blipFill>
          <a:blip r:embed="rId2"/>
          <a:srcRect/>
          <a:stretch>
            <a:fillRect/>
          </a:stretch>
        </p:blipFill>
        <p:spPr bwMode="auto">
          <a:xfrm>
            <a:off x="4953000" y="1905000"/>
            <a:ext cx="3733800"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457200" y="228600"/>
            <a:ext cx="8229600" cy="1143000"/>
          </a:xfrm>
        </p:spPr>
        <p:txBody>
          <a:bodyPr/>
          <a:lstStyle/>
          <a:p>
            <a:pPr algn="l" eaLnBrk="1" hangingPunct="1"/>
            <a:r>
              <a:rPr lang="fr-CA" smtClean="0">
                <a:solidFill>
                  <a:schemeClr val="bg1"/>
                </a:solidFill>
              </a:rPr>
              <a:t>Types of Optic fibre</a:t>
            </a:r>
          </a:p>
        </p:txBody>
      </p:sp>
      <p:sp>
        <p:nvSpPr>
          <p:cNvPr id="17411" name="Espace réservé du contenu 2"/>
          <p:cNvSpPr>
            <a:spLocks noGrp="1"/>
          </p:cNvSpPr>
          <p:nvPr>
            <p:ph sz="quarter" idx="1"/>
          </p:nvPr>
        </p:nvSpPr>
        <p:spPr>
          <a:xfrm>
            <a:off x="381000" y="1143000"/>
            <a:ext cx="8229600" cy="5181600"/>
          </a:xfrm>
        </p:spPr>
        <p:txBody>
          <a:bodyPr/>
          <a:lstStyle/>
          <a:p>
            <a:pPr eaLnBrk="1" hangingPunct="1">
              <a:defRPr/>
            </a:pPr>
            <a:r>
              <a:rPr lang="en-US" sz="2400" dirty="0" smtClean="0">
                <a:latin typeface="+mj-lt"/>
              </a:rPr>
              <a:t>Rays at shallow angles are reflected and propagated along the fiber; other rays are absorbed by the surrounding material. This form of propagation is called </a:t>
            </a:r>
            <a:r>
              <a:rPr lang="en-US" sz="2400" b="1" dirty="0" smtClean="0">
                <a:latin typeface="+mj-lt"/>
              </a:rPr>
              <a:t>step-index</a:t>
            </a:r>
            <a:r>
              <a:rPr lang="en-US" sz="2400" dirty="0" smtClean="0">
                <a:latin typeface="+mj-lt"/>
              </a:rPr>
              <a:t> </a:t>
            </a:r>
            <a:r>
              <a:rPr lang="en-US" sz="2400" b="1" dirty="0" smtClean="0">
                <a:latin typeface="+mj-lt"/>
              </a:rPr>
              <a:t>multimode</a:t>
            </a:r>
          </a:p>
          <a:p>
            <a:pPr eaLnBrk="1" hangingPunct="1">
              <a:defRPr/>
            </a:pPr>
            <a:endParaRPr lang="en-US" sz="2400" dirty="0" smtClean="0">
              <a:latin typeface="+mj-lt"/>
            </a:endParaRPr>
          </a:p>
          <a:p>
            <a:pPr eaLnBrk="1" hangingPunct="1">
              <a:defRPr/>
            </a:pPr>
            <a:r>
              <a:rPr lang="en-US" sz="2400" dirty="0" smtClean="0">
                <a:latin typeface="+mj-lt"/>
              </a:rPr>
              <a:t>by varying the index of refraction of the core, a second type of transmission, known as </a:t>
            </a:r>
            <a:r>
              <a:rPr lang="en-US" sz="2400" b="1" dirty="0" smtClean="0">
                <a:latin typeface="+mj-lt"/>
              </a:rPr>
              <a:t>graded-index multimode</a:t>
            </a:r>
            <a:r>
              <a:rPr lang="en-US" sz="2400" dirty="0" smtClean="0">
                <a:latin typeface="+mj-lt"/>
              </a:rPr>
              <a:t>, is possible</a:t>
            </a:r>
          </a:p>
          <a:p>
            <a:pPr eaLnBrk="1" hangingPunct="1">
              <a:defRPr/>
            </a:pPr>
            <a:endParaRPr lang="en-US" sz="2400" dirty="0">
              <a:latin typeface="+mj-lt"/>
            </a:endParaRPr>
          </a:p>
          <a:p>
            <a:pPr eaLnBrk="1" hangingPunct="1">
              <a:defRPr/>
            </a:pPr>
            <a:r>
              <a:rPr lang="en-US" sz="2400" dirty="0"/>
              <a:t>When the fiber core radius is reduced, fewer angles will reflect. By reducing the radius of the core to the order of a wavelength, only a single angle or mode can pass: the axial ray. This is </a:t>
            </a:r>
            <a:r>
              <a:rPr lang="en-US" sz="2400" b="1" dirty="0"/>
              <a:t>single-mode</a:t>
            </a:r>
            <a:r>
              <a:rPr lang="en-US" sz="2400" dirty="0"/>
              <a:t> propagation </a:t>
            </a:r>
          </a:p>
          <a:p>
            <a:pPr eaLnBrk="1" hangingPunct="1">
              <a:defRPr/>
            </a:pPr>
            <a:endParaRPr lang="fr-CA" sz="2000" dirty="0" smtClean="0">
              <a:latin typeface="+mj-lt"/>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Object 22"/>
          <p:cNvPicPr>
            <a:picLocks noChangeArrowheads="1"/>
          </p:cNvPicPr>
          <p:nvPr/>
        </p:nvPicPr>
        <p:blipFill>
          <a:blip r:embed="rId2"/>
          <a:srcRect l="-3554" t="22392" b="-365"/>
          <a:stretch>
            <a:fillRect/>
          </a:stretch>
        </p:blipFill>
        <p:spPr bwMode="auto">
          <a:xfrm>
            <a:off x="304800" y="1752600"/>
            <a:ext cx="8077200" cy="4572000"/>
          </a:xfrm>
          <a:prstGeom prst="rect">
            <a:avLst/>
          </a:prstGeom>
          <a:noFill/>
          <a:ln w="9525">
            <a:noFill/>
            <a:miter lim="800000"/>
            <a:headEnd/>
            <a:tailEnd/>
          </a:ln>
        </p:spPr>
      </p:pic>
      <p:sp>
        <p:nvSpPr>
          <p:cNvPr id="6" name="TextBox 5"/>
          <p:cNvSpPr txBox="1"/>
          <p:nvPr/>
        </p:nvSpPr>
        <p:spPr>
          <a:xfrm>
            <a:off x="228600" y="381000"/>
            <a:ext cx="6126163" cy="630238"/>
          </a:xfrm>
          <a:prstGeom prst="rect">
            <a:avLst/>
          </a:prstGeom>
          <a:noFill/>
        </p:spPr>
        <p:txBody>
          <a:bodyPr wrap="none">
            <a:spAutoFit/>
          </a:bodyPr>
          <a:lstStyle/>
          <a:p>
            <a:pPr>
              <a:defRPr/>
            </a:pPr>
            <a:r>
              <a:rPr lang="en-US" sz="3500" dirty="0">
                <a:solidFill>
                  <a:schemeClr val="bg1"/>
                </a:solidFill>
                <a:latin typeface="+mj-lt"/>
              </a:rPr>
              <a:t>Optical Fibre Transmission Mode</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152400" y="152400"/>
            <a:ext cx="5943600" cy="1143000"/>
          </a:xfrm>
        </p:spPr>
        <p:txBody>
          <a:bodyPr>
            <a:normAutofit fontScale="90000"/>
          </a:bodyPr>
          <a:lstStyle/>
          <a:p>
            <a:pPr algn="l">
              <a:lnSpc>
                <a:spcPct val="115000"/>
              </a:lnSpc>
              <a:spcBef>
                <a:spcPts val="1200"/>
              </a:spcBef>
              <a:spcAft>
                <a:spcPts val="300"/>
              </a:spcAft>
              <a:defRPr/>
            </a:pPr>
            <a:r>
              <a:rPr lang="en-US" sz="3200" b="1" kern="1600" dirty="0" smtClean="0">
                <a:solidFill>
                  <a:schemeClr val="bg1"/>
                </a:solidFill>
                <a:latin typeface="Cambria"/>
              </a:rPr>
              <a:t>Optical Fiber - Transmission Characteristics</a:t>
            </a:r>
          </a:p>
        </p:txBody>
      </p:sp>
      <p:sp>
        <p:nvSpPr>
          <p:cNvPr id="5" name="TextBox 4"/>
          <p:cNvSpPr txBox="1"/>
          <p:nvPr/>
        </p:nvSpPr>
        <p:spPr>
          <a:xfrm>
            <a:off x="457200" y="1981200"/>
            <a:ext cx="8229600" cy="4651375"/>
          </a:xfrm>
          <a:prstGeom prst="rect">
            <a:avLst/>
          </a:prstGeom>
          <a:noFill/>
        </p:spPr>
        <p:txBody>
          <a:bodyPr>
            <a:spAutoFit/>
          </a:bodyPr>
          <a:lstStyle/>
          <a:p>
            <a:pPr marL="342900" indent="-342900">
              <a:lnSpc>
                <a:spcPct val="115000"/>
              </a:lnSpc>
              <a:spcBef>
                <a:spcPts val="0"/>
              </a:spcBef>
              <a:spcAft>
                <a:spcPts val="1000"/>
              </a:spcAft>
              <a:buFont typeface="Wingdings"/>
              <a:buChar char=""/>
              <a:tabLst>
                <a:tab pos="457200" algn="l"/>
              </a:tabLst>
              <a:defRPr/>
            </a:pPr>
            <a:r>
              <a:rPr lang="en-US" sz="2400" dirty="0">
                <a:latin typeface="Times New Roman"/>
                <a:ea typeface="Times New Roman"/>
                <a:cs typeface="Times New Roman"/>
              </a:rPr>
              <a:t>It uses total internal reflection to transmit light</a:t>
            </a:r>
            <a:endParaRPr lang="en-US" sz="2000" dirty="0">
              <a:latin typeface="Calibri"/>
              <a:ea typeface="Times New Roman"/>
              <a:cs typeface="Times New Roman"/>
            </a:endParaRPr>
          </a:p>
          <a:p>
            <a:pPr marL="742950" lvl="1" indent="-285750">
              <a:lnSpc>
                <a:spcPct val="115000"/>
              </a:lnSpc>
              <a:spcBef>
                <a:spcPts val="0"/>
              </a:spcBef>
              <a:spcAft>
                <a:spcPts val="1000"/>
              </a:spcAft>
              <a:buFont typeface="Wingdings"/>
              <a:buChar char=""/>
              <a:tabLst>
                <a:tab pos="914400" algn="l"/>
              </a:tabLst>
              <a:defRPr/>
            </a:pPr>
            <a:r>
              <a:rPr lang="en-US" sz="2400" dirty="0">
                <a:latin typeface="Times New Roman"/>
                <a:ea typeface="Times New Roman"/>
                <a:cs typeface="Times New Roman"/>
              </a:rPr>
              <a:t>effectively acts as wave guide for 10</a:t>
            </a:r>
            <a:r>
              <a:rPr lang="en-US" sz="2400" baseline="30000" dirty="0">
                <a:latin typeface="Times New Roman"/>
                <a:ea typeface="Times New Roman"/>
                <a:cs typeface="Times New Roman"/>
              </a:rPr>
              <a:t>14</a:t>
            </a:r>
            <a:r>
              <a:rPr lang="en-US" sz="2400" dirty="0">
                <a:latin typeface="Times New Roman"/>
                <a:ea typeface="Times New Roman"/>
                <a:cs typeface="Times New Roman"/>
              </a:rPr>
              <a:t> to 10</a:t>
            </a:r>
            <a:r>
              <a:rPr lang="en-US" sz="2400" baseline="30000" dirty="0">
                <a:latin typeface="Times New Roman"/>
                <a:ea typeface="Times New Roman"/>
                <a:cs typeface="Times New Roman"/>
              </a:rPr>
              <a:t>15</a:t>
            </a:r>
            <a:r>
              <a:rPr lang="en-US" sz="2400" dirty="0">
                <a:latin typeface="Times New Roman"/>
                <a:ea typeface="Times New Roman"/>
                <a:cs typeface="Times New Roman"/>
              </a:rPr>
              <a:t> Hz </a:t>
            </a:r>
            <a:endParaRPr lang="en-US" sz="2000" dirty="0">
              <a:latin typeface="Calibri"/>
              <a:ea typeface="Times New Roman"/>
              <a:cs typeface="Times New Roman"/>
            </a:endParaRPr>
          </a:p>
          <a:p>
            <a:pPr marL="342900" indent="-342900">
              <a:lnSpc>
                <a:spcPct val="115000"/>
              </a:lnSpc>
              <a:spcBef>
                <a:spcPts val="0"/>
              </a:spcBef>
              <a:spcAft>
                <a:spcPts val="1000"/>
              </a:spcAft>
              <a:buFont typeface="Wingdings"/>
              <a:buChar char=""/>
              <a:tabLst>
                <a:tab pos="457200" algn="l"/>
              </a:tabLst>
              <a:defRPr/>
            </a:pPr>
            <a:r>
              <a:rPr lang="en-US" sz="2400" dirty="0">
                <a:latin typeface="Times New Roman"/>
                <a:ea typeface="Times New Roman"/>
                <a:cs typeface="Times New Roman"/>
              </a:rPr>
              <a:t>It can use several different light sources</a:t>
            </a:r>
            <a:endParaRPr lang="en-US" sz="2000" dirty="0">
              <a:latin typeface="Calibri"/>
              <a:ea typeface="Times New Roman"/>
              <a:cs typeface="Times New Roman"/>
            </a:endParaRPr>
          </a:p>
          <a:p>
            <a:pPr marL="742950" lvl="1" indent="-285750">
              <a:lnSpc>
                <a:spcPct val="115000"/>
              </a:lnSpc>
              <a:spcBef>
                <a:spcPts val="0"/>
              </a:spcBef>
              <a:spcAft>
                <a:spcPts val="1000"/>
              </a:spcAft>
              <a:buFont typeface="Wingdings"/>
              <a:buChar char=""/>
              <a:tabLst>
                <a:tab pos="914400" algn="l"/>
              </a:tabLst>
              <a:defRPr/>
            </a:pPr>
            <a:r>
              <a:rPr lang="en-US" sz="2400" dirty="0">
                <a:latin typeface="Times New Roman"/>
                <a:ea typeface="Times New Roman"/>
                <a:cs typeface="Times New Roman"/>
              </a:rPr>
              <a:t>Light Emitting Diode (LED)</a:t>
            </a:r>
            <a:endParaRPr lang="en-US" sz="2000" dirty="0">
              <a:latin typeface="Calibri"/>
              <a:ea typeface="Times New Roman"/>
              <a:cs typeface="Times New Roman"/>
            </a:endParaRPr>
          </a:p>
          <a:p>
            <a:pPr marL="1143000" lvl="2" indent="-228600">
              <a:lnSpc>
                <a:spcPct val="115000"/>
              </a:lnSpc>
              <a:spcBef>
                <a:spcPts val="0"/>
              </a:spcBef>
              <a:spcAft>
                <a:spcPts val="1000"/>
              </a:spcAft>
              <a:tabLst>
                <a:tab pos="1371600" algn="l"/>
              </a:tabLst>
              <a:defRPr/>
            </a:pPr>
            <a:r>
              <a:rPr lang="en-US" sz="2400" dirty="0">
                <a:latin typeface="Times New Roman"/>
                <a:ea typeface="Times New Roman"/>
                <a:cs typeface="Times New Roman"/>
              </a:rPr>
              <a:t>cheaper, wider operating temp range, lasts longer</a:t>
            </a:r>
            <a:endParaRPr lang="en-US" sz="2000" dirty="0">
              <a:latin typeface="Calibri"/>
              <a:ea typeface="Times New Roman"/>
              <a:cs typeface="Times New Roman"/>
            </a:endParaRPr>
          </a:p>
          <a:p>
            <a:pPr marL="742950" lvl="1" indent="-285750">
              <a:lnSpc>
                <a:spcPct val="115000"/>
              </a:lnSpc>
              <a:spcBef>
                <a:spcPts val="0"/>
              </a:spcBef>
              <a:spcAft>
                <a:spcPts val="1000"/>
              </a:spcAft>
              <a:buFont typeface="Wingdings"/>
              <a:buChar char=""/>
              <a:tabLst>
                <a:tab pos="914400" algn="l"/>
              </a:tabLst>
              <a:defRPr/>
            </a:pPr>
            <a:r>
              <a:rPr lang="en-US" sz="2400" dirty="0">
                <a:latin typeface="Times New Roman"/>
                <a:ea typeface="Times New Roman"/>
                <a:cs typeface="Times New Roman"/>
              </a:rPr>
              <a:t>Injection Laser Diode (ILD)</a:t>
            </a:r>
            <a:endParaRPr lang="en-US" sz="2000" dirty="0">
              <a:latin typeface="Calibri"/>
              <a:ea typeface="Times New Roman"/>
              <a:cs typeface="Times New Roman"/>
            </a:endParaRPr>
          </a:p>
          <a:p>
            <a:pPr marL="1143000" lvl="2" indent="-228600">
              <a:lnSpc>
                <a:spcPct val="115000"/>
              </a:lnSpc>
              <a:spcBef>
                <a:spcPts val="0"/>
              </a:spcBef>
              <a:spcAft>
                <a:spcPts val="1000"/>
              </a:spcAft>
              <a:tabLst>
                <a:tab pos="1371600" algn="l"/>
              </a:tabLst>
              <a:defRPr/>
            </a:pPr>
            <a:r>
              <a:rPr lang="en-US" sz="2400" dirty="0">
                <a:latin typeface="Times New Roman"/>
                <a:ea typeface="Times New Roman"/>
                <a:cs typeface="Times New Roman"/>
              </a:rPr>
              <a:t>more efficient, has greater data rate</a:t>
            </a:r>
            <a:endParaRPr lang="en-US" sz="2000" dirty="0">
              <a:latin typeface="Calibri"/>
              <a:ea typeface="Times New Roman"/>
              <a:cs typeface="Times New Roman"/>
            </a:endParaRPr>
          </a:p>
          <a:p>
            <a:pPr>
              <a:lnSpc>
                <a:spcPct val="115000"/>
              </a:lnSpc>
              <a:spcBef>
                <a:spcPts val="0"/>
              </a:spcBef>
              <a:spcAft>
                <a:spcPts val="1000"/>
              </a:spcAft>
              <a:tabLst>
                <a:tab pos="457200" algn="l"/>
              </a:tabLst>
              <a:defRPr/>
            </a:pPr>
            <a:endParaRPr lang="en-US" sz="1600" dirty="0">
              <a:latin typeface="Calibri"/>
              <a:ea typeface="Times New Roman"/>
              <a:cs typeface="Times New Roman"/>
            </a:endParaRPr>
          </a:p>
          <a:p>
            <a:pPr>
              <a:defRPr/>
            </a:pP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1"/>
          <p:cNvSpPr>
            <a:spLocks noGrp="1"/>
          </p:cNvSpPr>
          <p:nvPr>
            <p:ph type="sldNum" sz="quarter" idx="12"/>
          </p:nvPr>
        </p:nvSpPr>
        <p:spPr>
          <a:noFill/>
        </p:spPr>
        <p:txBody>
          <a:bodyPr/>
          <a:lstStyle/>
          <a:p>
            <a:r>
              <a:rPr lang="en-US"/>
              <a:t>17.</a:t>
            </a:r>
            <a:fld id="{AA9842EF-F7F0-431A-B997-CD800E86D2F9}" type="slidenum">
              <a:rPr lang="en-US"/>
              <a:pPr/>
              <a:t>18</a:t>
            </a:fld>
            <a:endParaRPr lang="en-US"/>
          </a:p>
        </p:txBody>
      </p:sp>
      <p:sp>
        <p:nvSpPr>
          <p:cNvPr id="35842" name="Rectangle 14"/>
          <p:cNvSpPr>
            <a:spLocks noChangeArrowheads="1"/>
          </p:cNvSpPr>
          <p:nvPr/>
        </p:nvSpPr>
        <p:spPr bwMode="auto">
          <a:xfrm>
            <a:off x="1143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17.5:  </a:t>
            </a:r>
            <a:r>
              <a:rPr lang="en-US" sz="2000">
                <a:latin typeface="Times-BoldItalic"/>
              </a:rPr>
              <a:t>Loop problem in a learning switch (Part a)</a:t>
            </a:r>
          </a:p>
        </p:txBody>
      </p:sp>
      <p:pic>
        <p:nvPicPr>
          <p:cNvPr id="2050" name="Picture 2"/>
          <p:cNvPicPr>
            <a:picLocks noChangeAspect="1" noChangeArrowheads="1"/>
          </p:cNvPicPr>
          <p:nvPr/>
        </p:nvPicPr>
        <p:blipFill>
          <a:blip r:embed="rId3"/>
          <a:srcRect/>
          <a:stretch>
            <a:fillRect/>
          </a:stretch>
        </p:blipFill>
        <p:spPr bwMode="auto">
          <a:xfrm>
            <a:off x="1447800" y="1635125"/>
            <a:ext cx="5676900" cy="4689475"/>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1901825" y="914400"/>
            <a:ext cx="4768850" cy="338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p:cTn id="11" dur="1000" fill="hold"/>
                                        <p:tgtEl>
                                          <p:spTgt spid="2050"/>
                                        </p:tgtEl>
                                        <p:attrNameLst>
                                          <p:attrName>ppt_w</p:attrName>
                                        </p:attrNameLst>
                                      </p:cBhvr>
                                      <p:tavLst>
                                        <p:tav tm="0">
                                          <p:val>
                                            <p:fltVal val="0"/>
                                          </p:val>
                                        </p:tav>
                                        <p:tav tm="100000">
                                          <p:val>
                                            <p:strVal val="#ppt_w"/>
                                          </p:val>
                                        </p:tav>
                                      </p:tavLst>
                                    </p:anim>
                                    <p:anim calcmode="lin" valueType="num">
                                      <p:cBhvr>
                                        <p:cTn id="12" dur="1000" fill="hold"/>
                                        <p:tgtEl>
                                          <p:spTgt spid="2050"/>
                                        </p:tgtEl>
                                        <p:attrNameLst>
                                          <p:attrName>ppt_h</p:attrName>
                                        </p:attrNameLst>
                                      </p:cBhvr>
                                      <p:tavLst>
                                        <p:tav tm="0">
                                          <p:val>
                                            <p:fltVal val="0"/>
                                          </p:val>
                                        </p:tav>
                                        <p:tav tm="100000">
                                          <p:val>
                                            <p:strVal val="#ppt_h"/>
                                          </p:val>
                                        </p:tav>
                                      </p:tavLst>
                                    </p:anim>
                                    <p:anim calcmode="lin" valueType="num">
                                      <p:cBhvr>
                                        <p:cTn id="13" dur="1000" fill="hold"/>
                                        <p:tgtEl>
                                          <p:spTgt spid="2050"/>
                                        </p:tgtEl>
                                        <p:attrNameLst>
                                          <p:attrName>style.rotation</p:attrName>
                                        </p:attrNameLst>
                                      </p:cBhvr>
                                      <p:tavLst>
                                        <p:tav tm="0">
                                          <p:val>
                                            <p:fltVal val="90"/>
                                          </p:val>
                                        </p:tav>
                                        <p:tav tm="100000">
                                          <p:val>
                                            <p:fltVal val="0"/>
                                          </p:val>
                                        </p:tav>
                                      </p:tavLst>
                                    </p:anim>
                                    <p:animEffect transition="in" filter="fade">
                                      <p:cBhvr>
                                        <p:cTn id="14"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
          <p:cNvSpPr>
            <a:spLocks noGrp="1"/>
          </p:cNvSpPr>
          <p:nvPr>
            <p:ph type="title"/>
          </p:nvPr>
        </p:nvSpPr>
        <p:spPr>
          <a:xfrm>
            <a:off x="228600" y="228600"/>
            <a:ext cx="5715000" cy="1143000"/>
          </a:xfrm>
        </p:spPr>
        <p:txBody>
          <a:bodyPr/>
          <a:lstStyle/>
          <a:p>
            <a:pPr algn="l"/>
            <a:r>
              <a:rPr lang="en-US" sz="4000" b="1" dirty="0" smtClean="0">
                <a:solidFill>
                  <a:schemeClr val="bg1"/>
                </a:solidFill>
              </a:rPr>
              <a:t>Wireless Transmission Frequencies</a:t>
            </a:r>
          </a:p>
        </p:txBody>
      </p:sp>
      <p:sp>
        <p:nvSpPr>
          <p:cNvPr id="19459" name="Espace réservé du contenu 2"/>
          <p:cNvSpPr>
            <a:spLocks noGrp="1"/>
          </p:cNvSpPr>
          <p:nvPr>
            <p:ph sz="quarter" idx="1"/>
          </p:nvPr>
        </p:nvSpPr>
        <p:spPr>
          <a:xfrm>
            <a:off x="457200" y="1447800"/>
            <a:ext cx="8229600" cy="4525963"/>
          </a:xfrm>
        </p:spPr>
        <p:txBody>
          <a:bodyPr/>
          <a:lstStyle/>
          <a:p>
            <a:pPr>
              <a:buSzPct val="200000"/>
            </a:pPr>
            <a:r>
              <a:rPr lang="en-US" sz="2000" dirty="0" smtClean="0"/>
              <a:t>2GHz to 40GHz</a:t>
            </a:r>
          </a:p>
          <a:p>
            <a:pPr lvl="1"/>
            <a:r>
              <a:rPr lang="en-US" sz="2000" dirty="0" smtClean="0"/>
              <a:t>microwave</a:t>
            </a:r>
          </a:p>
          <a:p>
            <a:pPr lvl="1"/>
            <a:r>
              <a:rPr lang="en-US" sz="2000" dirty="0" smtClean="0"/>
              <a:t>highly directional</a:t>
            </a:r>
          </a:p>
          <a:p>
            <a:pPr lvl="1"/>
            <a:r>
              <a:rPr lang="en-US" sz="2000" dirty="0" smtClean="0"/>
              <a:t>point to point</a:t>
            </a:r>
          </a:p>
          <a:p>
            <a:pPr lvl="1"/>
            <a:r>
              <a:rPr lang="en-US" sz="2000" dirty="0" smtClean="0"/>
              <a:t>Satellite</a:t>
            </a:r>
          </a:p>
          <a:p>
            <a:pPr lvl="1">
              <a:buSzPct val="200000"/>
              <a:buFont typeface="Arial" charset="0"/>
              <a:buNone/>
            </a:pPr>
            <a:endParaRPr lang="en-US" sz="2000" dirty="0" smtClean="0"/>
          </a:p>
          <a:p>
            <a:pPr>
              <a:buSzPct val="200000"/>
            </a:pPr>
            <a:r>
              <a:rPr lang="en-US" sz="2000" dirty="0" smtClean="0"/>
              <a:t>30MHz to 1GHz</a:t>
            </a:r>
          </a:p>
          <a:p>
            <a:pPr lvl="1"/>
            <a:r>
              <a:rPr lang="en-US" sz="2000" dirty="0" smtClean="0"/>
              <a:t>Omni directional</a:t>
            </a:r>
          </a:p>
          <a:p>
            <a:pPr lvl="1"/>
            <a:r>
              <a:rPr lang="en-US" sz="2000" dirty="0" smtClean="0"/>
              <a:t>broadcast radio</a:t>
            </a:r>
          </a:p>
          <a:p>
            <a:pPr lvl="1">
              <a:buSzPct val="200000"/>
              <a:buFont typeface="Arial" charset="0"/>
              <a:buNone/>
            </a:pPr>
            <a:endParaRPr lang="en-US" sz="2000" dirty="0" smtClean="0"/>
          </a:p>
          <a:p>
            <a:pPr>
              <a:buSzPct val="200000"/>
            </a:pPr>
            <a:r>
              <a:rPr lang="en-US" sz="2000" dirty="0" smtClean="0"/>
              <a:t>3 x 10</a:t>
            </a:r>
            <a:r>
              <a:rPr lang="en-US" sz="2000" baseline="30000" dirty="0" smtClean="0"/>
              <a:t>11</a:t>
            </a:r>
            <a:r>
              <a:rPr lang="en-US" sz="2000" dirty="0" smtClean="0"/>
              <a:t> to 2 x 10</a:t>
            </a:r>
            <a:r>
              <a:rPr lang="en-US" sz="2000" baseline="30000" dirty="0" smtClean="0"/>
              <a:t>14</a:t>
            </a:r>
            <a:r>
              <a:rPr lang="en-US" sz="2000" dirty="0" smtClean="0"/>
              <a:t> </a:t>
            </a:r>
          </a:p>
          <a:p>
            <a:pPr lvl="1"/>
            <a:r>
              <a:rPr lang="en-US" sz="2000" dirty="0" smtClean="0"/>
              <a:t>infrared</a:t>
            </a:r>
          </a:p>
          <a:p>
            <a:pPr lvl="1"/>
            <a:r>
              <a:rPr lang="en-US" sz="2000" dirty="0" smtClean="0"/>
              <a:t>local</a:t>
            </a:r>
          </a:p>
          <a:p>
            <a:pPr eaLnBrk="1" hangingPunct="1"/>
            <a:endParaRPr lang="fr-CA" sz="2000" dirty="0" smtClean="0"/>
          </a:p>
        </p:txBody>
      </p:sp>
      <p:pic>
        <p:nvPicPr>
          <p:cNvPr id="44033" name="Picture 1"/>
          <p:cNvPicPr>
            <a:picLocks noChangeAspect="1" noChangeArrowheads="1"/>
          </p:cNvPicPr>
          <p:nvPr/>
        </p:nvPicPr>
        <p:blipFill>
          <a:blip r:embed="rId2"/>
          <a:srcRect/>
          <a:stretch>
            <a:fillRect/>
          </a:stretch>
        </p:blipFill>
        <p:spPr bwMode="auto">
          <a:xfrm>
            <a:off x="4800600" y="1524000"/>
            <a:ext cx="3573463" cy="4657725"/>
          </a:xfrm>
          <a:prstGeom prst="rect">
            <a:avLst/>
          </a:prstGeom>
          <a:ln>
            <a:noFill/>
          </a:ln>
          <a:effectLst>
            <a:reflection blurRad="12700" stA="30000" endPos="30000" dist="5000" dir="5400000" sy="-100000" algn="bl" rotWithShape="0"/>
          </a:effectLst>
          <a:scene3d>
            <a:camera prst="perspectiveContrastingLeftFacing" fov="0">
              <a:rot lat="448129" lon="1854850" rev="21566519"/>
            </a:camera>
            <a:lightRig rig="threePt" dir="t">
              <a:rot lat="0" lon="0" rev="2700000"/>
            </a:lightRig>
          </a:scene3d>
          <a:sp3d>
            <a:bevelT w="63500" h="50800"/>
          </a:sp3d>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re 1"/>
          <p:cNvSpPr>
            <a:spLocks noGrp="1"/>
          </p:cNvSpPr>
          <p:nvPr>
            <p:ph type="title"/>
          </p:nvPr>
        </p:nvSpPr>
        <p:spPr>
          <a:xfrm>
            <a:off x="457200" y="228600"/>
            <a:ext cx="8229600" cy="1143000"/>
          </a:xfrm>
        </p:spPr>
        <p:txBody>
          <a:bodyPr/>
          <a:lstStyle/>
          <a:p>
            <a:pPr algn="l" eaLnBrk="1" hangingPunct="1"/>
            <a:r>
              <a:rPr lang="fr-CA" smtClean="0">
                <a:solidFill>
                  <a:schemeClr val="bg1"/>
                </a:solidFill>
              </a:rPr>
              <a:t>Continue….</a:t>
            </a:r>
          </a:p>
        </p:txBody>
      </p:sp>
      <p:pic>
        <p:nvPicPr>
          <p:cNvPr id="21507" name="Picture 4" descr="How to go wireless"/>
          <p:cNvPicPr>
            <a:picLocks noChangeAspect="1" noChangeArrowheads="1"/>
          </p:cNvPicPr>
          <p:nvPr/>
        </p:nvPicPr>
        <p:blipFill>
          <a:blip r:embed="rId2"/>
          <a:srcRect/>
          <a:stretch>
            <a:fillRect/>
          </a:stretch>
        </p:blipFill>
        <p:spPr bwMode="auto">
          <a:xfrm>
            <a:off x="1771650" y="2095500"/>
            <a:ext cx="5238750" cy="2857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a:xfrm>
            <a:off x="457200" y="228600"/>
            <a:ext cx="8229600" cy="1143000"/>
          </a:xfrm>
        </p:spPr>
        <p:txBody>
          <a:bodyPr/>
          <a:lstStyle/>
          <a:p>
            <a:pPr algn="l" eaLnBrk="1" hangingPunct="1"/>
            <a:r>
              <a:rPr lang="fr-CA" smtClean="0">
                <a:solidFill>
                  <a:schemeClr val="bg1"/>
                </a:solidFill>
              </a:rPr>
              <a:t>Bluetooth</a:t>
            </a:r>
          </a:p>
        </p:txBody>
      </p:sp>
      <p:pic>
        <p:nvPicPr>
          <p:cNvPr id="14340" name="Picture 4"/>
          <p:cNvPicPr>
            <a:picLocks noChangeAspect="1" noChangeArrowheads="1"/>
          </p:cNvPicPr>
          <p:nvPr/>
        </p:nvPicPr>
        <p:blipFill>
          <a:blip r:embed="rId2">
            <a:duotone>
              <a:prstClr val="black"/>
              <a:schemeClr val="accent2">
                <a:tint val="45000"/>
                <a:satMod val="400000"/>
              </a:schemeClr>
            </a:duotone>
            <a:lum bright="-10000" contrast="12000"/>
          </a:blip>
          <a:srcRect/>
          <a:stretch>
            <a:fillRect/>
          </a:stretch>
        </p:blipFill>
        <p:spPr bwMode="auto">
          <a:xfrm>
            <a:off x="457200" y="1981200"/>
            <a:ext cx="8153400" cy="43390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p:cNvSpPr>
            <a:spLocks noGrp="1"/>
          </p:cNvSpPr>
          <p:nvPr>
            <p:ph type="title"/>
          </p:nvPr>
        </p:nvSpPr>
        <p:spPr>
          <a:xfrm>
            <a:off x="457200" y="228600"/>
            <a:ext cx="8229600" cy="1143000"/>
          </a:xfrm>
        </p:spPr>
        <p:txBody>
          <a:bodyPr/>
          <a:lstStyle/>
          <a:p>
            <a:pPr algn="l" eaLnBrk="1" hangingPunct="1"/>
            <a:r>
              <a:rPr lang="en-GB" b="1" i="1" smtClean="0">
                <a:solidFill>
                  <a:schemeClr val="bg1"/>
                </a:solidFill>
              </a:rPr>
              <a:t>Wi-Fi Applications</a:t>
            </a:r>
            <a:endParaRPr lang="fr-CA" smtClean="0">
              <a:solidFill>
                <a:schemeClr val="bg1"/>
              </a:solidFill>
            </a:endParaRPr>
          </a:p>
        </p:txBody>
      </p:sp>
      <p:sp>
        <p:nvSpPr>
          <p:cNvPr id="27651" name="Rectangle 3"/>
          <p:cNvSpPr>
            <a:spLocks noChangeArrowheads="1"/>
          </p:cNvSpPr>
          <p:nvPr/>
        </p:nvSpPr>
        <p:spPr bwMode="auto">
          <a:xfrm>
            <a:off x="388938" y="1854200"/>
            <a:ext cx="8458200" cy="369888"/>
          </a:xfrm>
          <a:prstGeom prst="rect">
            <a:avLst/>
          </a:prstGeom>
          <a:noFill/>
          <a:ln w="9525">
            <a:noFill/>
            <a:miter lim="800000"/>
            <a:headEnd/>
            <a:tailEnd/>
          </a:ln>
        </p:spPr>
        <p:txBody>
          <a:bodyPr>
            <a:spAutoFit/>
          </a:bodyPr>
          <a:lstStyle/>
          <a:p>
            <a:pPr>
              <a:buSzPct val="200000"/>
              <a:buFont typeface="Arial" charset="0"/>
              <a:buChar char="•"/>
            </a:pPr>
            <a:endParaRPr lang="en-US"/>
          </a:p>
        </p:txBody>
      </p:sp>
      <p:sp>
        <p:nvSpPr>
          <p:cNvPr id="27652" name="TextBox 4"/>
          <p:cNvSpPr txBox="1">
            <a:spLocks noChangeArrowheads="1"/>
          </p:cNvSpPr>
          <p:nvPr/>
        </p:nvSpPr>
        <p:spPr bwMode="auto">
          <a:xfrm>
            <a:off x="457200" y="1905000"/>
            <a:ext cx="8305800" cy="4708525"/>
          </a:xfrm>
          <a:prstGeom prst="rect">
            <a:avLst/>
          </a:prstGeom>
          <a:noFill/>
          <a:ln w="9525">
            <a:noFill/>
            <a:miter lim="800000"/>
            <a:headEnd/>
            <a:tailEnd/>
          </a:ln>
        </p:spPr>
        <p:txBody>
          <a:bodyPr>
            <a:spAutoFit/>
          </a:bodyPr>
          <a:lstStyle/>
          <a:p>
            <a:pPr>
              <a:buFont typeface="Arial" charset="0"/>
              <a:buChar char="•"/>
            </a:pPr>
            <a:r>
              <a:rPr lang="en-GB" sz="2500"/>
              <a:t>Home</a:t>
            </a:r>
          </a:p>
          <a:p>
            <a:pPr>
              <a:buFont typeface="Arial" charset="0"/>
              <a:buChar char="•"/>
            </a:pPr>
            <a:endParaRPr lang="en-US" sz="2500"/>
          </a:p>
          <a:p>
            <a:pPr>
              <a:buFont typeface="Arial" charset="0"/>
              <a:buChar char="•"/>
            </a:pPr>
            <a:r>
              <a:rPr lang="en-GB" sz="2500"/>
              <a:t>Small Businesses </a:t>
            </a:r>
          </a:p>
          <a:p>
            <a:pPr>
              <a:buFont typeface="Arial" charset="0"/>
              <a:buChar char="•"/>
            </a:pPr>
            <a:endParaRPr lang="en-US" sz="2500"/>
          </a:p>
          <a:p>
            <a:pPr>
              <a:buFont typeface="Arial" charset="0"/>
              <a:buChar char="•"/>
            </a:pPr>
            <a:r>
              <a:rPr lang="en-GB" sz="2500"/>
              <a:t>Large Corporations &amp; Campuses</a:t>
            </a:r>
          </a:p>
          <a:p>
            <a:pPr>
              <a:buFont typeface="Arial" charset="0"/>
              <a:buChar char="•"/>
            </a:pPr>
            <a:endParaRPr lang="en-US" sz="2500"/>
          </a:p>
          <a:p>
            <a:pPr>
              <a:buFont typeface="Arial" charset="0"/>
              <a:buChar char="•"/>
            </a:pPr>
            <a:r>
              <a:rPr lang="en-GB" sz="2500"/>
              <a:t>Health Care</a:t>
            </a:r>
          </a:p>
          <a:p>
            <a:pPr>
              <a:buFont typeface="Arial" charset="0"/>
              <a:buChar char="•"/>
            </a:pPr>
            <a:endParaRPr lang="en-US" sz="2500"/>
          </a:p>
          <a:p>
            <a:pPr>
              <a:buFont typeface="Arial" charset="0"/>
              <a:buChar char="•"/>
            </a:pPr>
            <a:r>
              <a:rPr lang="en-GB" sz="2500"/>
              <a:t>Wireless ISP (WISP)</a:t>
            </a:r>
          </a:p>
          <a:p>
            <a:pPr>
              <a:buFont typeface="Arial" charset="0"/>
              <a:buChar char="•"/>
            </a:pPr>
            <a:endParaRPr lang="en-US" sz="2500"/>
          </a:p>
          <a:p>
            <a:pPr>
              <a:buFont typeface="Arial" charset="0"/>
              <a:buChar char="•"/>
            </a:pPr>
            <a:r>
              <a:rPr lang="en-GB" sz="2500"/>
              <a:t>Travellers</a:t>
            </a:r>
            <a:endParaRPr lang="en-US" sz="2500"/>
          </a:p>
          <a:p>
            <a:pPr>
              <a:buFont typeface="Arial" charset="0"/>
              <a:buChar char="•"/>
            </a:pPr>
            <a:endParaRPr lang="en-US" sz="250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re 1"/>
          <p:cNvSpPr>
            <a:spLocks noGrp="1"/>
          </p:cNvSpPr>
          <p:nvPr>
            <p:ph type="title"/>
          </p:nvPr>
        </p:nvSpPr>
        <p:spPr>
          <a:xfrm>
            <a:off x="457200" y="228600"/>
            <a:ext cx="8229600" cy="1143000"/>
          </a:xfrm>
        </p:spPr>
        <p:txBody>
          <a:bodyPr/>
          <a:lstStyle/>
          <a:p>
            <a:pPr algn="l" eaLnBrk="1" hangingPunct="1"/>
            <a:r>
              <a:rPr lang="fr-CA" smtClean="0">
                <a:solidFill>
                  <a:schemeClr val="bg1"/>
                </a:solidFill>
              </a:rPr>
              <a:t>Wi-Fi Gadgets</a:t>
            </a:r>
          </a:p>
        </p:txBody>
      </p:sp>
      <p:pic>
        <p:nvPicPr>
          <p:cNvPr id="33794" name="Picture 2"/>
          <p:cNvPicPr>
            <a:picLocks noChangeAspect="1" noChangeArrowheads="1"/>
          </p:cNvPicPr>
          <p:nvPr/>
        </p:nvPicPr>
        <p:blipFill>
          <a:blip r:embed="rId2">
            <a:duotone>
              <a:prstClr val="black"/>
              <a:schemeClr val="accent2">
                <a:tint val="45000"/>
                <a:satMod val="400000"/>
              </a:schemeClr>
            </a:duotone>
            <a:lum bright="-14000" contrast="12000"/>
          </a:blip>
          <a:srcRect t="22658"/>
          <a:stretch>
            <a:fillRect/>
          </a:stretch>
        </p:blipFill>
        <p:spPr bwMode="auto">
          <a:xfrm>
            <a:off x="228599" y="1981200"/>
            <a:ext cx="8593667"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re 1"/>
          <p:cNvSpPr>
            <a:spLocks noGrp="1"/>
          </p:cNvSpPr>
          <p:nvPr>
            <p:ph type="title"/>
          </p:nvPr>
        </p:nvSpPr>
        <p:spPr>
          <a:xfrm>
            <a:off x="457200" y="228600"/>
            <a:ext cx="6019800" cy="1143000"/>
          </a:xfrm>
        </p:spPr>
        <p:txBody>
          <a:bodyPr/>
          <a:lstStyle/>
          <a:p>
            <a:r>
              <a:rPr lang="en-US" b="1" smtClean="0">
                <a:solidFill>
                  <a:schemeClr val="bg1"/>
                </a:solidFill>
              </a:rPr>
              <a:t>Satellite Communication</a:t>
            </a:r>
            <a:endParaRPr lang="en-US" smtClean="0">
              <a:solidFill>
                <a:schemeClr val="bg1"/>
              </a:solidFill>
            </a:endParaRPr>
          </a:p>
        </p:txBody>
      </p:sp>
      <p:sp>
        <p:nvSpPr>
          <p:cNvPr id="29699" name="Rectangle 2"/>
          <p:cNvSpPr>
            <a:spLocks noChangeArrowheads="1"/>
          </p:cNvSpPr>
          <p:nvPr/>
        </p:nvSpPr>
        <p:spPr bwMode="black">
          <a:xfrm>
            <a:off x="304800" y="1524000"/>
            <a:ext cx="8534400" cy="5181600"/>
          </a:xfrm>
          <a:prstGeom prst="rect">
            <a:avLst/>
          </a:prstGeom>
          <a:noFill/>
          <a:ln w="9525">
            <a:noFill/>
            <a:miter lim="800000"/>
            <a:headEnd/>
            <a:tailEnd/>
          </a:ln>
        </p:spPr>
        <p:txBody>
          <a:bodyPr/>
          <a:lstStyle/>
          <a:p>
            <a:pPr marL="342900" indent="-342900" eaLnBrk="0" hangingPunct="0">
              <a:spcBef>
                <a:spcPct val="20000"/>
              </a:spcBef>
              <a:buClr>
                <a:srgbClr val="C00000"/>
              </a:buClr>
              <a:buSzPts val="2200"/>
              <a:buFont typeface="Wingdings" pitchFamily="2" charset="2"/>
              <a:buChar char="Ø"/>
            </a:pPr>
            <a:r>
              <a:rPr lang="en-US" sz="2800">
                <a:latin typeface="Calibri" pitchFamily="34" charset="0"/>
              </a:rPr>
              <a:t>Satellite is relay station</a:t>
            </a:r>
          </a:p>
          <a:p>
            <a:pPr marL="342900" indent="-342900" eaLnBrk="0" hangingPunct="0">
              <a:spcBef>
                <a:spcPct val="20000"/>
              </a:spcBef>
              <a:buClr>
                <a:srgbClr val="C00000"/>
              </a:buClr>
              <a:buSzPts val="2200"/>
              <a:buFont typeface="Wingdings" pitchFamily="2" charset="2"/>
              <a:buChar char="Ø"/>
            </a:pPr>
            <a:r>
              <a:rPr lang="en-US" sz="2800">
                <a:latin typeface="Calibri" pitchFamily="34" charset="0"/>
              </a:rPr>
              <a:t>Receives on one frequency, amplifies or repeats signal and transmits on another frequency</a:t>
            </a:r>
          </a:p>
          <a:p>
            <a:pPr marL="742950" lvl="1" indent="-285750" eaLnBrk="0" hangingPunct="0">
              <a:spcBef>
                <a:spcPct val="20000"/>
              </a:spcBef>
              <a:buClr>
                <a:srgbClr val="C00000"/>
              </a:buClr>
              <a:buSzPts val="1200"/>
              <a:buFont typeface="Wingdings" pitchFamily="2" charset="2"/>
              <a:buChar char="Ø"/>
            </a:pPr>
            <a:r>
              <a:rPr lang="en-US" sz="2000">
                <a:latin typeface="Calibri" pitchFamily="34" charset="0"/>
              </a:rPr>
              <a:t>Eg. Uplink 5.925-6.425 ghz &amp; downlink 3.7-4.2 ghz</a:t>
            </a:r>
          </a:p>
          <a:p>
            <a:pPr marL="342900" indent="-342900" eaLnBrk="0" hangingPunct="0">
              <a:spcBef>
                <a:spcPct val="20000"/>
              </a:spcBef>
              <a:buClr>
                <a:srgbClr val="C00000"/>
              </a:buClr>
              <a:buSzPts val="2200"/>
              <a:buFont typeface="Wingdings" pitchFamily="2" charset="2"/>
              <a:buChar char="Ø"/>
            </a:pPr>
            <a:r>
              <a:rPr lang="en-US" sz="2800">
                <a:latin typeface="Calibri" pitchFamily="34" charset="0"/>
              </a:rPr>
              <a:t>Typically requires geo-stationary orbit</a:t>
            </a:r>
          </a:p>
          <a:p>
            <a:pPr marL="742950" lvl="1" indent="-285750" eaLnBrk="0" hangingPunct="0">
              <a:spcBef>
                <a:spcPct val="20000"/>
              </a:spcBef>
              <a:buClr>
                <a:srgbClr val="C00000"/>
              </a:buClr>
              <a:buSzPts val="1200"/>
              <a:buFont typeface="Wingdings" pitchFamily="2" charset="2"/>
              <a:buChar char="Ø"/>
            </a:pPr>
            <a:r>
              <a:rPr lang="en-US" sz="2000">
                <a:latin typeface="Calibri" pitchFamily="34" charset="0"/>
              </a:rPr>
              <a:t>Height of 35,784km</a:t>
            </a:r>
          </a:p>
          <a:p>
            <a:pPr marL="742950" lvl="1" indent="-285750" eaLnBrk="0" hangingPunct="0">
              <a:spcBef>
                <a:spcPct val="20000"/>
              </a:spcBef>
              <a:buClr>
                <a:srgbClr val="C00000"/>
              </a:buClr>
              <a:buSzPts val="1200"/>
              <a:buFont typeface="Wingdings" pitchFamily="2" charset="2"/>
              <a:buChar char="Ø"/>
            </a:pPr>
            <a:r>
              <a:rPr lang="en-US" sz="2000">
                <a:latin typeface="Calibri" pitchFamily="34" charset="0"/>
              </a:rPr>
              <a:t>Spaced at least 3-4° apart</a:t>
            </a:r>
          </a:p>
          <a:p>
            <a:pPr marL="342900" indent="-342900" eaLnBrk="0" hangingPunct="0">
              <a:spcBef>
                <a:spcPct val="20000"/>
              </a:spcBef>
              <a:buClr>
                <a:srgbClr val="C00000"/>
              </a:buClr>
              <a:buSzPts val="2200"/>
              <a:buFont typeface="Wingdings" pitchFamily="2" charset="2"/>
              <a:buChar char="Ø"/>
            </a:pPr>
            <a:r>
              <a:rPr lang="en-US" sz="2800">
                <a:latin typeface="Calibri" pitchFamily="34" charset="0"/>
              </a:rPr>
              <a:t>Typical uses</a:t>
            </a:r>
          </a:p>
          <a:p>
            <a:pPr marL="742950" lvl="1" indent="-285750" eaLnBrk="0" hangingPunct="0">
              <a:spcBef>
                <a:spcPct val="20000"/>
              </a:spcBef>
              <a:buClr>
                <a:srgbClr val="C00000"/>
              </a:buClr>
              <a:buSzPts val="1200"/>
              <a:buFont typeface="Wingdings" pitchFamily="2" charset="2"/>
              <a:buChar char="Ø"/>
            </a:pPr>
            <a:r>
              <a:rPr lang="en-US" sz="2000">
                <a:latin typeface="Calibri" pitchFamily="34" charset="0"/>
              </a:rPr>
              <a:t>Television</a:t>
            </a:r>
          </a:p>
          <a:p>
            <a:pPr marL="742950" lvl="1" indent="-285750" eaLnBrk="0" hangingPunct="0">
              <a:spcBef>
                <a:spcPct val="20000"/>
              </a:spcBef>
              <a:buClr>
                <a:srgbClr val="C00000"/>
              </a:buClr>
              <a:buSzPts val="1200"/>
              <a:buFont typeface="Wingdings" pitchFamily="2" charset="2"/>
              <a:buChar char="Ø"/>
            </a:pPr>
            <a:r>
              <a:rPr lang="en-US" sz="2000">
                <a:latin typeface="Calibri" pitchFamily="34" charset="0"/>
              </a:rPr>
              <a:t>Long distance telephone</a:t>
            </a:r>
          </a:p>
          <a:p>
            <a:pPr marL="742950" lvl="1" indent="-285750" eaLnBrk="0" hangingPunct="0">
              <a:spcBef>
                <a:spcPct val="20000"/>
              </a:spcBef>
              <a:buClr>
                <a:srgbClr val="C00000"/>
              </a:buClr>
              <a:buSzPts val="1200"/>
              <a:buFont typeface="Wingdings" pitchFamily="2" charset="2"/>
              <a:buChar char="Ø"/>
            </a:pPr>
            <a:r>
              <a:rPr lang="en-US" sz="2000">
                <a:latin typeface="Calibri" pitchFamily="34" charset="0"/>
              </a:rPr>
              <a:t>Private business networks</a:t>
            </a:r>
          </a:p>
          <a:p>
            <a:pPr marL="742950" lvl="1" indent="-285750" eaLnBrk="0" hangingPunct="0">
              <a:spcBef>
                <a:spcPct val="20000"/>
              </a:spcBef>
              <a:buClr>
                <a:srgbClr val="C00000"/>
              </a:buClr>
              <a:buSzPts val="1200"/>
              <a:buFont typeface="Wingdings" pitchFamily="2" charset="2"/>
              <a:buChar char="Ø"/>
            </a:pPr>
            <a:r>
              <a:rPr lang="en-US" sz="2000">
                <a:latin typeface="Calibri" pitchFamily="34" charset="0"/>
              </a:rPr>
              <a:t>Global positioning</a:t>
            </a:r>
          </a:p>
          <a:p>
            <a:pPr marL="342900" indent="-342900" eaLnBrk="0" hangingPunct="0">
              <a:spcBef>
                <a:spcPct val="20000"/>
              </a:spcBef>
              <a:buFont typeface="Arial" charset="0"/>
              <a:buChar char="•"/>
            </a:pPr>
            <a:endParaRPr lang="en-US" sz="3200">
              <a:latin typeface="Calibri" pitchFamily="34" charset="0"/>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t>Types of Satellite Communication</a:t>
            </a:r>
          </a:p>
        </p:txBody>
      </p:sp>
      <p:sp>
        <p:nvSpPr>
          <p:cNvPr id="30723" name="Content Placeholder 2"/>
          <p:cNvSpPr>
            <a:spLocks noGrp="1"/>
          </p:cNvSpPr>
          <p:nvPr>
            <p:ph sz="quarter" idx="1"/>
          </p:nvPr>
        </p:nvSpPr>
        <p:spPr/>
        <p:txBody>
          <a:bodyPr/>
          <a:lstStyle/>
          <a:p>
            <a:endParaRPr lang="en-US" smtClean="0"/>
          </a:p>
          <a:p>
            <a:r>
              <a:rPr lang="en-US" smtClean="0"/>
              <a:t>Satellite Point-to-Point Link</a:t>
            </a:r>
          </a:p>
          <a:p>
            <a:endParaRPr lang="en-US" smtClean="0"/>
          </a:p>
          <a:p>
            <a:r>
              <a:rPr lang="en-US" smtClean="0"/>
              <a:t>Satellite Broadcasting links</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black">
          <a:xfrm>
            <a:off x="0" y="228600"/>
            <a:ext cx="6096000" cy="1139825"/>
          </a:xfrm>
          <a:prstGeom prst="rect">
            <a:avLst/>
          </a:prstGeom>
          <a:noFill/>
          <a:ln w="9525">
            <a:noFill/>
            <a:miter lim="800000"/>
            <a:headEnd/>
            <a:tailEnd/>
          </a:ln>
        </p:spPr>
        <p:txBody>
          <a:bodyPr anchor="ctr" anchorCtr="1"/>
          <a:lstStyle/>
          <a:p>
            <a:pPr algn="ctr" eaLnBrk="0" hangingPunct="0"/>
            <a:r>
              <a:rPr lang="en-GB" sz="4000" b="1">
                <a:solidFill>
                  <a:schemeClr val="bg1"/>
                </a:solidFill>
                <a:latin typeface="Calibri" pitchFamily="34" charset="0"/>
              </a:rPr>
              <a:t>Satellite Point to Point Link</a:t>
            </a:r>
            <a:endParaRPr lang="en-US" sz="4000">
              <a:solidFill>
                <a:schemeClr val="bg1"/>
              </a:solidFill>
              <a:latin typeface="Calibri" pitchFamily="34" charset="0"/>
            </a:endParaRPr>
          </a:p>
        </p:txBody>
      </p:sp>
      <p:pic>
        <p:nvPicPr>
          <p:cNvPr id="31747" name="Picture 3"/>
          <p:cNvPicPr>
            <a:picLocks noChangeAspect="1" noChangeArrowheads="1"/>
          </p:cNvPicPr>
          <p:nvPr/>
        </p:nvPicPr>
        <p:blipFill>
          <a:blip r:embed="rId2"/>
          <a:srcRect b="57272"/>
          <a:stretch>
            <a:fillRect/>
          </a:stretch>
        </p:blipFill>
        <p:spPr bwMode="auto">
          <a:xfrm>
            <a:off x="609600" y="1828800"/>
            <a:ext cx="7772400" cy="4297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black">
          <a:xfrm>
            <a:off x="0" y="228600"/>
            <a:ext cx="5867400" cy="1139825"/>
          </a:xfrm>
          <a:noFill/>
        </p:spPr>
        <p:txBody>
          <a:bodyPr anchorCtr="1"/>
          <a:lstStyle/>
          <a:p>
            <a:r>
              <a:rPr lang="en-GB" b="1" smtClean="0">
                <a:solidFill>
                  <a:schemeClr val="bg1"/>
                </a:solidFill>
              </a:rPr>
              <a:t>Satellite Broadcast Link</a:t>
            </a:r>
            <a:endParaRPr lang="en-US" smtClean="0">
              <a:solidFill>
                <a:schemeClr val="bg1"/>
              </a:solidFill>
            </a:endParaRPr>
          </a:p>
        </p:txBody>
      </p:sp>
      <p:pic>
        <p:nvPicPr>
          <p:cNvPr id="32771" name="Picture 3"/>
          <p:cNvPicPr>
            <a:picLocks noChangeAspect="1" noChangeArrowheads="1"/>
          </p:cNvPicPr>
          <p:nvPr/>
        </p:nvPicPr>
        <p:blipFill>
          <a:blip r:embed="rId2"/>
          <a:srcRect t="39375" b="16109"/>
          <a:stretch>
            <a:fillRect/>
          </a:stretch>
        </p:blipFill>
        <p:spPr bwMode="auto">
          <a:xfrm>
            <a:off x="685800" y="1981200"/>
            <a:ext cx="7772400" cy="447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re 1"/>
          <p:cNvSpPr>
            <a:spLocks noGrp="1"/>
          </p:cNvSpPr>
          <p:nvPr>
            <p:ph type="title"/>
          </p:nvPr>
        </p:nvSpPr>
        <p:spPr>
          <a:xfrm>
            <a:off x="457200" y="228600"/>
            <a:ext cx="8229600" cy="1143000"/>
          </a:xfrm>
        </p:spPr>
        <p:txBody>
          <a:bodyPr/>
          <a:lstStyle/>
          <a:p>
            <a:pPr algn="l" eaLnBrk="1" hangingPunct="1"/>
            <a:r>
              <a:rPr lang="fr-CA" smtClean="0">
                <a:solidFill>
                  <a:schemeClr val="bg1"/>
                </a:solidFill>
              </a:rPr>
              <a:t>Continue….</a:t>
            </a:r>
          </a:p>
        </p:txBody>
      </p:sp>
      <p:pic>
        <p:nvPicPr>
          <p:cNvPr id="33795" name="Picture 1"/>
          <p:cNvPicPr>
            <a:picLocks noChangeAspect="1" noChangeArrowheads="1"/>
          </p:cNvPicPr>
          <p:nvPr/>
        </p:nvPicPr>
        <p:blipFill>
          <a:blip r:embed="rId2"/>
          <a:srcRect l="9265" t="68011" r="9265" b="7159"/>
          <a:stretch>
            <a:fillRect/>
          </a:stretch>
        </p:blipFill>
        <p:spPr bwMode="auto">
          <a:xfrm>
            <a:off x="0" y="1676400"/>
            <a:ext cx="4675188" cy="3962400"/>
          </a:xfrm>
          <a:prstGeom prst="rect">
            <a:avLst/>
          </a:prstGeom>
          <a:noFill/>
          <a:ln w="9525">
            <a:noFill/>
            <a:miter lim="800000"/>
            <a:headEnd/>
            <a:tailEnd/>
          </a:ln>
        </p:spPr>
      </p:pic>
      <p:pic>
        <p:nvPicPr>
          <p:cNvPr id="33796" name="Picture 2"/>
          <p:cNvPicPr>
            <a:picLocks noChangeAspect="1" noChangeArrowheads="1"/>
          </p:cNvPicPr>
          <p:nvPr/>
        </p:nvPicPr>
        <p:blipFill>
          <a:blip r:embed="rId2"/>
          <a:srcRect l="9265" t="35796" r="9265" b="35796"/>
          <a:stretch>
            <a:fillRect/>
          </a:stretch>
        </p:blipFill>
        <p:spPr bwMode="auto">
          <a:xfrm>
            <a:off x="4343400" y="1981200"/>
            <a:ext cx="4800600"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1"/>
          <p:cNvSpPr>
            <a:spLocks noGrp="1"/>
          </p:cNvSpPr>
          <p:nvPr>
            <p:ph type="sldNum" sz="quarter" idx="12"/>
          </p:nvPr>
        </p:nvSpPr>
        <p:spPr>
          <a:noFill/>
        </p:spPr>
        <p:txBody>
          <a:bodyPr/>
          <a:lstStyle/>
          <a:p>
            <a:r>
              <a:rPr lang="en-US"/>
              <a:t>17.</a:t>
            </a:r>
            <a:fld id="{B01E910F-5903-4688-8FE9-ADED56531393}" type="slidenum">
              <a:rPr lang="en-US"/>
              <a:pPr/>
              <a:t>19</a:t>
            </a:fld>
            <a:endParaRPr lang="en-US"/>
          </a:p>
        </p:txBody>
      </p:sp>
      <p:sp>
        <p:nvSpPr>
          <p:cNvPr id="37890" name="Rectangle 14"/>
          <p:cNvSpPr>
            <a:spLocks noChangeArrowheads="1"/>
          </p:cNvSpPr>
          <p:nvPr/>
        </p:nvSpPr>
        <p:spPr bwMode="auto">
          <a:xfrm>
            <a:off x="1143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17.5:  </a:t>
            </a:r>
            <a:r>
              <a:rPr lang="en-US" sz="2000">
                <a:latin typeface="Times-BoldItalic"/>
              </a:rPr>
              <a:t>Loop problem in a learning switch (Part b)</a:t>
            </a:r>
          </a:p>
        </p:txBody>
      </p:sp>
      <p:pic>
        <p:nvPicPr>
          <p:cNvPr id="3074" name="Picture 2"/>
          <p:cNvPicPr>
            <a:picLocks noChangeAspect="1" noChangeArrowheads="1"/>
          </p:cNvPicPr>
          <p:nvPr/>
        </p:nvPicPr>
        <p:blipFill>
          <a:blip r:embed="rId3"/>
          <a:srcRect/>
          <a:stretch>
            <a:fillRect/>
          </a:stretch>
        </p:blipFill>
        <p:spPr bwMode="auto">
          <a:xfrm>
            <a:off x="1676400" y="1711325"/>
            <a:ext cx="5676900" cy="4689475"/>
          </a:xfrm>
          <a:prstGeom prst="rect">
            <a:avLst/>
          </a:prstGeom>
          <a:noFill/>
          <a:ln w="9525">
            <a:no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2330450" y="990600"/>
            <a:ext cx="4368800" cy="338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p:cTn id="11" dur="1000" fill="hold"/>
                                        <p:tgtEl>
                                          <p:spTgt spid="3074"/>
                                        </p:tgtEl>
                                        <p:attrNameLst>
                                          <p:attrName>ppt_w</p:attrName>
                                        </p:attrNameLst>
                                      </p:cBhvr>
                                      <p:tavLst>
                                        <p:tav tm="0">
                                          <p:val>
                                            <p:fltVal val="0"/>
                                          </p:val>
                                        </p:tav>
                                        <p:tav tm="100000">
                                          <p:val>
                                            <p:strVal val="#ppt_w"/>
                                          </p:val>
                                        </p:tav>
                                      </p:tavLst>
                                    </p:anim>
                                    <p:anim calcmode="lin" valueType="num">
                                      <p:cBhvr>
                                        <p:cTn id="12" dur="1000" fill="hold"/>
                                        <p:tgtEl>
                                          <p:spTgt spid="3074"/>
                                        </p:tgtEl>
                                        <p:attrNameLst>
                                          <p:attrName>ppt_h</p:attrName>
                                        </p:attrNameLst>
                                      </p:cBhvr>
                                      <p:tavLst>
                                        <p:tav tm="0">
                                          <p:val>
                                            <p:fltVal val="0"/>
                                          </p:val>
                                        </p:tav>
                                        <p:tav tm="100000">
                                          <p:val>
                                            <p:strVal val="#ppt_h"/>
                                          </p:val>
                                        </p:tav>
                                      </p:tavLst>
                                    </p:anim>
                                    <p:anim calcmode="lin" valueType="num">
                                      <p:cBhvr>
                                        <p:cTn id="13" dur="1000" fill="hold"/>
                                        <p:tgtEl>
                                          <p:spTgt spid="3074"/>
                                        </p:tgtEl>
                                        <p:attrNameLst>
                                          <p:attrName>style.rotation</p:attrName>
                                        </p:attrNameLst>
                                      </p:cBhvr>
                                      <p:tavLst>
                                        <p:tav tm="0">
                                          <p:val>
                                            <p:fltVal val="90"/>
                                          </p:val>
                                        </p:tav>
                                        <p:tav tm="100000">
                                          <p:val>
                                            <p:fltVal val="0"/>
                                          </p:val>
                                        </p:tav>
                                      </p:tavLst>
                                    </p:anim>
                                    <p:animEffect transition="in" filter="fade">
                                      <p:cBhvr>
                                        <p:cTn id="14"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re 1"/>
          <p:cNvSpPr>
            <a:spLocks noGrp="1"/>
          </p:cNvSpPr>
          <p:nvPr>
            <p:ph type="title"/>
          </p:nvPr>
        </p:nvSpPr>
        <p:spPr>
          <a:xfrm>
            <a:off x="457200" y="228600"/>
            <a:ext cx="8229600" cy="1143000"/>
          </a:xfrm>
        </p:spPr>
        <p:txBody>
          <a:bodyPr/>
          <a:lstStyle/>
          <a:p>
            <a:pPr algn="l" eaLnBrk="1" hangingPunct="1"/>
            <a:r>
              <a:rPr lang="fr-CA" smtClean="0">
                <a:solidFill>
                  <a:schemeClr val="bg1"/>
                </a:solidFill>
              </a:rPr>
              <a:t>Infrared</a:t>
            </a:r>
          </a:p>
        </p:txBody>
      </p:sp>
      <p:sp>
        <p:nvSpPr>
          <p:cNvPr id="40961" name="Rectangle 1"/>
          <p:cNvSpPr>
            <a:spLocks noChangeArrowheads="1"/>
          </p:cNvSpPr>
          <p:nvPr/>
        </p:nvSpPr>
        <p:spPr bwMode="auto">
          <a:xfrm>
            <a:off x="533400" y="1524000"/>
            <a:ext cx="8077200" cy="4278094"/>
          </a:xfrm>
          <a:prstGeom prst="rect">
            <a:avLst/>
          </a:prstGeom>
          <a:noFill/>
          <a:ln w="9525">
            <a:noFill/>
            <a:miter lim="800000"/>
            <a:headEnd/>
            <a:tailEnd/>
          </a:ln>
          <a:effectLst/>
        </p:spPr>
        <p:txBody>
          <a:bodyPr anchor="ctr">
            <a:spAutoFit/>
          </a:bodyPr>
          <a:lstStyle/>
          <a:p>
            <a:pPr>
              <a:defRPr/>
            </a:pPr>
            <a:r>
              <a:rPr lang="en-US" sz="2000" b="1" i="1" dirty="0" smtClean="0"/>
              <a:t>“</a:t>
            </a:r>
            <a:r>
              <a:rPr lang="en-US" sz="2000" b="1" i="1" dirty="0"/>
              <a:t>Infrared technology allows computing devices to communicate via short-range wireless signals. With infrared, computers can transfer files and other digital data bi-directionally. The infrared transmission technology used in computers is similar to that used in consumer product remote control units.”</a:t>
            </a:r>
            <a:endParaRPr lang="en-US" sz="2000" dirty="0"/>
          </a:p>
          <a:p>
            <a:pPr marL="342900" indent="-342900">
              <a:lnSpc>
                <a:spcPct val="90000"/>
              </a:lnSpc>
              <a:spcBef>
                <a:spcPct val="20000"/>
              </a:spcBef>
              <a:buClr>
                <a:srgbClr val="C00000"/>
              </a:buClr>
              <a:buSzPct val="80000"/>
              <a:defRPr/>
            </a:pPr>
            <a:endParaRPr kumimoji="1" lang="en-US" sz="2000" dirty="0">
              <a:solidFill>
                <a:schemeClr val="tx1">
                  <a:lumMod val="95000"/>
                  <a:lumOff val="5000"/>
                </a:schemeClr>
              </a:solidFill>
              <a:latin typeface="Arial" pitchFamily="34" charset="0"/>
            </a:endParaRPr>
          </a:p>
          <a:p>
            <a:pPr marL="342900" indent="-342900">
              <a:lnSpc>
                <a:spcPct val="90000"/>
              </a:lnSpc>
              <a:spcBef>
                <a:spcPct val="20000"/>
              </a:spcBef>
              <a:buClr>
                <a:srgbClr val="C00000"/>
              </a:buClr>
              <a:buSzPct val="80000"/>
              <a:buFont typeface="Wingdings" pitchFamily="2" charset="2"/>
              <a:buChar char="Ø"/>
              <a:defRPr/>
            </a:pPr>
            <a:r>
              <a:rPr kumimoji="1" lang="en-US" sz="2000" dirty="0">
                <a:solidFill>
                  <a:schemeClr val="tx1">
                    <a:lumMod val="95000"/>
                    <a:lumOff val="5000"/>
                  </a:schemeClr>
                </a:solidFill>
                <a:latin typeface="Arial" pitchFamily="34" charset="0"/>
              </a:rPr>
              <a:t>Infrared</a:t>
            </a:r>
          </a:p>
          <a:p>
            <a:pPr marL="800100" lvl="1" indent="-342900">
              <a:lnSpc>
                <a:spcPct val="90000"/>
              </a:lnSpc>
              <a:spcBef>
                <a:spcPct val="20000"/>
              </a:spcBef>
              <a:buClr>
                <a:srgbClr val="C00000"/>
              </a:buClr>
              <a:buSzPct val="80000"/>
              <a:buFont typeface="Wingdings" pitchFamily="2" charset="2"/>
              <a:buChar char="Ø"/>
              <a:defRPr/>
            </a:pPr>
            <a:r>
              <a:rPr kumimoji="1" lang="en-US" sz="2000" dirty="0">
                <a:solidFill>
                  <a:schemeClr val="tx1">
                    <a:lumMod val="95000"/>
                    <a:lumOff val="5000"/>
                  </a:schemeClr>
                </a:solidFill>
                <a:latin typeface="Arial" pitchFamily="34" charset="0"/>
              </a:rPr>
              <a:t>Works in the line of Sight</a:t>
            </a:r>
          </a:p>
          <a:p>
            <a:pPr marL="800100" lvl="1" indent="-342900">
              <a:lnSpc>
                <a:spcPct val="90000"/>
              </a:lnSpc>
              <a:spcBef>
                <a:spcPct val="20000"/>
              </a:spcBef>
              <a:buClr>
                <a:srgbClr val="C00000"/>
              </a:buClr>
              <a:buSzPct val="80000"/>
              <a:buFont typeface="Wingdings" pitchFamily="2" charset="2"/>
              <a:buChar char="Ø"/>
              <a:defRPr/>
            </a:pPr>
            <a:r>
              <a:rPr kumimoji="1" lang="en-US" sz="2000" dirty="0">
                <a:solidFill>
                  <a:schemeClr val="tx1">
                    <a:lumMod val="95000"/>
                    <a:lumOff val="5000"/>
                  </a:schemeClr>
                </a:solidFill>
                <a:latin typeface="Arial" pitchFamily="34" charset="0"/>
              </a:rPr>
              <a:t>Are blocked by walls</a:t>
            </a:r>
          </a:p>
          <a:p>
            <a:pPr marL="800100" lvl="1" indent="-342900">
              <a:lnSpc>
                <a:spcPct val="90000"/>
              </a:lnSpc>
              <a:spcBef>
                <a:spcPct val="20000"/>
              </a:spcBef>
              <a:buClr>
                <a:srgbClr val="C00000"/>
              </a:buClr>
              <a:buSzPct val="80000"/>
              <a:buFont typeface="Wingdings" pitchFamily="2" charset="2"/>
              <a:buChar char="Ø"/>
              <a:defRPr/>
            </a:pPr>
            <a:r>
              <a:rPr kumimoji="1" lang="en-US" sz="2000" dirty="0">
                <a:solidFill>
                  <a:schemeClr val="tx1">
                    <a:lumMod val="95000"/>
                    <a:lumOff val="5000"/>
                  </a:schemeClr>
                </a:solidFill>
                <a:latin typeface="Arial" pitchFamily="34" charset="0"/>
              </a:rPr>
              <a:t>No licenses required</a:t>
            </a:r>
          </a:p>
          <a:p>
            <a:pPr marL="800100" lvl="1" indent="-342900">
              <a:lnSpc>
                <a:spcPct val="90000"/>
              </a:lnSpc>
              <a:spcBef>
                <a:spcPct val="20000"/>
              </a:spcBef>
              <a:buClr>
                <a:srgbClr val="C00000"/>
              </a:buClr>
              <a:buSzPct val="80000"/>
              <a:buFont typeface="Wingdings" pitchFamily="2" charset="2"/>
              <a:buChar char="Ø"/>
              <a:defRPr/>
            </a:pPr>
            <a:r>
              <a:rPr kumimoji="1" lang="en-US" sz="2000" dirty="0">
                <a:solidFill>
                  <a:schemeClr val="tx1">
                    <a:lumMod val="95000"/>
                    <a:lumOff val="5000"/>
                  </a:schemeClr>
                </a:solidFill>
                <a:latin typeface="Arial" pitchFamily="34" charset="0"/>
              </a:rPr>
              <a:t>Typical used in TV remote control</a:t>
            </a:r>
          </a:p>
          <a:p>
            <a:pPr marL="342900" indent="-342900" eaLnBrk="0" hangingPunct="0">
              <a:defRPr/>
            </a:pPr>
            <a:endParaRPr lang="en-US" sz="2000" dirty="0">
              <a:latin typeface="Arial" pitchFamily="34" charset="0"/>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a:xfrm>
            <a:off x="457200" y="228600"/>
            <a:ext cx="8229600" cy="1143000"/>
          </a:xfrm>
        </p:spPr>
        <p:txBody>
          <a:bodyPr/>
          <a:lstStyle/>
          <a:p>
            <a:pPr algn="l" eaLnBrk="1" hangingPunct="1"/>
            <a:r>
              <a:rPr lang="fr-CA" smtClean="0">
                <a:solidFill>
                  <a:schemeClr val="bg1"/>
                </a:solidFill>
              </a:rPr>
              <a:t>Infrared</a:t>
            </a:r>
          </a:p>
        </p:txBody>
      </p:sp>
      <p:sp>
        <p:nvSpPr>
          <p:cNvPr id="35843" name="Rectangle 1"/>
          <p:cNvSpPr>
            <a:spLocks noChangeArrowheads="1"/>
          </p:cNvSpPr>
          <p:nvPr/>
        </p:nvSpPr>
        <p:spPr bwMode="auto">
          <a:xfrm>
            <a:off x="609600" y="1905000"/>
            <a:ext cx="7924800" cy="4032250"/>
          </a:xfrm>
          <a:prstGeom prst="rect">
            <a:avLst/>
          </a:prstGeom>
          <a:noFill/>
          <a:ln w="9525">
            <a:noFill/>
            <a:miter lim="800000"/>
            <a:headEnd/>
            <a:tailEnd/>
          </a:ln>
        </p:spPr>
        <p:txBody>
          <a:bodyPr anchor="ctr">
            <a:spAutoFit/>
          </a:bodyPr>
          <a:lstStyle/>
          <a:p>
            <a:r>
              <a:rPr lang="en-US" sz="1600" b="1"/>
              <a:t>Installation and Usage</a:t>
            </a:r>
            <a:r>
              <a:rPr lang="en-US" sz="1600"/>
              <a:t> - Computer infrared </a:t>
            </a:r>
            <a:r>
              <a:rPr lang="en-US" sz="1600">
                <a:hlinkClick r:id="rId2"/>
              </a:rPr>
              <a:t>network adapters</a:t>
            </a:r>
            <a:r>
              <a:rPr lang="en-US" sz="1600"/>
              <a:t> both transmit and receive data through ports on the rear or side of a device. Infrared adapters are installed in many laptops and handheld personal devices</a:t>
            </a:r>
          </a:p>
          <a:p>
            <a:endParaRPr lang="en-US" sz="1600"/>
          </a:p>
          <a:p>
            <a:r>
              <a:rPr lang="en-US" sz="1600" b="1"/>
              <a:t>Range</a:t>
            </a:r>
            <a:r>
              <a:rPr lang="en-US" sz="1600"/>
              <a:t> - Infrared communications span very short distances. Place two infrared devices within a few feet (no more than 5 meters) of each other when networking them. Unlike </a:t>
            </a:r>
            <a:r>
              <a:rPr lang="en-US" sz="1600" u="sng"/>
              <a:t>Wi-Fi</a:t>
            </a:r>
            <a:r>
              <a:rPr lang="en-US" sz="1600"/>
              <a:t> and </a:t>
            </a:r>
            <a:r>
              <a:rPr lang="en-US" sz="1600" u="sng"/>
              <a:t>Bluetooth</a:t>
            </a:r>
            <a:r>
              <a:rPr lang="en-US" sz="1600"/>
              <a:t> technologies, infrared network  signal cannot penetrate walls or other obstructions and work only in the direct "line of sight.“ </a:t>
            </a:r>
          </a:p>
          <a:p>
            <a:endParaRPr lang="en-US" sz="1600"/>
          </a:p>
          <a:p>
            <a:r>
              <a:rPr lang="en-US" sz="1600" b="1"/>
              <a:t>Performance</a:t>
            </a:r>
            <a:r>
              <a:rPr lang="en-US" sz="1600"/>
              <a:t> - Infrared technology used in local networks exists in three different forms:</a:t>
            </a:r>
          </a:p>
          <a:p>
            <a:r>
              <a:rPr lang="en-US" sz="1600"/>
              <a:t>IrDA-SIR (slow speed) infrared supporting data rates up to 115 Kbps </a:t>
            </a:r>
          </a:p>
          <a:p>
            <a:r>
              <a:rPr lang="en-US" sz="1600"/>
              <a:t>IrDA-MIR (medium speed) infrared supporting data rates up to 1.15 Mbps </a:t>
            </a:r>
          </a:p>
          <a:p>
            <a:r>
              <a:rPr lang="en-US" sz="1600"/>
              <a:t>IrDA-FIR (fast speed) infrared supporting data rates up to 4 Mbps</a:t>
            </a:r>
          </a:p>
          <a:p>
            <a:endParaRPr lang="en-US" sz="1600"/>
          </a:p>
          <a:p>
            <a:endParaRPr lang="en-US" sz="160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re 1"/>
          <p:cNvSpPr>
            <a:spLocks noGrp="1"/>
          </p:cNvSpPr>
          <p:nvPr>
            <p:ph type="title"/>
          </p:nvPr>
        </p:nvSpPr>
        <p:spPr>
          <a:xfrm>
            <a:off x="457200" y="228600"/>
            <a:ext cx="8229600" cy="1143000"/>
          </a:xfrm>
        </p:spPr>
        <p:txBody>
          <a:bodyPr/>
          <a:lstStyle/>
          <a:p>
            <a:pPr algn="l" eaLnBrk="1" hangingPunct="1"/>
            <a:r>
              <a:rPr lang="en-US" b="1" smtClean="0">
                <a:solidFill>
                  <a:schemeClr val="bg1"/>
                </a:solidFill>
              </a:rPr>
              <a:t>IR Advantages:</a:t>
            </a:r>
            <a:endParaRPr lang="fr-CA" smtClean="0">
              <a:solidFill>
                <a:schemeClr val="bg1"/>
              </a:solidFill>
            </a:endParaRPr>
          </a:p>
        </p:txBody>
      </p:sp>
      <p:sp>
        <p:nvSpPr>
          <p:cNvPr id="36867" name="Espace réservé du contenu 2"/>
          <p:cNvSpPr>
            <a:spLocks noGrp="1"/>
          </p:cNvSpPr>
          <p:nvPr>
            <p:ph sz="quarter" idx="1"/>
          </p:nvPr>
        </p:nvSpPr>
        <p:spPr>
          <a:xfrm>
            <a:off x="457200" y="1974850"/>
            <a:ext cx="8229600" cy="4525963"/>
          </a:xfrm>
        </p:spPr>
        <p:txBody>
          <a:bodyPr/>
          <a:lstStyle/>
          <a:p>
            <a:r>
              <a:rPr lang="en-US" sz="2400" smtClean="0"/>
              <a:t>Low power requirements: therefore ideal for laptops, telephones, personal digital assistants </a:t>
            </a:r>
          </a:p>
          <a:p>
            <a:r>
              <a:rPr lang="en-US" sz="2400" smtClean="0"/>
              <a:t>Low circuitry costs: $2-$5 for the entire coding/decoding circuitry </a:t>
            </a:r>
          </a:p>
          <a:p>
            <a:r>
              <a:rPr lang="en-US" sz="2400" smtClean="0"/>
              <a:t>Simple circuitry: no special or proprietary hardware is required, can be incorporated into the integrated circuit of a product </a:t>
            </a:r>
          </a:p>
          <a:p>
            <a:r>
              <a:rPr lang="en-US" sz="2400" smtClean="0"/>
              <a:t>Higher security: directionality of the beam helps ensure that data isn't leaked or spilled to nearby devices as it's transmitted </a:t>
            </a:r>
          </a:p>
          <a:p>
            <a:r>
              <a:rPr lang="en-US" sz="2400" smtClean="0"/>
              <a:t>Portable </a:t>
            </a:r>
          </a:p>
          <a:p>
            <a:pPr eaLnBrk="1" hangingPunct="1"/>
            <a:endParaRPr lang="fr-CA" sz="2000" smtClean="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algn="l"/>
            <a:r>
              <a:rPr lang="en-US" b="1" smtClean="0">
                <a:solidFill>
                  <a:schemeClr val="bg1"/>
                </a:solidFill>
              </a:rPr>
              <a:t>IR Disadvantages:</a:t>
            </a:r>
            <a:endParaRPr lang="en-US" smtClean="0">
              <a:solidFill>
                <a:schemeClr val="bg1"/>
              </a:solidFill>
            </a:endParaRPr>
          </a:p>
        </p:txBody>
      </p:sp>
      <p:sp>
        <p:nvSpPr>
          <p:cNvPr id="37891" name="Content Placeholder 2"/>
          <p:cNvSpPr>
            <a:spLocks noGrp="1"/>
          </p:cNvSpPr>
          <p:nvPr>
            <p:ph sz="quarter" idx="1"/>
          </p:nvPr>
        </p:nvSpPr>
        <p:spPr/>
        <p:txBody>
          <a:bodyPr/>
          <a:lstStyle/>
          <a:p>
            <a:r>
              <a:rPr lang="en-US" sz="2500" smtClean="0"/>
              <a:t>Line of sight: transmitters and receivers must be almost directly aligned (i.e. able to see each other) to communicate </a:t>
            </a:r>
          </a:p>
          <a:p>
            <a:r>
              <a:rPr lang="en-US" sz="2500" smtClean="0"/>
              <a:t>Blocked by common materials: people, walls, plants, etc. can block transmission </a:t>
            </a:r>
          </a:p>
          <a:p>
            <a:r>
              <a:rPr lang="en-US" sz="2500" smtClean="0"/>
              <a:t>Short range: performance drops off with longer distances </a:t>
            </a:r>
          </a:p>
          <a:p>
            <a:r>
              <a:rPr lang="en-US" sz="2500" smtClean="0"/>
              <a:t>Light, weather sensitive: direct sunlight, rain, fog, dust, pollution can affect transmission </a:t>
            </a:r>
          </a:p>
          <a:p>
            <a:r>
              <a:rPr lang="en-US" sz="2500" smtClean="0"/>
              <a:t>Speed: data rate transmission is lower than typical wired transmission</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re 1"/>
          <p:cNvSpPr>
            <a:spLocks noGrp="1"/>
          </p:cNvSpPr>
          <p:nvPr>
            <p:ph type="title"/>
          </p:nvPr>
        </p:nvSpPr>
        <p:spPr>
          <a:xfrm>
            <a:off x="2133600" y="2438400"/>
            <a:ext cx="6781800" cy="1143000"/>
          </a:xfrm>
        </p:spPr>
        <p:txBody>
          <a:bodyPr/>
          <a:lstStyle/>
          <a:p>
            <a:pPr eaLnBrk="1" hangingPunct="1"/>
            <a:r>
              <a:rPr lang="fr-CA" smtClean="0"/>
              <a:t>THANK YOU</a:t>
            </a:r>
          </a:p>
        </p:txBody>
      </p:sp>
      <p:graphicFrame>
        <p:nvGraphicFramePr>
          <p:cNvPr id="4" name="Table 3"/>
          <p:cNvGraphicFramePr>
            <a:graphicFrameLocks noGrp="1"/>
          </p:cNvGraphicFramePr>
          <p:nvPr/>
        </p:nvGraphicFramePr>
        <p:xfrm>
          <a:off x="152400" y="1676400"/>
          <a:ext cx="8991600" cy="5093037"/>
        </p:xfrm>
        <a:graphic>
          <a:graphicData uri="http://schemas.openxmlformats.org/drawingml/2006/table">
            <a:tbl>
              <a:tblPr firstRow="1" firstCol="1" bandRow="1">
                <a:tableStyleId>{21E4AEA4-8DFA-4A89-87EB-49C32662AFE0}</a:tableStyleId>
              </a:tblPr>
              <a:tblGrid>
                <a:gridCol w="2997200"/>
                <a:gridCol w="2997200"/>
                <a:gridCol w="2997200"/>
              </a:tblGrid>
              <a:tr h="701116">
                <a:tc>
                  <a:txBody>
                    <a:bodyPr/>
                    <a:lstStyle/>
                    <a:p>
                      <a:r>
                        <a:rPr lang="en-US" sz="2000" b="1" kern="1200" baseline="0" dirty="0" smtClean="0">
                          <a:solidFill>
                            <a:schemeClr val="lt1"/>
                          </a:solidFill>
                          <a:latin typeface="+mn-lt"/>
                          <a:ea typeface="+mn-ea"/>
                          <a:cs typeface="+mn-cs"/>
                        </a:rPr>
                        <a:t>Medium</a:t>
                      </a:r>
                      <a:endParaRPr lang="en-US" sz="2000" dirty="0"/>
                    </a:p>
                  </a:txBody>
                  <a:tcPr marT="45725" marB="45725">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tcPr>
                </a:tc>
                <a:tc>
                  <a:txBody>
                    <a:bodyPr/>
                    <a:lstStyle/>
                    <a:p>
                      <a:r>
                        <a:rPr lang="en-US" sz="2000" kern="1200" baseline="0" dirty="0" smtClean="0"/>
                        <a:t>Description and Advantages</a:t>
                      </a:r>
                      <a:endParaRPr lang="en-US" sz="2000" dirty="0"/>
                    </a:p>
                  </a:txBody>
                  <a:tcPr marT="45725" marB="45725">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r>
                        <a:rPr lang="en-US" sz="2000" kern="1200" baseline="0" dirty="0" smtClean="0"/>
                        <a:t>Limitations and Drawbacks</a:t>
                      </a:r>
                      <a:endParaRPr lang="en-US" sz="2000" dirty="0"/>
                    </a:p>
                  </a:txBody>
                  <a:tcPr marT="45725" marB="45725">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r>
              <a:tr h="709116">
                <a:tc rowSpan="4">
                  <a:txBody>
                    <a:bodyPr/>
                    <a:lstStyle/>
                    <a:p>
                      <a:r>
                        <a:rPr lang="en-US" sz="2500" kern="1200" baseline="0" dirty="0" smtClean="0">
                          <a:solidFill>
                            <a:schemeClr val="bg1"/>
                          </a:solidFill>
                          <a:latin typeface="+mn-lt"/>
                          <a:ea typeface="+mn-ea"/>
                          <a:cs typeface="+mn-cs"/>
                        </a:rPr>
                        <a:t>Microwave</a:t>
                      </a:r>
                      <a:endParaRPr lang="en-US" sz="2500" b="0" dirty="0">
                        <a:solidFill>
                          <a:schemeClr val="bg1"/>
                        </a:solidFill>
                      </a:endParaRPr>
                    </a:p>
                  </a:txBody>
                  <a:tcPr marT="45725" marB="45725">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tcPr>
                </a:tc>
                <a:tc>
                  <a:txBody>
                    <a:bodyPr/>
                    <a:lstStyle/>
                    <a:p>
                      <a:r>
                        <a:rPr lang="en-US" sz="1400" kern="1200" baseline="0" dirty="0" smtClean="0"/>
                        <a:t>Point-to-point communication </a:t>
                      </a:r>
                      <a:r>
                        <a:rPr lang="en-US" sz="1400" kern="1200" baseline="0" smtClean="0"/>
                        <a:t>in lineof-sight </a:t>
                      </a:r>
                      <a:r>
                        <a:rPr lang="en-US" sz="1400" kern="1200" baseline="0" dirty="0" smtClean="0"/>
                        <a:t>path.</a:t>
                      </a:r>
                      <a:endParaRPr lang="en-US" sz="1400" b="0" dirty="0">
                        <a:solidFill>
                          <a:schemeClr val="tx1"/>
                        </a:solidFill>
                      </a:endParaRPr>
                    </a:p>
                  </a:txBody>
                  <a:tcPr marT="45725" marB="45725"/>
                </a:tc>
                <a:tc>
                  <a:txBody>
                    <a:bodyPr/>
                    <a:lstStyle/>
                    <a:p>
                      <a:r>
                        <a:rPr lang="en-US" sz="1400" kern="1200" baseline="0" dirty="0" smtClean="0"/>
                        <a:t>Must have visual contact between antennas.</a:t>
                      </a:r>
                      <a:endParaRPr lang="en-US" sz="1400" dirty="0"/>
                    </a:p>
                  </a:txBody>
                  <a:tcPr marT="45725" marB="45725"/>
                </a:tc>
              </a:tr>
              <a:tr h="518216">
                <a:tc vMerge="1">
                  <a:txBody>
                    <a:bodyPr/>
                    <a:lstStyle/>
                    <a:p>
                      <a:endParaRPr lang="en-US" dirty="0"/>
                    </a:p>
                  </a:txBody>
                  <a:tcPr/>
                </a:tc>
                <a:tc>
                  <a:txBody>
                    <a:bodyPr/>
                    <a:lstStyle/>
                    <a:p>
                      <a:r>
                        <a:rPr lang="en-US" sz="1400" kern="1200" baseline="0" dirty="0" smtClean="0"/>
                        <a:t>Antennas are used (30 miles apart).</a:t>
                      </a:r>
                      <a:endParaRPr lang="en-US" sz="1400" dirty="0"/>
                    </a:p>
                  </a:txBody>
                  <a:tcPr marT="45725" marB="45725"/>
                </a:tc>
                <a:tc>
                  <a:txBody>
                    <a:bodyPr/>
                    <a:lstStyle/>
                    <a:p>
                      <a:r>
                        <a:rPr lang="en-US" sz="1400" kern="1200" baseline="0" dirty="0" smtClean="0"/>
                        <a:t>Susceptible to environmental interferences</a:t>
                      </a:r>
                      <a:endParaRPr lang="en-US" sz="1400" dirty="0"/>
                    </a:p>
                  </a:txBody>
                  <a:tcPr marT="45725" marB="45725"/>
                </a:tc>
              </a:tr>
              <a:tr h="304833">
                <a:tc vMerge="1">
                  <a:txBody>
                    <a:bodyPr/>
                    <a:lstStyle/>
                    <a:p>
                      <a:endParaRPr lang="en-US" dirty="0"/>
                    </a:p>
                  </a:txBody>
                  <a:tcPr/>
                </a:tc>
                <a:tc>
                  <a:txBody>
                    <a:bodyPr/>
                    <a:lstStyle/>
                    <a:p>
                      <a:r>
                        <a:rPr lang="en-US" sz="1400" kern="1200" baseline="0" dirty="0" smtClean="0"/>
                        <a:t>Provide large capacity.</a:t>
                      </a:r>
                      <a:endParaRPr lang="en-US" sz="1400" dirty="0"/>
                    </a:p>
                  </a:txBody>
                  <a:tcPr marT="45725" marB="45725"/>
                </a:tc>
                <a:tc>
                  <a:txBody>
                    <a:bodyPr/>
                    <a:lstStyle/>
                    <a:p>
                      <a:endParaRPr lang="en-US" sz="1400" dirty="0"/>
                    </a:p>
                  </a:txBody>
                  <a:tcPr marT="45725" marB="45725"/>
                </a:tc>
              </a:tr>
              <a:tr h="360310">
                <a:tc vMerge="1">
                  <a:txBody>
                    <a:bodyPr/>
                    <a:lstStyle/>
                    <a:p>
                      <a:endParaRPr lang="en-US" dirty="0"/>
                    </a:p>
                  </a:txBody>
                  <a:tcPr/>
                </a:tc>
                <a:tc>
                  <a:txBody>
                    <a:bodyPr/>
                    <a:lstStyle/>
                    <a:p>
                      <a:r>
                        <a:rPr lang="en-US" sz="1400" kern="1200" baseline="0" dirty="0" smtClean="0"/>
                        <a:t>Can be done quickly at lower cost</a:t>
                      </a:r>
                      <a:endParaRPr lang="en-US" sz="1400" dirty="0"/>
                    </a:p>
                  </a:txBody>
                  <a:tcPr marT="45725" marB="45725"/>
                </a:tc>
                <a:tc>
                  <a:txBody>
                    <a:bodyPr/>
                    <a:lstStyle/>
                    <a:p>
                      <a:endParaRPr lang="en-US" sz="1400" dirty="0"/>
                    </a:p>
                  </a:txBody>
                  <a:tcPr marT="45725" marB="45725"/>
                </a:tc>
              </a:tr>
              <a:tr h="518216">
                <a:tc rowSpan="2">
                  <a:txBody>
                    <a:bodyPr/>
                    <a:lstStyle/>
                    <a:p>
                      <a:r>
                        <a:rPr lang="en-US" sz="2500" b="1" kern="1200" baseline="0" dirty="0" smtClean="0">
                          <a:solidFill>
                            <a:schemeClr val="lt1"/>
                          </a:solidFill>
                          <a:latin typeface="+mn-lt"/>
                          <a:ea typeface="+mn-ea"/>
                          <a:cs typeface="+mn-cs"/>
                        </a:rPr>
                        <a:t>Satellites</a:t>
                      </a:r>
                      <a:endParaRPr lang="en-US" sz="2500" dirty="0"/>
                    </a:p>
                  </a:txBody>
                  <a:tcPr marT="45725" marB="45725">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tcPr>
                </a:tc>
                <a:tc>
                  <a:txBody>
                    <a:bodyPr/>
                    <a:lstStyle/>
                    <a:p>
                      <a:r>
                        <a:rPr lang="en-US" sz="1400" kern="1200" baseline="0" dirty="0" smtClean="0"/>
                        <a:t>Can be at high, medium, or low orbit;</a:t>
                      </a:r>
                    </a:p>
                    <a:p>
                      <a:r>
                        <a:rPr lang="en-US" sz="1400" kern="1200" baseline="0" dirty="0" smtClean="0"/>
                        <a:t>used in GPSs.</a:t>
                      </a:r>
                      <a:endParaRPr lang="en-US" sz="1400" dirty="0"/>
                    </a:p>
                  </a:txBody>
                  <a:tcPr marT="45725" marB="457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t>Expensive to build and maintain.</a:t>
                      </a:r>
                      <a:endParaRPr lang="en-US" sz="1400" dirty="0" smtClean="0"/>
                    </a:p>
                    <a:p>
                      <a:endParaRPr lang="en-US" sz="1400" dirty="0"/>
                    </a:p>
                  </a:txBody>
                  <a:tcPr marT="45725" marB="45725"/>
                </a:tc>
              </a:tr>
              <a:tr h="518216">
                <a:tc vMerge="1">
                  <a:txBody>
                    <a:bodyPr/>
                    <a:lstStyle/>
                    <a:p>
                      <a:endParaRPr lang="en-US" dirty="0"/>
                    </a:p>
                  </a:txBody>
                  <a:tcPr/>
                </a:tc>
                <a:tc>
                  <a:txBody>
                    <a:bodyPr/>
                    <a:lstStyle/>
                    <a:p>
                      <a:r>
                        <a:rPr lang="en-US" sz="1400" kern="1200" baseline="0" dirty="0" smtClean="0"/>
                        <a:t>Complete global coverage is available</a:t>
                      </a:r>
                    </a:p>
                    <a:p>
                      <a:r>
                        <a:rPr lang="en-US" sz="1400" kern="1200" baseline="0" dirty="0" smtClean="0"/>
                        <a:t>with three satellites.</a:t>
                      </a:r>
                      <a:endParaRPr lang="en-US" sz="1400" dirty="0"/>
                    </a:p>
                  </a:txBody>
                  <a:tcPr marT="45725" marB="45725"/>
                </a:tc>
                <a:tc>
                  <a:txBody>
                    <a:bodyPr/>
                    <a:lstStyle/>
                    <a:p>
                      <a:endParaRPr lang="en-US" sz="1400" dirty="0"/>
                    </a:p>
                  </a:txBody>
                  <a:tcPr marT="45725" marB="45725"/>
                </a:tc>
              </a:tr>
              <a:tr h="460272">
                <a:tc rowSpan="2">
                  <a:txBody>
                    <a:bodyPr/>
                    <a:lstStyle/>
                    <a:p>
                      <a:r>
                        <a:rPr lang="en-US" sz="2300" b="1" kern="1200" baseline="0" dirty="0" smtClean="0">
                          <a:solidFill>
                            <a:schemeClr val="lt1"/>
                          </a:solidFill>
                          <a:latin typeface="+mn-lt"/>
                          <a:ea typeface="+mn-ea"/>
                          <a:cs typeface="+mn-cs"/>
                        </a:rPr>
                        <a:t>Radio/</a:t>
                      </a:r>
                      <a:r>
                        <a:rPr lang="en-US" sz="2300" b="1" kern="1200" baseline="0" dirty="0" err="1" smtClean="0">
                          <a:solidFill>
                            <a:schemeClr val="lt1"/>
                          </a:solidFill>
                          <a:latin typeface="+mn-lt"/>
                          <a:ea typeface="+mn-ea"/>
                          <a:cs typeface="+mn-cs"/>
                        </a:rPr>
                        <a:t>electromagnatic</a:t>
                      </a:r>
                      <a:endParaRPr lang="en-US" sz="2300" dirty="0"/>
                    </a:p>
                  </a:txBody>
                  <a:tcPr marT="45725" marB="45725">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tcPr>
                </a:tc>
                <a:tc>
                  <a:txBody>
                    <a:bodyPr/>
                    <a:lstStyle/>
                    <a:p>
                      <a:r>
                        <a:rPr lang="en-US" sz="1400" kern="1200" baseline="0" dirty="0" smtClean="0"/>
                        <a:t>Effective for short ranges; used in LANs</a:t>
                      </a:r>
                      <a:endParaRPr lang="en-US" sz="1400" dirty="0"/>
                    </a:p>
                  </a:txBody>
                  <a:tcPr marT="45725" marB="45725"/>
                </a:tc>
                <a:tc>
                  <a:txBody>
                    <a:bodyPr/>
                    <a:lstStyle/>
                    <a:p>
                      <a:r>
                        <a:rPr lang="en-US" sz="1400" kern="1200" baseline="0" dirty="0" smtClean="0"/>
                        <a:t>Limited range; difficult to secure.</a:t>
                      </a:r>
                      <a:endParaRPr lang="en-US" sz="1400" dirty="0"/>
                    </a:p>
                  </a:txBody>
                  <a:tcPr marT="45725" marB="45725"/>
                </a:tc>
              </a:tr>
              <a:tr h="518216">
                <a:tc vMerge="1">
                  <a:txBody>
                    <a:bodyPr/>
                    <a:lstStyle/>
                    <a:p>
                      <a:endParaRPr lang="en-US" dirty="0"/>
                    </a:p>
                  </a:txBody>
                  <a:tc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t>Inexpensive and easy to install.</a:t>
                      </a:r>
                      <a:endParaRPr lang="en-US" sz="1400" dirty="0"/>
                    </a:p>
                  </a:txBody>
                  <a:tcPr marT="45725" marB="45725"/>
                </a:tc>
                <a:tc>
                  <a:txBody>
                    <a:bodyPr/>
                    <a:lstStyle/>
                    <a:p>
                      <a:r>
                        <a:rPr lang="en-US" sz="1400" kern="1200" baseline="0" dirty="0" smtClean="0"/>
                        <a:t>Can create interference with</a:t>
                      </a:r>
                    </a:p>
                    <a:p>
                      <a:r>
                        <a:rPr lang="en-US" sz="1400" kern="1200" baseline="0" dirty="0" smtClean="0"/>
                        <a:t>communication devices.</a:t>
                      </a:r>
                      <a:endParaRPr lang="en-US" sz="1400" dirty="0"/>
                    </a:p>
                  </a:txBody>
                  <a:tcPr marT="45725" marB="45725"/>
                </a:tc>
              </a:tr>
            </a:tbl>
          </a:graphicData>
        </a:graphic>
      </p:graphicFrame>
      <p:sp>
        <p:nvSpPr>
          <p:cNvPr id="38952" name="Rectangle 4"/>
          <p:cNvSpPr>
            <a:spLocks noChangeArrowheads="1"/>
          </p:cNvSpPr>
          <p:nvPr/>
        </p:nvSpPr>
        <p:spPr bwMode="auto">
          <a:xfrm>
            <a:off x="304800" y="228600"/>
            <a:ext cx="5791200" cy="1016000"/>
          </a:xfrm>
          <a:prstGeom prst="rect">
            <a:avLst/>
          </a:prstGeom>
          <a:noFill/>
          <a:ln w="9525">
            <a:noFill/>
            <a:miter lim="800000"/>
            <a:headEnd/>
            <a:tailEnd/>
          </a:ln>
        </p:spPr>
        <p:txBody>
          <a:bodyPr>
            <a:spAutoFit/>
          </a:bodyPr>
          <a:lstStyle/>
          <a:p>
            <a:r>
              <a:rPr lang="en-US" sz="3000" b="1">
                <a:solidFill>
                  <a:schemeClr val="bg1"/>
                </a:solidFill>
              </a:rPr>
              <a:t>Comparisiom of Major Wireless Transmission Media</a:t>
            </a:r>
            <a:endParaRPr lang="en-US" sz="3000">
              <a:solidFill>
                <a:schemeClr val="bg1"/>
              </a:solidFill>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re 1"/>
          <p:cNvSpPr>
            <a:spLocks noGrp="1"/>
          </p:cNvSpPr>
          <p:nvPr>
            <p:ph type="title"/>
          </p:nvPr>
        </p:nvSpPr>
        <p:spPr>
          <a:xfrm>
            <a:off x="457200" y="228600"/>
            <a:ext cx="8229600" cy="1143000"/>
          </a:xfrm>
        </p:spPr>
        <p:txBody>
          <a:bodyPr/>
          <a:lstStyle/>
          <a:p>
            <a:pPr algn="l" eaLnBrk="1" hangingPunct="1"/>
            <a:r>
              <a:rPr lang="fr-CA" smtClean="0">
                <a:solidFill>
                  <a:schemeClr val="bg1"/>
                </a:solidFill>
              </a:rPr>
              <a:t>Applications</a:t>
            </a:r>
          </a:p>
        </p:txBody>
      </p:sp>
      <p:pic>
        <p:nvPicPr>
          <p:cNvPr id="39939" name="Picture 4"/>
          <p:cNvPicPr>
            <a:picLocks noChangeAspect="1" noChangeArrowheads="1"/>
          </p:cNvPicPr>
          <p:nvPr/>
        </p:nvPicPr>
        <p:blipFill>
          <a:blip r:embed="rId2"/>
          <a:srcRect/>
          <a:stretch>
            <a:fillRect/>
          </a:stretch>
        </p:blipFill>
        <p:spPr bwMode="auto">
          <a:xfrm>
            <a:off x="609600" y="2438400"/>
            <a:ext cx="7858125"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re 1"/>
          <p:cNvSpPr>
            <a:spLocks noGrp="1"/>
          </p:cNvSpPr>
          <p:nvPr>
            <p:ph type="title"/>
          </p:nvPr>
        </p:nvSpPr>
        <p:spPr>
          <a:xfrm>
            <a:off x="228600" y="228600"/>
            <a:ext cx="6019800" cy="1143000"/>
          </a:xfrm>
        </p:spPr>
        <p:txBody>
          <a:bodyPr/>
          <a:lstStyle/>
          <a:p>
            <a:pPr algn="l" eaLnBrk="1" hangingPunct="1"/>
            <a:r>
              <a:rPr lang="fr-CA" sz="4000" smtClean="0">
                <a:solidFill>
                  <a:schemeClr val="bg1"/>
                </a:solidFill>
              </a:rPr>
              <a:t>A Wireless Connected home</a:t>
            </a:r>
          </a:p>
        </p:txBody>
      </p:sp>
      <p:pic>
        <p:nvPicPr>
          <p:cNvPr id="40963" name="Picture 4"/>
          <p:cNvPicPr>
            <a:picLocks noChangeAspect="1" noChangeArrowheads="1"/>
          </p:cNvPicPr>
          <p:nvPr/>
        </p:nvPicPr>
        <p:blipFill>
          <a:blip r:embed="rId2"/>
          <a:srcRect b="7890"/>
          <a:stretch>
            <a:fillRect/>
          </a:stretch>
        </p:blipFill>
        <p:spPr bwMode="auto">
          <a:xfrm>
            <a:off x="533400" y="1800225"/>
            <a:ext cx="8077200" cy="4448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GB" sz="4000" smtClean="0"/>
              <a:t>Integrated Services Digital Network</a:t>
            </a:r>
            <a:endParaRPr lang="en-GB" smtClean="0"/>
          </a:p>
        </p:txBody>
      </p:sp>
      <p:sp>
        <p:nvSpPr>
          <p:cNvPr id="3074"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7D91134A-80ED-4E20-B128-675664BB81F2}" type="slidenum">
              <a:rPr lang="en-GB"/>
              <a:pPr defTabSz="762000"/>
              <a:t>197</a:t>
            </a:fld>
            <a:endParaRPr lang="en-GB"/>
          </a:p>
        </p:txBody>
      </p:sp>
      <p:sp>
        <p:nvSpPr>
          <p:cNvPr id="6147" name="Rectangle 3"/>
          <p:cNvSpPr>
            <a:spLocks noGrp="1" noChangeArrowheads="1"/>
          </p:cNvSpPr>
          <p:nvPr>
            <p:ph sz="quarter" idx="1"/>
          </p:nvPr>
        </p:nvSpPr>
        <p:spPr/>
        <p:txBody>
          <a:bodyPr/>
          <a:lstStyle/>
          <a:p>
            <a:r>
              <a:rPr lang="en-GB" smtClean="0"/>
              <a:t>Public networks are used for a variety of services</a:t>
            </a:r>
          </a:p>
          <a:p>
            <a:pPr lvl="1"/>
            <a:r>
              <a:rPr lang="en-GB" smtClean="0"/>
              <a:t>Public Switched Telephone Network</a:t>
            </a:r>
          </a:p>
          <a:p>
            <a:pPr lvl="1"/>
            <a:r>
              <a:rPr lang="en-GB" smtClean="0"/>
              <a:t>Private Lines (leased)</a:t>
            </a:r>
          </a:p>
          <a:p>
            <a:pPr lvl="1"/>
            <a:r>
              <a:rPr lang="en-GB" smtClean="0"/>
              <a:t>Packet Switched Data Networks</a:t>
            </a:r>
          </a:p>
          <a:p>
            <a:pPr lvl="1"/>
            <a:r>
              <a:rPr lang="en-GB" smtClean="0"/>
              <a:t>Circuit Switched Data networks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par>
                                <p:cTn id="9" presetID="2" presetClass="entr" presetSubtype="8" fill="hold" grpId="0" nodeType="with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anim calcmode="lin" valueType="num">
                                      <p:cBhvr additive="base">
                                        <p:cTn id="11" dur="500" fill="hold"/>
                                        <p:tgtEl>
                                          <p:spTgt spid="614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14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WHOOSH.WAV" builtIn="1"/>
                                        </p:tgtEl>
                                      </p:cMediaNode>
                                    </p:audio>
                                  </p:subTnLst>
                                </p:cTn>
                              </p:par>
                              <p:par>
                                <p:cTn id="13" presetID="2" presetClass="entr" presetSubtype="8" fill="hold" grpId="0" nodeType="with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anim calcmode="lin" valueType="num">
                                      <p:cBhvr additive="base">
                                        <p:cTn id="15" dur="500" fill="hold"/>
                                        <p:tgtEl>
                                          <p:spTgt spid="614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14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WHOOSH.WAV" builtIn="1"/>
                                        </p:tgtEl>
                                      </p:cMediaNode>
                                    </p:audio>
                                  </p:subTnLst>
                                </p:cTn>
                              </p:par>
                              <p:par>
                                <p:cTn id="17" presetID="2" presetClass="entr" presetSubtype="8" fill="hold" grpId="0" nodeType="with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anim calcmode="lin" valueType="num">
                                      <p:cBhvr additive="base">
                                        <p:cTn id="19" dur="500" fill="hold"/>
                                        <p:tgtEl>
                                          <p:spTgt spid="614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par>
                                <p:cTn id="21" presetID="2" presetClass="entr" presetSubtype="8" fill="hold" grpId="0" nodeType="with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anim calcmode="lin" valueType="num">
                                      <p:cBhvr additive="base">
                                        <p:cTn id="23" dur="500" fill="hold"/>
                                        <p:tgtEl>
                                          <p:spTgt spid="614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14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GB" smtClean="0"/>
              <a:t>ISDN</a:t>
            </a:r>
          </a:p>
        </p:txBody>
      </p:sp>
      <p:sp>
        <p:nvSpPr>
          <p:cNvPr id="4098"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99DD9753-33E5-4CDB-BA1F-A3E0B2BA396A}" type="slidenum">
              <a:rPr lang="en-GB"/>
              <a:pPr defTabSz="762000"/>
              <a:t>198</a:t>
            </a:fld>
            <a:endParaRPr lang="en-GB"/>
          </a:p>
        </p:txBody>
      </p:sp>
      <p:sp>
        <p:nvSpPr>
          <p:cNvPr id="12291" name="Rectangle 3"/>
          <p:cNvSpPr>
            <a:spLocks noGrp="1" noChangeArrowheads="1"/>
          </p:cNvSpPr>
          <p:nvPr>
            <p:ph sz="quarter" idx="1"/>
          </p:nvPr>
        </p:nvSpPr>
        <p:spPr/>
        <p:txBody>
          <a:bodyPr/>
          <a:lstStyle/>
          <a:p>
            <a:r>
              <a:rPr lang="en-GB" smtClean="0"/>
              <a:t>Users have a variety of equipment to connect to public networks</a:t>
            </a:r>
          </a:p>
          <a:p>
            <a:pPr lvl="1"/>
            <a:r>
              <a:rPr lang="en-GB" smtClean="0"/>
              <a:t>Telephones</a:t>
            </a:r>
          </a:p>
          <a:p>
            <a:pPr lvl="1"/>
            <a:r>
              <a:rPr lang="en-GB" smtClean="0"/>
              <a:t>Private Branch Exchanges</a:t>
            </a:r>
          </a:p>
          <a:p>
            <a:pPr lvl="1"/>
            <a:r>
              <a:rPr lang="en-GB" smtClean="0"/>
              <a:t>Computer Terminals or PCs</a:t>
            </a:r>
          </a:p>
          <a:p>
            <a:pPr lvl="1"/>
            <a:r>
              <a:rPr lang="en-GB" smtClean="0"/>
              <a:t>Mainframe Computers</a:t>
            </a:r>
          </a:p>
          <a:p>
            <a:r>
              <a:rPr lang="en-GB" smtClean="0"/>
              <a:t>A variety of physical interfaces and access procedures are required for connection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par>
                                <p:cTn id="9" presetID="2" presetClass="entr" presetSubtype="8" fill="hold" grpId="0" nodeType="with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anim calcmode="lin" valueType="num">
                                      <p:cBhvr additive="base">
                                        <p:cTn id="11" dur="500" fill="hold"/>
                                        <p:tgtEl>
                                          <p:spTgt spid="1229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229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WHOOSH.WAV" builtIn="1"/>
                                        </p:tgtEl>
                                      </p:cMediaNode>
                                    </p:audio>
                                  </p:subTnLst>
                                </p:cTn>
                              </p:par>
                              <p:par>
                                <p:cTn id="13" presetID="2" presetClass="entr" presetSubtype="8" fill="hold" grpId="0"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 calcmode="lin" valueType="num">
                                      <p:cBhvr additive="base">
                                        <p:cTn id="15" dur="500" fill="hold"/>
                                        <p:tgtEl>
                                          <p:spTgt spid="1229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229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WHOOSH.WAV" builtIn="1"/>
                                        </p:tgtEl>
                                      </p:cMediaNode>
                                    </p:audio>
                                  </p:subTnLst>
                                </p:cTn>
                              </p:par>
                              <p:par>
                                <p:cTn id="17" presetID="2" presetClass="entr" presetSubtype="8" fill="hold" grpId="0" nodeType="with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anim calcmode="lin" valueType="num">
                                      <p:cBhvr additive="base">
                                        <p:cTn id="19" dur="500" fill="hold"/>
                                        <p:tgtEl>
                                          <p:spTgt spid="1229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29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par>
                                <p:cTn id="21" presetID="2" presetClass="entr" presetSubtype="8" fill="hold" grpId="0" nodeType="with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anim calcmode="lin" valueType="num">
                                      <p:cBhvr additive="base">
                                        <p:cTn id="23" dur="500" fill="hold"/>
                                        <p:tgtEl>
                                          <p:spTgt spid="12291">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229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builtIn="1"/>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2291">
                                            <p:txEl>
                                              <p:pRg st="5" end="5"/>
                                            </p:txEl>
                                          </p:spTgt>
                                        </p:tgtEl>
                                        <p:attrNameLst>
                                          <p:attrName>style.visibility</p:attrName>
                                        </p:attrNameLst>
                                      </p:cBhvr>
                                      <p:to>
                                        <p:strVal val="visible"/>
                                      </p:to>
                                    </p:set>
                                    <p:anim calcmode="lin" valueType="num">
                                      <p:cBhvr additive="base">
                                        <p:cTn id="29" dur="500" fill="hold"/>
                                        <p:tgtEl>
                                          <p:spTgt spid="1229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229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GB" smtClean="0"/>
              <a:t>ISDN</a:t>
            </a:r>
          </a:p>
        </p:txBody>
      </p:sp>
      <p:sp>
        <p:nvSpPr>
          <p:cNvPr id="5122"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944D3B0D-4882-4996-B12B-8AF5C144F53B}" type="slidenum">
              <a:rPr lang="en-GB"/>
              <a:pPr defTabSz="762000"/>
              <a:t>199</a:t>
            </a:fld>
            <a:endParaRPr lang="en-GB"/>
          </a:p>
        </p:txBody>
      </p:sp>
      <p:sp>
        <p:nvSpPr>
          <p:cNvPr id="7171" name="Rectangle 3"/>
          <p:cNvSpPr>
            <a:spLocks noGrp="1" noChangeArrowheads="1"/>
          </p:cNvSpPr>
          <p:nvPr>
            <p:ph sz="quarter" idx="1"/>
          </p:nvPr>
        </p:nvSpPr>
        <p:spPr/>
        <p:txBody>
          <a:bodyPr/>
          <a:lstStyle/>
          <a:p>
            <a:r>
              <a:rPr lang="en-GB" smtClean="0"/>
              <a:t>The telephone network has evolved into a digital one with digital exchanges and links</a:t>
            </a:r>
          </a:p>
          <a:p>
            <a:r>
              <a:rPr lang="en-GB" smtClean="0"/>
              <a:t>The signalling system has become a digital message-oriented common channel signalling system (SS#7)</a:t>
            </a:r>
          </a:p>
          <a:p>
            <a:r>
              <a:rPr lang="en-GB" smtClean="0"/>
              <a:t>The term ‘Integrated Digital Network’ is used to describe these developments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anim calcmode="lin" valueType="num">
                                      <p:cBhvr additive="base">
                                        <p:cTn id="13" dur="500" fill="hold"/>
                                        <p:tgtEl>
                                          <p:spTgt spid="71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7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71">
                                            <p:txEl>
                                              <p:pRg st="2" end="2"/>
                                            </p:txEl>
                                          </p:spTgt>
                                        </p:tgtEl>
                                        <p:attrNameLst>
                                          <p:attrName>style.visibility</p:attrName>
                                        </p:attrNameLst>
                                      </p:cBhvr>
                                      <p:to>
                                        <p:strVal val="visible"/>
                                      </p:to>
                                    </p:set>
                                    <p:anim calcmode="lin" valueType="num">
                                      <p:cBhvr additive="base">
                                        <p:cTn id="19" dur="500" fill="hold"/>
                                        <p:tgtEl>
                                          <p:spTgt spid="71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7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95840AAC-40D3-463F-AC32-6E630704692C}" type="slidenum">
              <a:rPr lang="en-US" sz="1200" i="0" smtClean="0">
                <a:latin typeface="Arial" pitchFamily="34" charset="0"/>
              </a:rPr>
              <a:pPr eaLnBrk="1" hangingPunct="1">
                <a:defRPr/>
              </a:pPr>
              <a:t>2</a:t>
            </a:fld>
            <a:endParaRPr lang="en-US" sz="1200" i="0" dirty="0" smtClean="0">
              <a:latin typeface="Arial" pitchFamily="34" charset="0"/>
            </a:endParaRPr>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cs typeface="+mn-cs"/>
            </a:endParaRPr>
          </a:p>
        </p:txBody>
      </p:sp>
      <p:sp>
        <p:nvSpPr>
          <p:cNvPr id="911363" name="Text Box 3"/>
          <p:cNvSpPr txBox="1">
            <a:spLocks noChangeArrowheads="1"/>
          </p:cNvSpPr>
          <p:nvPr/>
        </p:nvSpPr>
        <p:spPr bwMode="auto">
          <a:xfrm>
            <a:off x="228600" y="406400"/>
            <a:ext cx="6207125" cy="1077913"/>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cs typeface="+mn-cs"/>
              </a:rPr>
              <a:t>1-1   DATA COMMUNICATIONS</a:t>
            </a:r>
          </a:p>
          <a:p>
            <a:pPr marL="0" lvl="2" eaLnBrk="0" hangingPunct="0">
              <a:defRPr/>
            </a:pPr>
            <a:endParaRPr lang="en-US" i="0" dirty="0">
              <a:effectLst>
                <a:outerShdw blurRad="38100" dist="38100" dir="2700000" algn="tl">
                  <a:srgbClr val="C0C0C0"/>
                </a:outerShdw>
              </a:effectLst>
              <a:latin typeface="Times" pitchFamily="18" charset="0"/>
              <a:cs typeface="+mn-cs"/>
            </a:endParaRPr>
          </a:p>
        </p:txBody>
      </p:sp>
      <p:sp>
        <p:nvSpPr>
          <p:cNvPr id="23556"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23557" name="Rectangle 8"/>
          <p:cNvSpPr>
            <a:spLocks noChangeArrowheads="1"/>
          </p:cNvSpPr>
          <p:nvPr/>
        </p:nvSpPr>
        <p:spPr bwMode="auto">
          <a:xfrm>
            <a:off x="381000" y="1658938"/>
            <a:ext cx="8077200" cy="2062103"/>
          </a:xfrm>
          <a:prstGeom prst="rect">
            <a:avLst/>
          </a:prstGeom>
          <a:noFill/>
          <a:ln w="9525">
            <a:noFill/>
            <a:miter lim="800000"/>
            <a:headEnd/>
            <a:tailEnd/>
          </a:ln>
        </p:spPr>
        <p:txBody>
          <a:bodyPr>
            <a:spAutoFit/>
          </a:bodyPr>
          <a:lstStyle/>
          <a:p>
            <a:pPr algn="just" eaLnBrk="0" hangingPunct="0"/>
            <a:r>
              <a:rPr lang="en-US" dirty="0">
                <a:solidFill>
                  <a:schemeClr val="hlink"/>
                </a:solidFill>
                <a:effectLst>
                  <a:outerShdw blurRad="38100" dist="38100" dir="2700000" algn="tl">
                    <a:srgbClr val="C0C0C0"/>
                  </a:outerShdw>
                </a:effectLst>
                <a:latin typeface="Times New Roman" charset="0"/>
              </a:rPr>
              <a:t>Data communications</a:t>
            </a:r>
            <a:r>
              <a:rPr lang="en-US" dirty="0">
                <a:effectLst>
                  <a:outerShdw blurRad="38100" dist="38100" dir="2700000" algn="tl">
                    <a:srgbClr val="C0C0C0"/>
                  </a:outerShdw>
                </a:effectLst>
                <a:latin typeface="Times New Roman" charset="0"/>
              </a:rPr>
              <a:t> are the exchange of data between two devices via some form of transmission medium such as a wire cable. </a:t>
            </a:r>
          </a:p>
          <a:p>
            <a:pPr algn="just" eaLnBrk="0" hangingPunct="0"/>
            <a:endParaRPr lang="en-US" dirty="0">
              <a:latin typeface="Times-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1"/>
          <p:cNvSpPr>
            <a:spLocks noGrp="1"/>
          </p:cNvSpPr>
          <p:nvPr>
            <p:ph type="sldNum" sz="quarter" idx="12"/>
          </p:nvPr>
        </p:nvSpPr>
        <p:spPr>
          <a:noFill/>
        </p:spPr>
        <p:txBody>
          <a:bodyPr/>
          <a:lstStyle/>
          <a:p>
            <a:r>
              <a:rPr lang="en-US"/>
              <a:t>17.</a:t>
            </a:r>
            <a:fld id="{CB98FA33-B974-4352-9995-DAF864D55622}" type="slidenum">
              <a:rPr lang="en-US"/>
              <a:pPr/>
              <a:t>20</a:t>
            </a:fld>
            <a:endParaRPr lang="en-US"/>
          </a:p>
        </p:txBody>
      </p:sp>
      <p:sp>
        <p:nvSpPr>
          <p:cNvPr id="39938" name="Rectangle 14"/>
          <p:cNvSpPr>
            <a:spLocks noChangeArrowheads="1"/>
          </p:cNvSpPr>
          <p:nvPr/>
        </p:nvSpPr>
        <p:spPr bwMode="auto">
          <a:xfrm>
            <a:off x="1143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17.5:  </a:t>
            </a:r>
            <a:r>
              <a:rPr lang="en-US" sz="2000">
                <a:latin typeface="Times-BoldItalic"/>
              </a:rPr>
              <a:t>Loop problem in a learning switch (Part c)</a:t>
            </a:r>
          </a:p>
        </p:txBody>
      </p:sp>
      <p:pic>
        <p:nvPicPr>
          <p:cNvPr id="4098" name="Picture 2"/>
          <p:cNvPicPr>
            <a:picLocks noChangeAspect="1" noChangeArrowheads="1"/>
          </p:cNvPicPr>
          <p:nvPr/>
        </p:nvPicPr>
        <p:blipFill>
          <a:blip r:embed="rId3"/>
          <a:srcRect/>
          <a:stretch>
            <a:fillRect/>
          </a:stretch>
        </p:blipFill>
        <p:spPr bwMode="auto">
          <a:xfrm>
            <a:off x="1295400" y="1711325"/>
            <a:ext cx="5676900" cy="4689475"/>
          </a:xfrm>
          <a:prstGeom prst="rect">
            <a:avLst/>
          </a:prstGeom>
          <a:noFill/>
          <a:ln w="9525">
            <a:noFill/>
            <a:miter lim="800000"/>
            <a:headEnd/>
            <a:tailEnd/>
          </a:ln>
        </p:spPr>
      </p:pic>
      <p:pic>
        <p:nvPicPr>
          <p:cNvPr id="4099" name="Picture 3"/>
          <p:cNvPicPr>
            <a:picLocks noChangeAspect="1" noChangeArrowheads="1"/>
          </p:cNvPicPr>
          <p:nvPr/>
        </p:nvPicPr>
        <p:blipFill>
          <a:blip r:embed="rId4"/>
          <a:srcRect/>
          <a:stretch>
            <a:fillRect/>
          </a:stretch>
        </p:blipFill>
        <p:spPr bwMode="auto">
          <a:xfrm>
            <a:off x="1949450" y="1033463"/>
            <a:ext cx="4368800" cy="3381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p:cTn id="11" dur="1000" fill="hold"/>
                                        <p:tgtEl>
                                          <p:spTgt spid="4098"/>
                                        </p:tgtEl>
                                        <p:attrNameLst>
                                          <p:attrName>ppt_w</p:attrName>
                                        </p:attrNameLst>
                                      </p:cBhvr>
                                      <p:tavLst>
                                        <p:tav tm="0">
                                          <p:val>
                                            <p:fltVal val="0"/>
                                          </p:val>
                                        </p:tav>
                                        <p:tav tm="100000">
                                          <p:val>
                                            <p:strVal val="#ppt_w"/>
                                          </p:val>
                                        </p:tav>
                                      </p:tavLst>
                                    </p:anim>
                                    <p:anim calcmode="lin" valueType="num">
                                      <p:cBhvr>
                                        <p:cTn id="12" dur="1000" fill="hold"/>
                                        <p:tgtEl>
                                          <p:spTgt spid="4098"/>
                                        </p:tgtEl>
                                        <p:attrNameLst>
                                          <p:attrName>ppt_h</p:attrName>
                                        </p:attrNameLst>
                                      </p:cBhvr>
                                      <p:tavLst>
                                        <p:tav tm="0">
                                          <p:val>
                                            <p:fltVal val="0"/>
                                          </p:val>
                                        </p:tav>
                                        <p:tav tm="100000">
                                          <p:val>
                                            <p:strVal val="#ppt_h"/>
                                          </p:val>
                                        </p:tav>
                                      </p:tavLst>
                                    </p:anim>
                                    <p:anim calcmode="lin" valueType="num">
                                      <p:cBhvr>
                                        <p:cTn id="13" dur="1000" fill="hold"/>
                                        <p:tgtEl>
                                          <p:spTgt spid="4098"/>
                                        </p:tgtEl>
                                        <p:attrNameLst>
                                          <p:attrName>style.rotation</p:attrName>
                                        </p:attrNameLst>
                                      </p:cBhvr>
                                      <p:tavLst>
                                        <p:tav tm="0">
                                          <p:val>
                                            <p:fltVal val="90"/>
                                          </p:val>
                                        </p:tav>
                                        <p:tav tm="100000">
                                          <p:val>
                                            <p:fltVal val="0"/>
                                          </p:val>
                                        </p:tav>
                                      </p:tavLst>
                                    </p:anim>
                                    <p:animEffect transition="in" filter="fade">
                                      <p:cBhvr>
                                        <p:cTn id="14"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GB" smtClean="0"/>
              <a:t>ISDN</a:t>
            </a:r>
          </a:p>
        </p:txBody>
      </p:sp>
      <p:sp>
        <p:nvSpPr>
          <p:cNvPr id="6146"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4BDCCFF6-30EA-4602-A11B-75C7C454B149}" type="slidenum">
              <a:rPr lang="en-GB"/>
              <a:pPr defTabSz="762000"/>
              <a:t>200</a:t>
            </a:fld>
            <a:endParaRPr lang="en-GB"/>
          </a:p>
        </p:txBody>
      </p:sp>
      <p:sp>
        <p:nvSpPr>
          <p:cNvPr id="8195" name="Rectangle 3"/>
          <p:cNvSpPr>
            <a:spLocks noGrp="1" noChangeArrowheads="1"/>
          </p:cNvSpPr>
          <p:nvPr>
            <p:ph sz="quarter" idx="1"/>
          </p:nvPr>
        </p:nvSpPr>
        <p:spPr/>
        <p:txBody>
          <a:bodyPr/>
          <a:lstStyle/>
          <a:p>
            <a:r>
              <a:rPr lang="en-GB" smtClean="0"/>
              <a:t>The Public Switched Telephone network is still analogue from the subscriber to the local exchange</a:t>
            </a:r>
          </a:p>
          <a:p>
            <a:r>
              <a:rPr lang="en-GB" smtClean="0"/>
              <a:t>The need has arisen to extend the digital network out to subscribers and to provide a single standardised interface to all different users of public networks </a:t>
            </a:r>
          </a:p>
          <a:p>
            <a:r>
              <a:rPr lang="en-GB" smtClean="0"/>
              <a:t>ISDN fulfils that need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2"/>
          <a:srcRect/>
          <a:stretch>
            <a:fillRect/>
          </a:stretch>
        </p:blipFill>
        <p:spPr bwMode="auto">
          <a:xfrm>
            <a:off x="176213" y="1057275"/>
            <a:ext cx="8523287" cy="4654550"/>
          </a:xfrm>
          <a:prstGeom prst="rect">
            <a:avLst/>
          </a:prstGeom>
          <a:noFill/>
          <a:ln w="12700">
            <a:noFill/>
            <a:miter lim="800000"/>
            <a:headEnd/>
            <a:tailEnd/>
          </a:ln>
        </p:spPr>
      </p:pic>
      <p:sp>
        <p:nvSpPr>
          <p:cNvPr id="7171" name="Rectangle 3"/>
          <p:cNvSpPr>
            <a:spLocks noChangeArrowheads="1"/>
          </p:cNvSpPr>
          <p:nvPr/>
        </p:nvSpPr>
        <p:spPr bwMode="auto">
          <a:xfrm>
            <a:off x="55563" y="69850"/>
            <a:ext cx="1149350" cy="346075"/>
          </a:xfrm>
          <a:prstGeom prst="rect">
            <a:avLst/>
          </a:prstGeom>
          <a:noFill/>
          <a:ln w="12700">
            <a:noFill/>
            <a:miter lim="800000"/>
            <a:headEnd/>
            <a:tailEnd/>
          </a:ln>
        </p:spPr>
        <p:txBody>
          <a:bodyPr wrap="none" lIns="90488" tIns="44450" rIns="90488" bIns="44450">
            <a:spAutoFit/>
          </a:bodyPr>
          <a:lstStyle/>
          <a:p>
            <a:r>
              <a:rPr lang="en-US" sz="1600"/>
              <a:t>Figure 15-1</a:t>
            </a:r>
          </a:p>
        </p:txBody>
      </p:sp>
      <p:sp>
        <p:nvSpPr>
          <p:cNvPr id="7172"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7173"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7174" name="Rectangle 6"/>
          <p:cNvSpPr>
            <a:spLocks noChangeArrowheads="1"/>
          </p:cNvSpPr>
          <p:nvPr/>
        </p:nvSpPr>
        <p:spPr bwMode="auto">
          <a:xfrm>
            <a:off x="3332163" y="117475"/>
            <a:ext cx="2690812"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ISDN Services</a:t>
            </a:r>
          </a:p>
        </p:txBody>
      </p:sp>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GB" smtClean="0"/>
              <a:t>Integrated Services Digital Network</a:t>
            </a:r>
          </a:p>
        </p:txBody>
      </p:sp>
      <p:sp>
        <p:nvSpPr>
          <p:cNvPr id="8194"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5F9049E2-B03A-4F2F-A0E4-4429A621A701}" type="slidenum">
              <a:rPr lang="en-GB"/>
              <a:pPr defTabSz="762000"/>
              <a:t>202</a:t>
            </a:fld>
            <a:endParaRPr lang="en-GB"/>
          </a:p>
        </p:txBody>
      </p:sp>
      <p:sp>
        <p:nvSpPr>
          <p:cNvPr id="8196" name="Rectangle 3"/>
          <p:cNvSpPr>
            <a:spLocks noChangeArrowheads="1"/>
          </p:cNvSpPr>
          <p:nvPr/>
        </p:nvSpPr>
        <p:spPr bwMode="auto">
          <a:xfrm>
            <a:off x="609600" y="2209800"/>
            <a:ext cx="1143000" cy="533400"/>
          </a:xfrm>
          <a:prstGeom prst="rect">
            <a:avLst/>
          </a:prstGeom>
          <a:solidFill>
            <a:srgbClr val="FFFF99"/>
          </a:solidFill>
          <a:ln w="12700">
            <a:solidFill>
              <a:schemeClr val="tx1"/>
            </a:solidFill>
            <a:miter lim="800000"/>
            <a:headEnd/>
            <a:tailEnd/>
          </a:ln>
        </p:spPr>
        <p:txBody>
          <a:bodyPr wrap="none" anchor="ctr"/>
          <a:lstStyle/>
          <a:p>
            <a:pPr algn="ctr"/>
            <a:r>
              <a:rPr lang="en-GB" sz="2000"/>
              <a:t>Telephone</a:t>
            </a:r>
            <a:endParaRPr lang="en-GB"/>
          </a:p>
        </p:txBody>
      </p:sp>
      <p:sp>
        <p:nvSpPr>
          <p:cNvPr id="8197" name="Rectangle 4"/>
          <p:cNvSpPr>
            <a:spLocks noChangeArrowheads="1"/>
          </p:cNvSpPr>
          <p:nvPr/>
        </p:nvSpPr>
        <p:spPr bwMode="auto">
          <a:xfrm>
            <a:off x="609600" y="3124200"/>
            <a:ext cx="1143000" cy="533400"/>
          </a:xfrm>
          <a:prstGeom prst="rect">
            <a:avLst/>
          </a:prstGeom>
          <a:solidFill>
            <a:srgbClr val="FFFF99"/>
          </a:solidFill>
          <a:ln w="12700">
            <a:solidFill>
              <a:schemeClr val="tx1"/>
            </a:solidFill>
            <a:miter lim="800000"/>
            <a:headEnd/>
            <a:tailEnd/>
          </a:ln>
        </p:spPr>
        <p:txBody>
          <a:bodyPr wrap="none" anchor="ctr"/>
          <a:lstStyle/>
          <a:p>
            <a:pPr algn="ctr"/>
            <a:r>
              <a:rPr lang="en-GB" sz="2000"/>
              <a:t>Data</a:t>
            </a:r>
          </a:p>
          <a:p>
            <a:pPr algn="ctr"/>
            <a:r>
              <a:rPr lang="en-GB" sz="2000"/>
              <a:t> terminal</a:t>
            </a:r>
            <a:endParaRPr lang="en-GB"/>
          </a:p>
        </p:txBody>
      </p:sp>
      <p:sp>
        <p:nvSpPr>
          <p:cNvPr id="8198" name="Rectangle 5"/>
          <p:cNvSpPr>
            <a:spLocks noChangeArrowheads="1"/>
          </p:cNvSpPr>
          <p:nvPr/>
        </p:nvSpPr>
        <p:spPr bwMode="auto">
          <a:xfrm>
            <a:off x="609600" y="4038600"/>
            <a:ext cx="1143000" cy="533400"/>
          </a:xfrm>
          <a:prstGeom prst="rect">
            <a:avLst/>
          </a:prstGeom>
          <a:solidFill>
            <a:srgbClr val="FFFF99"/>
          </a:solidFill>
          <a:ln w="12700">
            <a:solidFill>
              <a:schemeClr val="tx1"/>
            </a:solidFill>
            <a:miter lim="800000"/>
            <a:headEnd/>
            <a:tailEnd/>
          </a:ln>
        </p:spPr>
        <p:txBody>
          <a:bodyPr wrap="none" anchor="ctr"/>
          <a:lstStyle/>
          <a:p>
            <a:pPr algn="ctr"/>
            <a:r>
              <a:rPr lang="en-GB" sz="2000"/>
              <a:t>PBX</a:t>
            </a:r>
            <a:endParaRPr lang="en-GB"/>
          </a:p>
        </p:txBody>
      </p:sp>
      <p:sp>
        <p:nvSpPr>
          <p:cNvPr id="8199" name="Rectangle 6"/>
          <p:cNvSpPr>
            <a:spLocks noChangeArrowheads="1"/>
          </p:cNvSpPr>
          <p:nvPr/>
        </p:nvSpPr>
        <p:spPr bwMode="auto">
          <a:xfrm>
            <a:off x="609600" y="4953000"/>
            <a:ext cx="1143000" cy="533400"/>
          </a:xfrm>
          <a:prstGeom prst="rect">
            <a:avLst/>
          </a:prstGeom>
          <a:solidFill>
            <a:srgbClr val="FFFF99"/>
          </a:solidFill>
          <a:ln w="12700">
            <a:solidFill>
              <a:schemeClr val="tx1"/>
            </a:solidFill>
            <a:miter lim="800000"/>
            <a:headEnd/>
            <a:tailEnd/>
          </a:ln>
        </p:spPr>
        <p:txBody>
          <a:bodyPr wrap="none" anchor="ctr"/>
          <a:lstStyle/>
          <a:p>
            <a:pPr algn="ctr"/>
            <a:r>
              <a:rPr lang="en-GB" sz="2000"/>
              <a:t>Alarm</a:t>
            </a:r>
            <a:endParaRPr lang="en-GB"/>
          </a:p>
        </p:txBody>
      </p:sp>
      <p:sp>
        <p:nvSpPr>
          <p:cNvPr id="8200" name="Rectangle 7"/>
          <p:cNvSpPr>
            <a:spLocks noChangeArrowheads="1"/>
          </p:cNvSpPr>
          <p:nvPr/>
        </p:nvSpPr>
        <p:spPr bwMode="auto">
          <a:xfrm>
            <a:off x="609600" y="5791200"/>
            <a:ext cx="1143000" cy="533400"/>
          </a:xfrm>
          <a:prstGeom prst="rect">
            <a:avLst/>
          </a:prstGeom>
          <a:solidFill>
            <a:srgbClr val="FFFF99"/>
          </a:solidFill>
          <a:ln w="12700">
            <a:solidFill>
              <a:schemeClr val="tx1"/>
            </a:solidFill>
            <a:miter lim="800000"/>
            <a:headEnd/>
            <a:tailEnd/>
          </a:ln>
        </p:spPr>
        <p:txBody>
          <a:bodyPr wrap="none" anchor="ctr"/>
          <a:lstStyle/>
          <a:p>
            <a:pPr algn="ctr"/>
            <a:r>
              <a:rPr lang="en-GB" sz="2000"/>
              <a:t>LAN</a:t>
            </a:r>
            <a:endParaRPr lang="en-GB"/>
          </a:p>
        </p:txBody>
      </p:sp>
      <p:sp>
        <p:nvSpPr>
          <p:cNvPr id="8201" name="Rectangle 8"/>
          <p:cNvSpPr>
            <a:spLocks noChangeArrowheads="1"/>
          </p:cNvSpPr>
          <p:nvPr/>
        </p:nvSpPr>
        <p:spPr bwMode="auto">
          <a:xfrm>
            <a:off x="2819400" y="3657600"/>
            <a:ext cx="1447800" cy="990600"/>
          </a:xfrm>
          <a:prstGeom prst="rect">
            <a:avLst/>
          </a:prstGeom>
          <a:solidFill>
            <a:srgbClr val="FFFF99"/>
          </a:solidFill>
          <a:ln w="12700">
            <a:solidFill>
              <a:schemeClr val="tx1"/>
            </a:solidFill>
            <a:miter lim="800000"/>
            <a:headEnd/>
            <a:tailEnd/>
          </a:ln>
        </p:spPr>
        <p:txBody>
          <a:bodyPr wrap="none" anchor="ctr"/>
          <a:lstStyle/>
          <a:p>
            <a:pPr algn="ctr"/>
            <a:r>
              <a:rPr lang="en-GB" sz="2000"/>
              <a:t>Customer </a:t>
            </a:r>
          </a:p>
          <a:p>
            <a:pPr algn="ctr"/>
            <a:r>
              <a:rPr lang="en-GB" sz="2000"/>
              <a:t>ISDN</a:t>
            </a:r>
          </a:p>
          <a:p>
            <a:pPr algn="ctr"/>
            <a:r>
              <a:rPr lang="en-GB" sz="2000"/>
              <a:t>Interface</a:t>
            </a:r>
            <a:endParaRPr lang="en-GB"/>
          </a:p>
        </p:txBody>
      </p:sp>
      <p:sp>
        <p:nvSpPr>
          <p:cNvPr id="8202" name="Rectangle 9"/>
          <p:cNvSpPr>
            <a:spLocks noChangeArrowheads="1"/>
          </p:cNvSpPr>
          <p:nvPr/>
        </p:nvSpPr>
        <p:spPr bwMode="auto">
          <a:xfrm>
            <a:off x="4800600" y="3657600"/>
            <a:ext cx="1447800" cy="990600"/>
          </a:xfrm>
          <a:prstGeom prst="rect">
            <a:avLst/>
          </a:prstGeom>
          <a:solidFill>
            <a:srgbClr val="CCFFFF"/>
          </a:solidFill>
          <a:ln w="12700">
            <a:solidFill>
              <a:schemeClr val="tx1"/>
            </a:solidFill>
            <a:miter lim="800000"/>
            <a:headEnd/>
            <a:tailEnd/>
          </a:ln>
        </p:spPr>
        <p:txBody>
          <a:bodyPr wrap="none" anchor="ctr"/>
          <a:lstStyle/>
          <a:p>
            <a:pPr algn="ctr"/>
            <a:r>
              <a:rPr lang="en-GB" sz="2000"/>
              <a:t>ISDN</a:t>
            </a:r>
          </a:p>
          <a:p>
            <a:pPr algn="ctr"/>
            <a:r>
              <a:rPr lang="en-GB" sz="2000"/>
              <a:t>central</a:t>
            </a:r>
          </a:p>
          <a:p>
            <a:pPr algn="ctr"/>
            <a:r>
              <a:rPr lang="en-GB" sz="2000"/>
              <a:t>office</a:t>
            </a:r>
            <a:endParaRPr lang="en-GB"/>
          </a:p>
        </p:txBody>
      </p:sp>
      <p:sp>
        <p:nvSpPr>
          <p:cNvPr id="8203" name="Rectangle 10"/>
          <p:cNvSpPr>
            <a:spLocks noChangeArrowheads="1"/>
          </p:cNvSpPr>
          <p:nvPr/>
        </p:nvSpPr>
        <p:spPr bwMode="auto">
          <a:xfrm>
            <a:off x="7010400" y="1524000"/>
            <a:ext cx="1143000" cy="838200"/>
          </a:xfrm>
          <a:prstGeom prst="rect">
            <a:avLst/>
          </a:prstGeom>
          <a:solidFill>
            <a:srgbClr val="CCFFFF"/>
          </a:solidFill>
          <a:ln w="12700">
            <a:solidFill>
              <a:schemeClr val="tx1"/>
            </a:solidFill>
            <a:miter lim="800000"/>
            <a:headEnd/>
            <a:tailEnd/>
          </a:ln>
        </p:spPr>
        <p:txBody>
          <a:bodyPr wrap="none" anchor="ctr"/>
          <a:lstStyle/>
          <a:p>
            <a:pPr algn="ctr"/>
            <a:r>
              <a:rPr lang="en-GB" sz="2000"/>
              <a:t>Packet </a:t>
            </a:r>
          </a:p>
          <a:p>
            <a:pPr algn="ctr"/>
            <a:r>
              <a:rPr lang="en-GB" sz="2000"/>
              <a:t>switched</a:t>
            </a:r>
          </a:p>
          <a:p>
            <a:pPr algn="ctr"/>
            <a:r>
              <a:rPr lang="en-GB" sz="2000"/>
              <a:t>network</a:t>
            </a:r>
            <a:endParaRPr lang="en-GB"/>
          </a:p>
        </p:txBody>
      </p:sp>
      <p:sp>
        <p:nvSpPr>
          <p:cNvPr id="8204" name="Rectangle 11"/>
          <p:cNvSpPr>
            <a:spLocks noChangeArrowheads="1"/>
          </p:cNvSpPr>
          <p:nvPr/>
        </p:nvSpPr>
        <p:spPr bwMode="auto">
          <a:xfrm>
            <a:off x="7010400" y="2819400"/>
            <a:ext cx="1143000" cy="838200"/>
          </a:xfrm>
          <a:prstGeom prst="rect">
            <a:avLst/>
          </a:prstGeom>
          <a:solidFill>
            <a:srgbClr val="CCFFFF"/>
          </a:solidFill>
          <a:ln w="12700">
            <a:solidFill>
              <a:schemeClr val="tx1"/>
            </a:solidFill>
            <a:miter lim="800000"/>
            <a:headEnd/>
            <a:tailEnd/>
          </a:ln>
        </p:spPr>
        <p:txBody>
          <a:bodyPr wrap="none" anchor="ctr"/>
          <a:lstStyle/>
          <a:p>
            <a:pPr algn="ctr"/>
            <a:r>
              <a:rPr lang="en-GB" sz="2000"/>
              <a:t>Circuit </a:t>
            </a:r>
          </a:p>
          <a:p>
            <a:pPr algn="ctr"/>
            <a:r>
              <a:rPr lang="en-GB" sz="2000"/>
              <a:t>switched</a:t>
            </a:r>
          </a:p>
          <a:p>
            <a:pPr algn="ctr"/>
            <a:r>
              <a:rPr lang="en-GB" sz="2000"/>
              <a:t>network</a:t>
            </a:r>
            <a:endParaRPr lang="en-GB"/>
          </a:p>
        </p:txBody>
      </p:sp>
      <p:sp>
        <p:nvSpPr>
          <p:cNvPr id="8205" name="Rectangle 12"/>
          <p:cNvSpPr>
            <a:spLocks noChangeArrowheads="1"/>
          </p:cNvSpPr>
          <p:nvPr/>
        </p:nvSpPr>
        <p:spPr bwMode="auto">
          <a:xfrm>
            <a:off x="7010400" y="4267200"/>
            <a:ext cx="1143000" cy="838200"/>
          </a:xfrm>
          <a:prstGeom prst="rect">
            <a:avLst/>
          </a:prstGeom>
          <a:solidFill>
            <a:srgbClr val="CCFFFF"/>
          </a:solidFill>
          <a:ln w="12700">
            <a:solidFill>
              <a:schemeClr val="tx1"/>
            </a:solidFill>
            <a:miter lim="800000"/>
            <a:headEnd/>
            <a:tailEnd/>
          </a:ln>
        </p:spPr>
        <p:txBody>
          <a:bodyPr wrap="none" anchor="ctr"/>
          <a:lstStyle/>
          <a:p>
            <a:pPr algn="ctr"/>
            <a:r>
              <a:rPr lang="en-GB" sz="2000"/>
              <a:t>Databases</a:t>
            </a:r>
            <a:endParaRPr lang="en-GB"/>
          </a:p>
        </p:txBody>
      </p:sp>
      <p:sp>
        <p:nvSpPr>
          <p:cNvPr id="8206" name="Rectangle 13"/>
          <p:cNvSpPr>
            <a:spLocks noChangeArrowheads="1"/>
          </p:cNvSpPr>
          <p:nvPr/>
        </p:nvSpPr>
        <p:spPr bwMode="auto">
          <a:xfrm>
            <a:off x="7010400" y="5638800"/>
            <a:ext cx="1143000" cy="838200"/>
          </a:xfrm>
          <a:prstGeom prst="rect">
            <a:avLst/>
          </a:prstGeom>
          <a:solidFill>
            <a:srgbClr val="CCFFFF"/>
          </a:solidFill>
          <a:ln w="12700">
            <a:solidFill>
              <a:schemeClr val="tx1"/>
            </a:solidFill>
            <a:miter lim="800000"/>
            <a:headEnd/>
            <a:tailEnd/>
          </a:ln>
        </p:spPr>
        <p:txBody>
          <a:bodyPr wrap="none" anchor="ctr"/>
          <a:lstStyle/>
          <a:p>
            <a:pPr algn="ctr"/>
            <a:r>
              <a:rPr lang="en-GB" sz="2000"/>
              <a:t>Other</a:t>
            </a:r>
          </a:p>
          <a:p>
            <a:pPr algn="ctr"/>
            <a:r>
              <a:rPr lang="en-GB" sz="2000"/>
              <a:t>Networks</a:t>
            </a:r>
          </a:p>
          <a:p>
            <a:pPr algn="ctr"/>
            <a:r>
              <a:rPr lang="en-GB" sz="2000"/>
              <a:t>&amp; services</a:t>
            </a:r>
            <a:endParaRPr lang="en-GB"/>
          </a:p>
        </p:txBody>
      </p:sp>
      <p:sp>
        <p:nvSpPr>
          <p:cNvPr id="8207" name="Line 14"/>
          <p:cNvSpPr>
            <a:spLocks noChangeShapeType="1"/>
          </p:cNvSpPr>
          <p:nvPr/>
        </p:nvSpPr>
        <p:spPr bwMode="auto">
          <a:xfrm>
            <a:off x="1752600" y="2514600"/>
            <a:ext cx="1066800" cy="1295400"/>
          </a:xfrm>
          <a:prstGeom prst="line">
            <a:avLst/>
          </a:prstGeom>
          <a:noFill/>
          <a:ln w="12700">
            <a:solidFill>
              <a:schemeClr val="tx1"/>
            </a:solidFill>
            <a:round/>
            <a:headEnd/>
            <a:tailEnd/>
          </a:ln>
        </p:spPr>
        <p:txBody>
          <a:bodyPr wrap="none" anchor="ctr"/>
          <a:lstStyle/>
          <a:p>
            <a:endParaRPr lang="en-IN"/>
          </a:p>
        </p:txBody>
      </p:sp>
      <p:sp>
        <p:nvSpPr>
          <p:cNvPr id="8208" name="Line 15"/>
          <p:cNvSpPr>
            <a:spLocks noChangeShapeType="1"/>
          </p:cNvSpPr>
          <p:nvPr/>
        </p:nvSpPr>
        <p:spPr bwMode="auto">
          <a:xfrm>
            <a:off x="1752600" y="3352800"/>
            <a:ext cx="1066800" cy="685800"/>
          </a:xfrm>
          <a:prstGeom prst="line">
            <a:avLst/>
          </a:prstGeom>
          <a:noFill/>
          <a:ln w="12700">
            <a:solidFill>
              <a:schemeClr val="tx1"/>
            </a:solidFill>
            <a:round/>
            <a:headEnd/>
            <a:tailEnd/>
          </a:ln>
        </p:spPr>
        <p:txBody>
          <a:bodyPr wrap="none" anchor="ctr"/>
          <a:lstStyle/>
          <a:p>
            <a:endParaRPr lang="en-IN"/>
          </a:p>
        </p:txBody>
      </p:sp>
      <p:sp>
        <p:nvSpPr>
          <p:cNvPr id="8209" name="Line 16"/>
          <p:cNvSpPr>
            <a:spLocks noChangeShapeType="1"/>
          </p:cNvSpPr>
          <p:nvPr/>
        </p:nvSpPr>
        <p:spPr bwMode="auto">
          <a:xfrm>
            <a:off x="1752600" y="4267200"/>
            <a:ext cx="1066800" cy="0"/>
          </a:xfrm>
          <a:prstGeom prst="line">
            <a:avLst/>
          </a:prstGeom>
          <a:noFill/>
          <a:ln w="12700">
            <a:solidFill>
              <a:schemeClr val="tx1"/>
            </a:solidFill>
            <a:round/>
            <a:headEnd/>
            <a:tailEnd/>
          </a:ln>
        </p:spPr>
        <p:txBody>
          <a:bodyPr wrap="none" anchor="ctr"/>
          <a:lstStyle/>
          <a:p>
            <a:endParaRPr lang="en-IN"/>
          </a:p>
        </p:txBody>
      </p:sp>
      <p:sp>
        <p:nvSpPr>
          <p:cNvPr id="8210" name="Line 17"/>
          <p:cNvSpPr>
            <a:spLocks noChangeShapeType="1"/>
          </p:cNvSpPr>
          <p:nvPr/>
        </p:nvSpPr>
        <p:spPr bwMode="auto">
          <a:xfrm flipV="1">
            <a:off x="1752600" y="4419600"/>
            <a:ext cx="1066800" cy="838200"/>
          </a:xfrm>
          <a:prstGeom prst="line">
            <a:avLst/>
          </a:prstGeom>
          <a:noFill/>
          <a:ln w="12700">
            <a:solidFill>
              <a:schemeClr val="tx1"/>
            </a:solidFill>
            <a:round/>
            <a:headEnd/>
            <a:tailEnd/>
          </a:ln>
        </p:spPr>
        <p:txBody>
          <a:bodyPr wrap="none" anchor="ctr"/>
          <a:lstStyle/>
          <a:p>
            <a:endParaRPr lang="en-IN"/>
          </a:p>
        </p:txBody>
      </p:sp>
      <p:sp>
        <p:nvSpPr>
          <p:cNvPr id="8211" name="Line 18"/>
          <p:cNvSpPr>
            <a:spLocks noChangeShapeType="1"/>
          </p:cNvSpPr>
          <p:nvPr/>
        </p:nvSpPr>
        <p:spPr bwMode="auto">
          <a:xfrm flipV="1">
            <a:off x="1752600" y="4572000"/>
            <a:ext cx="1066800" cy="1371600"/>
          </a:xfrm>
          <a:prstGeom prst="line">
            <a:avLst/>
          </a:prstGeom>
          <a:noFill/>
          <a:ln w="12700">
            <a:solidFill>
              <a:schemeClr val="tx1"/>
            </a:solidFill>
            <a:round/>
            <a:headEnd/>
            <a:tailEnd/>
          </a:ln>
        </p:spPr>
        <p:txBody>
          <a:bodyPr wrap="none" anchor="ctr"/>
          <a:lstStyle/>
          <a:p>
            <a:endParaRPr lang="en-IN"/>
          </a:p>
        </p:txBody>
      </p:sp>
      <p:sp>
        <p:nvSpPr>
          <p:cNvPr id="8212" name="Line 19"/>
          <p:cNvSpPr>
            <a:spLocks noChangeShapeType="1"/>
          </p:cNvSpPr>
          <p:nvPr/>
        </p:nvSpPr>
        <p:spPr bwMode="auto">
          <a:xfrm>
            <a:off x="4267200" y="4191000"/>
            <a:ext cx="533400" cy="0"/>
          </a:xfrm>
          <a:prstGeom prst="line">
            <a:avLst/>
          </a:prstGeom>
          <a:noFill/>
          <a:ln w="76200">
            <a:solidFill>
              <a:schemeClr val="tx1"/>
            </a:solidFill>
            <a:round/>
            <a:headEnd/>
            <a:tailEnd/>
          </a:ln>
        </p:spPr>
        <p:txBody>
          <a:bodyPr wrap="none" anchor="ctr"/>
          <a:lstStyle/>
          <a:p>
            <a:endParaRPr lang="en-IN"/>
          </a:p>
        </p:txBody>
      </p:sp>
      <p:sp>
        <p:nvSpPr>
          <p:cNvPr id="8213" name="Line 20"/>
          <p:cNvSpPr>
            <a:spLocks noChangeShapeType="1"/>
          </p:cNvSpPr>
          <p:nvPr/>
        </p:nvSpPr>
        <p:spPr bwMode="auto">
          <a:xfrm flipV="1">
            <a:off x="6248400" y="1981200"/>
            <a:ext cx="762000" cy="1828800"/>
          </a:xfrm>
          <a:prstGeom prst="line">
            <a:avLst/>
          </a:prstGeom>
          <a:noFill/>
          <a:ln w="38100">
            <a:solidFill>
              <a:schemeClr val="tx1"/>
            </a:solidFill>
            <a:round/>
            <a:headEnd/>
            <a:tailEnd/>
          </a:ln>
        </p:spPr>
        <p:txBody>
          <a:bodyPr wrap="none" anchor="ctr"/>
          <a:lstStyle/>
          <a:p>
            <a:endParaRPr lang="en-IN"/>
          </a:p>
        </p:txBody>
      </p:sp>
      <p:sp>
        <p:nvSpPr>
          <p:cNvPr id="8214" name="Line 21"/>
          <p:cNvSpPr>
            <a:spLocks noChangeShapeType="1"/>
          </p:cNvSpPr>
          <p:nvPr/>
        </p:nvSpPr>
        <p:spPr bwMode="auto">
          <a:xfrm flipV="1">
            <a:off x="6248400" y="3276600"/>
            <a:ext cx="762000" cy="762000"/>
          </a:xfrm>
          <a:prstGeom prst="line">
            <a:avLst/>
          </a:prstGeom>
          <a:noFill/>
          <a:ln w="38100">
            <a:solidFill>
              <a:schemeClr val="tx1"/>
            </a:solidFill>
            <a:round/>
            <a:headEnd/>
            <a:tailEnd/>
          </a:ln>
        </p:spPr>
        <p:txBody>
          <a:bodyPr wrap="none" anchor="ctr"/>
          <a:lstStyle/>
          <a:p>
            <a:endParaRPr lang="en-IN"/>
          </a:p>
        </p:txBody>
      </p:sp>
      <p:sp>
        <p:nvSpPr>
          <p:cNvPr id="8215" name="Line 22"/>
          <p:cNvSpPr>
            <a:spLocks noChangeShapeType="1"/>
          </p:cNvSpPr>
          <p:nvPr/>
        </p:nvSpPr>
        <p:spPr bwMode="auto">
          <a:xfrm>
            <a:off x="6248400" y="4267200"/>
            <a:ext cx="762000" cy="457200"/>
          </a:xfrm>
          <a:prstGeom prst="line">
            <a:avLst/>
          </a:prstGeom>
          <a:noFill/>
          <a:ln w="38100">
            <a:solidFill>
              <a:schemeClr val="tx1"/>
            </a:solidFill>
            <a:round/>
            <a:headEnd/>
            <a:tailEnd/>
          </a:ln>
        </p:spPr>
        <p:txBody>
          <a:bodyPr wrap="none" anchor="ctr"/>
          <a:lstStyle/>
          <a:p>
            <a:endParaRPr lang="en-IN"/>
          </a:p>
        </p:txBody>
      </p:sp>
      <p:sp>
        <p:nvSpPr>
          <p:cNvPr id="8216" name="Line 23"/>
          <p:cNvSpPr>
            <a:spLocks noChangeShapeType="1"/>
          </p:cNvSpPr>
          <p:nvPr/>
        </p:nvSpPr>
        <p:spPr bwMode="auto">
          <a:xfrm>
            <a:off x="6248400" y="4572000"/>
            <a:ext cx="762000" cy="1447800"/>
          </a:xfrm>
          <a:prstGeom prst="line">
            <a:avLst/>
          </a:prstGeom>
          <a:noFill/>
          <a:ln w="38100">
            <a:solidFill>
              <a:schemeClr val="tx1"/>
            </a:solidFill>
            <a:round/>
            <a:headEnd/>
            <a:tailEnd/>
          </a:ln>
        </p:spPr>
        <p:txBody>
          <a:bodyPr wrap="none" anchor="ctr"/>
          <a:lstStyle/>
          <a:p>
            <a:endParaRPr lang="en-IN"/>
          </a:p>
        </p:txBody>
      </p:sp>
      <p:sp>
        <p:nvSpPr>
          <p:cNvPr id="8217" name="Text Box 24"/>
          <p:cNvSpPr txBox="1">
            <a:spLocks noChangeArrowheads="1"/>
          </p:cNvSpPr>
          <p:nvPr/>
        </p:nvSpPr>
        <p:spPr bwMode="auto">
          <a:xfrm>
            <a:off x="4175125" y="4994275"/>
            <a:ext cx="1165225" cy="822325"/>
          </a:xfrm>
          <a:prstGeom prst="rect">
            <a:avLst/>
          </a:prstGeom>
          <a:noFill/>
          <a:ln w="12700">
            <a:noFill/>
            <a:miter lim="800000"/>
            <a:headEnd/>
            <a:tailEnd/>
          </a:ln>
        </p:spPr>
        <p:txBody>
          <a:bodyPr wrap="none">
            <a:spAutoFit/>
          </a:bodyPr>
          <a:lstStyle/>
          <a:p>
            <a:r>
              <a:rPr lang="en-GB"/>
              <a:t>‘</a:t>
            </a:r>
            <a:r>
              <a:rPr lang="en-GB" b="1"/>
              <a:t>Digital</a:t>
            </a:r>
          </a:p>
          <a:p>
            <a:r>
              <a:rPr lang="en-GB" b="1"/>
              <a:t>  pipe’</a:t>
            </a:r>
            <a:endParaRPr lang="en-GB"/>
          </a:p>
        </p:txBody>
      </p:sp>
      <p:sp>
        <p:nvSpPr>
          <p:cNvPr id="8218" name="Line 25"/>
          <p:cNvSpPr>
            <a:spLocks noChangeShapeType="1"/>
          </p:cNvSpPr>
          <p:nvPr/>
        </p:nvSpPr>
        <p:spPr bwMode="auto">
          <a:xfrm flipV="1">
            <a:off x="4572000" y="4572000"/>
            <a:ext cx="0" cy="381000"/>
          </a:xfrm>
          <a:prstGeom prst="line">
            <a:avLst/>
          </a:prstGeom>
          <a:noFill/>
          <a:ln w="12700">
            <a:solidFill>
              <a:schemeClr val="tx1"/>
            </a:solidFill>
            <a:round/>
            <a:headEnd/>
            <a:tailEnd type="triangle" w="med" len="med"/>
          </a:ln>
        </p:spPr>
        <p:txBody>
          <a:bodyPr wrap="none" anchor="ctr"/>
          <a:lstStyle/>
          <a:p>
            <a:endParaRPr lang="en-IN"/>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rrowheads="1"/>
          </p:cNvPicPr>
          <p:nvPr/>
        </p:nvPicPr>
        <p:blipFill>
          <a:blip r:embed="rId2"/>
          <a:srcRect/>
          <a:stretch>
            <a:fillRect/>
          </a:stretch>
        </p:blipFill>
        <p:spPr bwMode="auto">
          <a:xfrm>
            <a:off x="103188" y="1817688"/>
            <a:ext cx="8683625" cy="4060825"/>
          </a:xfrm>
          <a:prstGeom prst="rect">
            <a:avLst/>
          </a:prstGeom>
          <a:noFill/>
          <a:ln w="12700">
            <a:noFill/>
            <a:miter lim="800000"/>
            <a:headEnd/>
            <a:tailEnd/>
          </a:ln>
        </p:spPr>
      </p:pic>
      <p:sp>
        <p:nvSpPr>
          <p:cNvPr id="9219" name="Rectangle 3"/>
          <p:cNvSpPr>
            <a:spLocks noChangeArrowheads="1"/>
          </p:cNvSpPr>
          <p:nvPr/>
        </p:nvSpPr>
        <p:spPr bwMode="auto">
          <a:xfrm>
            <a:off x="55563" y="69850"/>
            <a:ext cx="1149350" cy="346075"/>
          </a:xfrm>
          <a:prstGeom prst="rect">
            <a:avLst/>
          </a:prstGeom>
          <a:noFill/>
          <a:ln w="12700">
            <a:noFill/>
            <a:miter lim="800000"/>
            <a:headEnd/>
            <a:tailEnd/>
          </a:ln>
        </p:spPr>
        <p:txBody>
          <a:bodyPr wrap="none" lIns="90488" tIns="44450" rIns="90488" bIns="44450">
            <a:spAutoFit/>
          </a:bodyPr>
          <a:lstStyle/>
          <a:p>
            <a:r>
              <a:rPr lang="en-US" sz="1600"/>
              <a:t>Figure 15-4</a:t>
            </a:r>
          </a:p>
        </p:txBody>
      </p:sp>
      <p:sp>
        <p:nvSpPr>
          <p:cNvPr id="9220"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9221"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9222" name="Rectangle 6"/>
          <p:cNvSpPr>
            <a:spLocks noChangeArrowheads="1"/>
          </p:cNvSpPr>
          <p:nvPr/>
        </p:nvSpPr>
        <p:spPr bwMode="auto">
          <a:xfrm>
            <a:off x="2036763" y="574675"/>
            <a:ext cx="4991100"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Analog and Digital Services</a:t>
            </a:r>
          </a:p>
        </p:txBody>
      </p:sp>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rrowheads="1"/>
          </p:cNvPicPr>
          <p:nvPr/>
        </p:nvPicPr>
        <p:blipFill>
          <a:blip r:embed="rId2"/>
          <a:srcRect/>
          <a:stretch>
            <a:fillRect/>
          </a:stretch>
        </p:blipFill>
        <p:spPr bwMode="auto">
          <a:xfrm>
            <a:off x="242888" y="1547813"/>
            <a:ext cx="8415337" cy="4600575"/>
          </a:xfrm>
          <a:prstGeom prst="rect">
            <a:avLst/>
          </a:prstGeom>
          <a:noFill/>
          <a:ln w="12700">
            <a:noFill/>
            <a:miter lim="800000"/>
            <a:headEnd/>
            <a:tailEnd/>
          </a:ln>
        </p:spPr>
      </p:pic>
      <p:sp>
        <p:nvSpPr>
          <p:cNvPr id="10243" name="Rectangle 3"/>
          <p:cNvSpPr>
            <a:spLocks noChangeArrowheads="1"/>
          </p:cNvSpPr>
          <p:nvPr/>
        </p:nvSpPr>
        <p:spPr bwMode="auto">
          <a:xfrm>
            <a:off x="55563" y="69850"/>
            <a:ext cx="1149350" cy="346075"/>
          </a:xfrm>
          <a:prstGeom prst="rect">
            <a:avLst/>
          </a:prstGeom>
          <a:noFill/>
          <a:ln w="12700">
            <a:noFill/>
            <a:miter lim="800000"/>
            <a:headEnd/>
            <a:tailEnd/>
          </a:ln>
        </p:spPr>
        <p:txBody>
          <a:bodyPr wrap="none" lIns="90488" tIns="44450" rIns="90488" bIns="44450">
            <a:spAutoFit/>
          </a:bodyPr>
          <a:lstStyle/>
          <a:p>
            <a:r>
              <a:rPr lang="en-US" sz="1600"/>
              <a:t>Figure 15-5</a:t>
            </a:r>
          </a:p>
        </p:txBody>
      </p:sp>
      <p:sp>
        <p:nvSpPr>
          <p:cNvPr id="10244"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0245"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0246" name="Rectangle 6"/>
          <p:cNvSpPr>
            <a:spLocks noChangeArrowheads="1"/>
          </p:cNvSpPr>
          <p:nvPr/>
        </p:nvSpPr>
        <p:spPr bwMode="auto">
          <a:xfrm>
            <a:off x="2417763" y="346075"/>
            <a:ext cx="4911725"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Integrated Digital Network</a:t>
            </a:r>
          </a:p>
        </p:txBody>
      </p:sp>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rrowheads="1"/>
          </p:cNvPicPr>
          <p:nvPr/>
        </p:nvPicPr>
        <p:blipFill>
          <a:blip r:embed="rId2"/>
          <a:srcRect/>
          <a:stretch>
            <a:fillRect/>
          </a:stretch>
        </p:blipFill>
        <p:spPr bwMode="auto">
          <a:xfrm>
            <a:off x="573088" y="1441450"/>
            <a:ext cx="7754937" cy="4813300"/>
          </a:xfrm>
          <a:prstGeom prst="rect">
            <a:avLst/>
          </a:prstGeom>
          <a:noFill/>
          <a:ln w="12700">
            <a:noFill/>
            <a:miter lim="800000"/>
            <a:headEnd/>
            <a:tailEnd/>
          </a:ln>
        </p:spPr>
      </p:pic>
      <p:sp>
        <p:nvSpPr>
          <p:cNvPr id="11267" name="Rectangle 3"/>
          <p:cNvSpPr>
            <a:spLocks noChangeArrowheads="1"/>
          </p:cNvSpPr>
          <p:nvPr/>
        </p:nvSpPr>
        <p:spPr bwMode="auto">
          <a:xfrm>
            <a:off x="55563" y="69850"/>
            <a:ext cx="1149350" cy="346075"/>
          </a:xfrm>
          <a:prstGeom prst="rect">
            <a:avLst/>
          </a:prstGeom>
          <a:noFill/>
          <a:ln w="12700">
            <a:noFill/>
            <a:miter lim="800000"/>
            <a:headEnd/>
            <a:tailEnd/>
          </a:ln>
        </p:spPr>
        <p:txBody>
          <a:bodyPr wrap="none" lIns="90488" tIns="44450" rIns="90488" bIns="44450">
            <a:spAutoFit/>
          </a:bodyPr>
          <a:lstStyle/>
          <a:p>
            <a:r>
              <a:rPr lang="en-US" sz="1600"/>
              <a:t>Figure 15-6</a:t>
            </a:r>
          </a:p>
        </p:txBody>
      </p:sp>
      <p:sp>
        <p:nvSpPr>
          <p:cNvPr id="11268"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1269"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1270" name="Rectangle 6"/>
          <p:cNvSpPr>
            <a:spLocks noChangeArrowheads="1"/>
          </p:cNvSpPr>
          <p:nvPr/>
        </p:nvSpPr>
        <p:spPr bwMode="auto">
          <a:xfrm>
            <a:off x="1579563" y="422275"/>
            <a:ext cx="6437312"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Integrated Services Digital Network</a:t>
            </a:r>
          </a:p>
        </p:txBody>
      </p:sp>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r>
              <a:rPr lang="en-GB" smtClean="0"/>
              <a:t>ISDN</a:t>
            </a:r>
          </a:p>
        </p:txBody>
      </p:sp>
      <p:sp>
        <p:nvSpPr>
          <p:cNvPr id="12290"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80448E2D-A64D-4000-9126-8DEDDCFD54FE}" type="slidenum">
              <a:rPr lang="en-GB"/>
              <a:pPr defTabSz="762000"/>
              <a:t>206</a:t>
            </a:fld>
            <a:endParaRPr lang="en-GB"/>
          </a:p>
        </p:txBody>
      </p:sp>
      <p:sp>
        <p:nvSpPr>
          <p:cNvPr id="13315" name="Rectangle 3"/>
          <p:cNvSpPr>
            <a:spLocks noGrp="1" noChangeArrowheads="1"/>
          </p:cNvSpPr>
          <p:nvPr>
            <p:ph sz="quarter" idx="1"/>
          </p:nvPr>
        </p:nvSpPr>
        <p:spPr/>
        <p:txBody>
          <a:bodyPr/>
          <a:lstStyle/>
          <a:p>
            <a:r>
              <a:rPr lang="en-GB" smtClean="0"/>
              <a:t>In Practice there are multiple networks providing the service nationally</a:t>
            </a:r>
          </a:p>
          <a:p>
            <a:r>
              <a:rPr lang="en-GB" smtClean="0"/>
              <a:t>The user however, sees a single network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315">
                                            <p:txEl>
                                              <p:pRg st="1" end="1"/>
                                            </p:txEl>
                                          </p:spTgt>
                                        </p:tgtEl>
                                        <p:attrNameLst>
                                          <p:attrName>style.visibility</p:attrName>
                                        </p:attrNameLst>
                                      </p:cBhvr>
                                      <p:to>
                                        <p:strVal val="visible"/>
                                      </p:to>
                                    </p:set>
                                    <p:anim calcmode="lin" valueType="num">
                                      <p:cBhvr additive="base">
                                        <p:cTn id="13" dur="500" fill="hold"/>
                                        <p:tgtEl>
                                          <p:spTgt spid="133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31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p:bld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GB" smtClean="0"/>
              <a:t>Benefits to Subscribers</a:t>
            </a:r>
          </a:p>
        </p:txBody>
      </p:sp>
      <p:sp>
        <p:nvSpPr>
          <p:cNvPr id="13314"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653A8EA5-02BD-4B0B-A1A7-4926A22684F7}" type="slidenum">
              <a:rPr lang="en-GB"/>
              <a:pPr defTabSz="762000"/>
              <a:t>207</a:t>
            </a:fld>
            <a:endParaRPr lang="en-GB"/>
          </a:p>
        </p:txBody>
      </p:sp>
      <p:sp>
        <p:nvSpPr>
          <p:cNvPr id="59395" name="Rectangle 3"/>
          <p:cNvSpPr>
            <a:spLocks noGrp="1" noChangeArrowheads="1"/>
          </p:cNvSpPr>
          <p:nvPr>
            <p:ph sz="quarter" idx="1"/>
          </p:nvPr>
        </p:nvSpPr>
        <p:spPr/>
        <p:txBody>
          <a:bodyPr/>
          <a:lstStyle/>
          <a:p>
            <a:r>
              <a:rPr lang="en-GB" smtClean="0"/>
              <a:t>Single access line for all services</a:t>
            </a:r>
          </a:p>
          <a:p>
            <a:r>
              <a:rPr lang="en-GB" smtClean="0"/>
              <a:t>Ability to tailor service purchased to suit needs</a:t>
            </a:r>
          </a:p>
          <a:p>
            <a:r>
              <a:rPr lang="en-GB" smtClean="0"/>
              <a:t>Competition among equipment vendors due to standards</a:t>
            </a:r>
          </a:p>
          <a:p>
            <a:r>
              <a:rPr lang="en-GB" smtClean="0"/>
              <a:t>Availability of competitive service providers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 calcmode="lin" valueType="num">
                                      <p:cBhvr additive="base">
                                        <p:cTn id="7" dur="500" fill="hold"/>
                                        <p:tgtEl>
                                          <p:spTgt spid="593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939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9395">
                                            <p:txEl>
                                              <p:pRg st="1" end="1"/>
                                            </p:txEl>
                                          </p:spTgt>
                                        </p:tgtEl>
                                        <p:attrNameLst>
                                          <p:attrName>style.visibility</p:attrName>
                                        </p:attrNameLst>
                                      </p:cBhvr>
                                      <p:to>
                                        <p:strVal val="visible"/>
                                      </p:to>
                                    </p:set>
                                    <p:anim calcmode="lin" valueType="num">
                                      <p:cBhvr additive="base">
                                        <p:cTn id="13" dur="500" fill="hold"/>
                                        <p:tgtEl>
                                          <p:spTgt spid="593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939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9395">
                                            <p:txEl>
                                              <p:pRg st="2" end="2"/>
                                            </p:txEl>
                                          </p:spTgt>
                                        </p:tgtEl>
                                        <p:attrNameLst>
                                          <p:attrName>style.visibility</p:attrName>
                                        </p:attrNameLst>
                                      </p:cBhvr>
                                      <p:to>
                                        <p:strVal val="visible"/>
                                      </p:to>
                                    </p:set>
                                    <p:anim calcmode="lin" valueType="num">
                                      <p:cBhvr additive="base">
                                        <p:cTn id="19" dur="500" fill="hold"/>
                                        <p:tgtEl>
                                          <p:spTgt spid="593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939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9395">
                                            <p:txEl>
                                              <p:pRg st="3" end="3"/>
                                            </p:txEl>
                                          </p:spTgt>
                                        </p:tgtEl>
                                        <p:attrNameLst>
                                          <p:attrName>style.visibility</p:attrName>
                                        </p:attrNameLst>
                                      </p:cBhvr>
                                      <p:to>
                                        <p:strVal val="visible"/>
                                      </p:to>
                                    </p:set>
                                    <p:anim calcmode="lin" valueType="num">
                                      <p:cBhvr additive="base">
                                        <p:cTn id="25" dur="500" fill="hold"/>
                                        <p:tgtEl>
                                          <p:spTgt spid="5939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939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autoUpdateAnimBg="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r>
              <a:rPr lang="en-GB" smtClean="0"/>
              <a:t>Architecture</a:t>
            </a:r>
          </a:p>
        </p:txBody>
      </p:sp>
      <p:sp>
        <p:nvSpPr>
          <p:cNvPr id="14338"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2B5B94E8-B56F-4DBC-A267-C27DB829D964}" type="slidenum">
              <a:rPr lang="en-GB"/>
              <a:pPr defTabSz="762000"/>
              <a:t>208</a:t>
            </a:fld>
            <a:endParaRPr lang="en-GB"/>
          </a:p>
        </p:txBody>
      </p:sp>
      <p:sp>
        <p:nvSpPr>
          <p:cNvPr id="14340" name="Rectangle 4"/>
          <p:cNvSpPr>
            <a:spLocks noChangeArrowheads="1"/>
          </p:cNvSpPr>
          <p:nvPr/>
        </p:nvSpPr>
        <p:spPr bwMode="auto">
          <a:xfrm>
            <a:off x="457200" y="2362200"/>
            <a:ext cx="1066800" cy="990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GB" sz="2000"/>
              <a:t>Common</a:t>
            </a:r>
          </a:p>
          <a:p>
            <a:pPr algn="ctr"/>
            <a:r>
              <a:rPr lang="en-GB" sz="2000"/>
              <a:t>physical</a:t>
            </a:r>
          </a:p>
          <a:p>
            <a:pPr algn="ctr"/>
            <a:r>
              <a:rPr lang="en-GB" sz="2000"/>
              <a:t>interface</a:t>
            </a:r>
            <a:endParaRPr lang="en-GB"/>
          </a:p>
        </p:txBody>
      </p:sp>
      <p:sp>
        <p:nvSpPr>
          <p:cNvPr id="14341" name="Rectangle 5"/>
          <p:cNvSpPr>
            <a:spLocks noChangeArrowheads="1"/>
          </p:cNvSpPr>
          <p:nvPr/>
        </p:nvSpPr>
        <p:spPr bwMode="auto">
          <a:xfrm>
            <a:off x="2743200" y="2362200"/>
            <a:ext cx="1524000" cy="990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GB" sz="2000"/>
              <a:t>ISDN</a:t>
            </a:r>
          </a:p>
          <a:p>
            <a:pPr algn="ctr"/>
            <a:r>
              <a:rPr lang="en-GB" sz="2000"/>
              <a:t>central</a:t>
            </a:r>
          </a:p>
          <a:p>
            <a:pPr algn="ctr"/>
            <a:r>
              <a:rPr lang="en-GB" sz="2000"/>
              <a:t>office</a:t>
            </a:r>
            <a:endParaRPr lang="en-GB"/>
          </a:p>
        </p:txBody>
      </p:sp>
      <p:sp>
        <p:nvSpPr>
          <p:cNvPr id="14342" name="Rectangle 7"/>
          <p:cNvSpPr>
            <a:spLocks noChangeArrowheads="1"/>
          </p:cNvSpPr>
          <p:nvPr/>
        </p:nvSpPr>
        <p:spPr bwMode="auto">
          <a:xfrm>
            <a:off x="5257800" y="1828800"/>
            <a:ext cx="3048000" cy="41910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endParaRPr lang="en-GB" sz="2000"/>
          </a:p>
          <a:p>
            <a:pPr algn="ctr"/>
            <a:endParaRPr lang="en-GB" sz="2000"/>
          </a:p>
          <a:p>
            <a:pPr algn="ctr"/>
            <a:endParaRPr lang="en-GB"/>
          </a:p>
        </p:txBody>
      </p:sp>
      <p:sp>
        <p:nvSpPr>
          <p:cNvPr id="14343" name="Rectangle 8"/>
          <p:cNvSpPr>
            <a:spLocks noChangeArrowheads="1"/>
          </p:cNvSpPr>
          <p:nvPr/>
        </p:nvSpPr>
        <p:spPr bwMode="auto">
          <a:xfrm>
            <a:off x="6324600" y="4800600"/>
            <a:ext cx="1676400" cy="990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GB" sz="2000"/>
              <a:t>Network-based</a:t>
            </a:r>
          </a:p>
          <a:p>
            <a:pPr algn="ctr"/>
            <a:r>
              <a:rPr lang="en-GB" sz="2000"/>
              <a:t>processing</a:t>
            </a:r>
          </a:p>
          <a:p>
            <a:pPr algn="ctr"/>
            <a:r>
              <a:rPr lang="en-GB" sz="2000"/>
              <a:t>services</a:t>
            </a:r>
            <a:endParaRPr lang="en-GB"/>
          </a:p>
        </p:txBody>
      </p:sp>
      <p:sp>
        <p:nvSpPr>
          <p:cNvPr id="14344" name="Line 9"/>
          <p:cNvSpPr>
            <a:spLocks noChangeShapeType="1"/>
          </p:cNvSpPr>
          <p:nvPr/>
        </p:nvSpPr>
        <p:spPr bwMode="auto">
          <a:xfrm>
            <a:off x="1524000" y="2743200"/>
            <a:ext cx="12192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14345" name="Line 10"/>
          <p:cNvSpPr>
            <a:spLocks noChangeShapeType="1"/>
          </p:cNvSpPr>
          <p:nvPr/>
        </p:nvSpPr>
        <p:spPr bwMode="auto">
          <a:xfrm>
            <a:off x="1524000" y="2971800"/>
            <a:ext cx="12192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14346" name="Line 11"/>
          <p:cNvSpPr>
            <a:spLocks noChangeShapeType="1"/>
          </p:cNvSpPr>
          <p:nvPr/>
        </p:nvSpPr>
        <p:spPr bwMode="auto">
          <a:xfrm>
            <a:off x="4267200" y="2590800"/>
            <a:ext cx="3733800" cy="0"/>
          </a:xfrm>
          <a:prstGeom prst="line">
            <a:avLst/>
          </a:prstGeom>
          <a:noFill/>
          <a:ln w="12700">
            <a:solidFill>
              <a:schemeClr val="tx1"/>
            </a:solidFill>
            <a:round/>
            <a:headEnd type="arrow" w="med" len="med"/>
            <a:tailEnd type="arrow" w="med" len="med"/>
          </a:ln>
        </p:spPr>
        <p:txBody>
          <a:bodyPr wrap="none" anchor="ctr"/>
          <a:lstStyle/>
          <a:p>
            <a:endParaRPr lang="en-IN"/>
          </a:p>
        </p:txBody>
      </p:sp>
      <p:sp>
        <p:nvSpPr>
          <p:cNvPr id="14347" name="Line 12"/>
          <p:cNvSpPr>
            <a:spLocks noChangeShapeType="1"/>
          </p:cNvSpPr>
          <p:nvPr/>
        </p:nvSpPr>
        <p:spPr bwMode="auto">
          <a:xfrm>
            <a:off x="4267200" y="3200400"/>
            <a:ext cx="3733800" cy="0"/>
          </a:xfrm>
          <a:prstGeom prst="line">
            <a:avLst/>
          </a:prstGeom>
          <a:noFill/>
          <a:ln w="12700">
            <a:solidFill>
              <a:schemeClr val="tx1"/>
            </a:solidFill>
            <a:round/>
            <a:headEnd type="arrow" w="med" len="med"/>
            <a:tailEnd type="arrow" w="med" len="med"/>
          </a:ln>
        </p:spPr>
        <p:txBody>
          <a:bodyPr wrap="none" anchor="ctr"/>
          <a:lstStyle/>
          <a:p>
            <a:endParaRPr lang="en-IN"/>
          </a:p>
        </p:txBody>
      </p:sp>
      <p:sp>
        <p:nvSpPr>
          <p:cNvPr id="14348" name="Line 13"/>
          <p:cNvSpPr>
            <a:spLocks noChangeShapeType="1"/>
          </p:cNvSpPr>
          <p:nvPr/>
        </p:nvSpPr>
        <p:spPr bwMode="auto">
          <a:xfrm>
            <a:off x="6858000" y="3200400"/>
            <a:ext cx="0" cy="1600200"/>
          </a:xfrm>
          <a:prstGeom prst="line">
            <a:avLst/>
          </a:prstGeom>
          <a:noFill/>
          <a:ln w="12700">
            <a:solidFill>
              <a:schemeClr val="tx1"/>
            </a:solidFill>
            <a:round/>
            <a:headEnd type="arrow" w="med" len="med"/>
            <a:tailEnd type="arrow" w="med" len="med"/>
          </a:ln>
        </p:spPr>
        <p:txBody>
          <a:bodyPr wrap="none" anchor="ctr"/>
          <a:lstStyle/>
          <a:p>
            <a:endParaRPr lang="en-IN"/>
          </a:p>
        </p:txBody>
      </p:sp>
      <p:sp>
        <p:nvSpPr>
          <p:cNvPr id="14349" name="Line 14"/>
          <p:cNvSpPr>
            <a:spLocks noChangeShapeType="1"/>
          </p:cNvSpPr>
          <p:nvPr/>
        </p:nvSpPr>
        <p:spPr bwMode="auto">
          <a:xfrm>
            <a:off x="7696200" y="2590800"/>
            <a:ext cx="0" cy="2209800"/>
          </a:xfrm>
          <a:prstGeom prst="line">
            <a:avLst/>
          </a:prstGeom>
          <a:noFill/>
          <a:ln w="12700">
            <a:solidFill>
              <a:schemeClr val="tx1"/>
            </a:solidFill>
            <a:round/>
            <a:headEnd type="arrow" w="med" len="med"/>
            <a:tailEnd type="arrow" w="med" len="med"/>
          </a:ln>
        </p:spPr>
        <p:txBody>
          <a:bodyPr wrap="none" anchor="ctr"/>
          <a:lstStyle/>
          <a:p>
            <a:endParaRPr lang="en-IN"/>
          </a:p>
        </p:txBody>
      </p:sp>
      <p:sp>
        <p:nvSpPr>
          <p:cNvPr id="14350" name="Text Box 15"/>
          <p:cNvSpPr txBox="1">
            <a:spLocks noChangeArrowheads="1"/>
          </p:cNvSpPr>
          <p:nvPr/>
        </p:nvSpPr>
        <p:spPr bwMode="auto">
          <a:xfrm>
            <a:off x="5486400" y="1981200"/>
            <a:ext cx="1930400" cy="641350"/>
          </a:xfrm>
          <a:prstGeom prst="rect">
            <a:avLst/>
          </a:prstGeom>
          <a:noFill/>
          <a:ln w="12700">
            <a:noFill/>
            <a:miter lim="800000"/>
            <a:headEnd type="none" w="sm" len="sm"/>
            <a:tailEnd type="none" w="sm" len="sm"/>
          </a:ln>
        </p:spPr>
        <p:txBody>
          <a:bodyPr wrap="none">
            <a:spAutoFit/>
          </a:bodyPr>
          <a:lstStyle/>
          <a:p>
            <a:r>
              <a:rPr lang="en-GB" sz="1800"/>
              <a:t>Digital circuit-</a:t>
            </a:r>
          </a:p>
          <a:p>
            <a:r>
              <a:rPr lang="en-GB" sz="1800"/>
              <a:t>switched backbone</a:t>
            </a:r>
            <a:endParaRPr lang="en-GB" sz="2000"/>
          </a:p>
        </p:txBody>
      </p:sp>
      <p:sp>
        <p:nvSpPr>
          <p:cNvPr id="14351" name="Text Box 16"/>
          <p:cNvSpPr txBox="1">
            <a:spLocks noChangeArrowheads="1"/>
          </p:cNvSpPr>
          <p:nvPr/>
        </p:nvSpPr>
        <p:spPr bwMode="auto">
          <a:xfrm>
            <a:off x="5257800" y="2819400"/>
            <a:ext cx="2489200" cy="366713"/>
          </a:xfrm>
          <a:prstGeom prst="rect">
            <a:avLst/>
          </a:prstGeom>
          <a:noFill/>
          <a:ln w="12700">
            <a:noFill/>
            <a:miter lim="800000"/>
            <a:headEnd type="none" w="sm" len="sm"/>
            <a:tailEnd type="none" w="sm" len="sm"/>
          </a:ln>
        </p:spPr>
        <p:txBody>
          <a:bodyPr wrap="none">
            <a:spAutoFit/>
          </a:bodyPr>
          <a:lstStyle/>
          <a:p>
            <a:r>
              <a:rPr lang="en-GB" sz="1800"/>
              <a:t>Packet-switched network</a:t>
            </a:r>
            <a:endParaRPr lang="en-GB" sz="2000"/>
          </a:p>
        </p:txBody>
      </p:sp>
      <p:sp>
        <p:nvSpPr>
          <p:cNvPr id="14352" name="Text Box 17"/>
          <p:cNvSpPr txBox="1">
            <a:spLocks noChangeArrowheads="1"/>
          </p:cNvSpPr>
          <p:nvPr/>
        </p:nvSpPr>
        <p:spPr bwMode="auto">
          <a:xfrm>
            <a:off x="5486400" y="1447800"/>
            <a:ext cx="2660650" cy="366713"/>
          </a:xfrm>
          <a:prstGeom prst="rect">
            <a:avLst/>
          </a:prstGeom>
          <a:noFill/>
          <a:ln w="12700">
            <a:noFill/>
            <a:miter lim="800000"/>
            <a:headEnd type="none" w="sm" len="sm"/>
            <a:tailEnd type="none" w="sm" len="sm"/>
          </a:ln>
        </p:spPr>
        <p:txBody>
          <a:bodyPr wrap="none">
            <a:spAutoFit/>
          </a:bodyPr>
          <a:lstStyle/>
          <a:p>
            <a:r>
              <a:rPr lang="en-GB" sz="1800"/>
              <a:t>Integrated Digital Network</a:t>
            </a:r>
            <a:endParaRPr lang="en-GB" sz="2000"/>
          </a:p>
        </p:txBody>
      </p:sp>
      <p:sp>
        <p:nvSpPr>
          <p:cNvPr id="14353" name="Text Box 18"/>
          <p:cNvSpPr txBox="1">
            <a:spLocks noChangeArrowheads="1"/>
          </p:cNvSpPr>
          <p:nvPr/>
        </p:nvSpPr>
        <p:spPr bwMode="auto">
          <a:xfrm>
            <a:off x="1066800" y="3886200"/>
            <a:ext cx="2178050" cy="915988"/>
          </a:xfrm>
          <a:prstGeom prst="rect">
            <a:avLst/>
          </a:prstGeom>
          <a:noFill/>
          <a:ln w="12700">
            <a:noFill/>
            <a:miter lim="800000"/>
            <a:headEnd type="none" w="sm" len="sm"/>
            <a:tailEnd type="none" w="sm" len="sm"/>
          </a:ln>
        </p:spPr>
        <p:txBody>
          <a:bodyPr wrap="none">
            <a:spAutoFit/>
          </a:bodyPr>
          <a:lstStyle/>
          <a:p>
            <a:r>
              <a:rPr lang="en-GB" sz="1800"/>
              <a:t>ISDN subscriber loop</a:t>
            </a:r>
          </a:p>
          <a:p>
            <a:r>
              <a:rPr lang="en-GB" sz="1800"/>
              <a:t>Basic 2B+D</a:t>
            </a:r>
          </a:p>
          <a:p>
            <a:r>
              <a:rPr lang="en-GB" sz="1800"/>
              <a:t>Primary 30B+D</a:t>
            </a:r>
            <a:endParaRPr lang="en-GB" sz="2000"/>
          </a:p>
        </p:txBody>
      </p:sp>
      <p:sp>
        <p:nvSpPr>
          <p:cNvPr id="14354" name="Line 19"/>
          <p:cNvSpPr>
            <a:spLocks noChangeShapeType="1"/>
          </p:cNvSpPr>
          <p:nvPr/>
        </p:nvSpPr>
        <p:spPr bwMode="auto">
          <a:xfrm flipV="1">
            <a:off x="2057400" y="3124200"/>
            <a:ext cx="0" cy="685800"/>
          </a:xfrm>
          <a:prstGeom prst="line">
            <a:avLst/>
          </a:prstGeom>
          <a:noFill/>
          <a:ln w="12700">
            <a:solidFill>
              <a:schemeClr val="tx1"/>
            </a:solidFill>
            <a:round/>
            <a:headEnd type="none" w="sm" len="sm"/>
            <a:tailEnd type="arrow" w="med" len="med"/>
          </a:ln>
        </p:spPr>
        <p:txBody>
          <a:bodyPr wrap="none" anchor="ctr"/>
          <a:lstStyle/>
          <a:p>
            <a:endParaRPr lang="en-IN"/>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GB" smtClean="0"/>
              <a:t>ISDN Channels</a:t>
            </a:r>
          </a:p>
        </p:txBody>
      </p:sp>
      <p:sp>
        <p:nvSpPr>
          <p:cNvPr id="15362"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4224F323-3D11-4404-BFF5-F0537A2E748A}" type="slidenum">
              <a:rPr lang="en-GB"/>
              <a:pPr defTabSz="762000"/>
              <a:t>209</a:t>
            </a:fld>
            <a:endParaRPr lang="en-GB"/>
          </a:p>
        </p:txBody>
      </p:sp>
      <p:sp>
        <p:nvSpPr>
          <p:cNvPr id="17411" name="Rectangle 3"/>
          <p:cNvSpPr>
            <a:spLocks noGrp="1" noChangeArrowheads="1"/>
          </p:cNvSpPr>
          <p:nvPr>
            <p:ph sz="quarter" idx="1"/>
          </p:nvPr>
        </p:nvSpPr>
        <p:spPr/>
        <p:txBody>
          <a:bodyPr/>
          <a:lstStyle/>
          <a:p>
            <a:r>
              <a:rPr lang="en-IE" smtClean="0"/>
              <a:t>The Digital pipe is made up of  channels - one of three types</a:t>
            </a:r>
          </a:p>
          <a:p>
            <a:r>
              <a:rPr lang="en-IE" smtClean="0"/>
              <a:t>B channel, D channel or H channel</a:t>
            </a:r>
          </a:p>
          <a:p>
            <a:r>
              <a:rPr lang="en-IE" smtClean="0"/>
              <a:t>Channels are grouped and offered as a package to users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1"/>
          <p:cNvSpPr>
            <a:spLocks noGrp="1"/>
          </p:cNvSpPr>
          <p:nvPr>
            <p:ph type="sldNum" sz="quarter" idx="12"/>
          </p:nvPr>
        </p:nvSpPr>
        <p:spPr>
          <a:noFill/>
        </p:spPr>
        <p:txBody>
          <a:bodyPr/>
          <a:lstStyle/>
          <a:p>
            <a:r>
              <a:rPr lang="en-US"/>
              <a:t>17.</a:t>
            </a:r>
            <a:fld id="{37ADBAED-886D-4613-A678-467F58DF2681}" type="slidenum">
              <a:rPr lang="en-US"/>
              <a:pPr/>
              <a:t>21</a:t>
            </a:fld>
            <a:endParaRPr lang="en-US"/>
          </a:p>
        </p:txBody>
      </p:sp>
      <p:sp>
        <p:nvSpPr>
          <p:cNvPr id="41986" name="Rectangle 14"/>
          <p:cNvSpPr>
            <a:spLocks noChangeArrowheads="1"/>
          </p:cNvSpPr>
          <p:nvPr/>
        </p:nvSpPr>
        <p:spPr bwMode="auto">
          <a:xfrm>
            <a:off x="1143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17.5:  </a:t>
            </a:r>
            <a:r>
              <a:rPr lang="en-US" sz="2000">
                <a:latin typeface="Times-BoldItalic"/>
              </a:rPr>
              <a:t>Loop problem in a learning switch (part d)</a:t>
            </a:r>
          </a:p>
        </p:txBody>
      </p:sp>
      <p:pic>
        <p:nvPicPr>
          <p:cNvPr id="5122" name="Picture 2"/>
          <p:cNvPicPr>
            <a:picLocks noChangeAspect="1" noChangeArrowheads="1"/>
          </p:cNvPicPr>
          <p:nvPr/>
        </p:nvPicPr>
        <p:blipFill>
          <a:blip r:embed="rId3"/>
          <a:srcRect/>
          <a:stretch>
            <a:fillRect/>
          </a:stretch>
        </p:blipFill>
        <p:spPr bwMode="auto">
          <a:xfrm>
            <a:off x="1447800" y="1473200"/>
            <a:ext cx="5676900" cy="5232400"/>
          </a:xfrm>
          <a:prstGeom prst="rect">
            <a:avLst/>
          </a:prstGeom>
          <a:noFill/>
          <a:ln w="9525">
            <a:noFill/>
            <a:miter lim="800000"/>
            <a:headEnd/>
            <a:tailEnd/>
          </a:ln>
        </p:spPr>
      </p:pic>
      <p:pic>
        <p:nvPicPr>
          <p:cNvPr id="5123" name="Picture 3"/>
          <p:cNvPicPr>
            <a:picLocks noChangeAspect="1" noChangeArrowheads="1"/>
          </p:cNvPicPr>
          <p:nvPr/>
        </p:nvPicPr>
        <p:blipFill>
          <a:blip r:embed="rId4"/>
          <a:srcRect/>
          <a:stretch>
            <a:fillRect/>
          </a:stretch>
        </p:blipFill>
        <p:spPr bwMode="auto">
          <a:xfrm>
            <a:off x="2101850" y="858838"/>
            <a:ext cx="4368800" cy="3381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anim calcmode="lin" valueType="num">
                                      <p:cBhvr>
                                        <p:cTn id="11" dur="1000" fill="hold"/>
                                        <p:tgtEl>
                                          <p:spTgt spid="5122"/>
                                        </p:tgtEl>
                                        <p:attrNameLst>
                                          <p:attrName>ppt_w</p:attrName>
                                        </p:attrNameLst>
                                      </p:cBhvr>
                                      <p:tavLst>
                                        <p:tav tm="0">
                                          <p:val>
                                            <p:fltVal val="0"/>
                                          </p:val>
                                        </p:tav>
                                        <p:tav tm="100000">
                                          <p:val>
                                            <p:strVal val="#ppt_w"/>
                                          </p:val>
                                        </p:tav>
                                      </p:tavLst>
                                    </p:anim>
                                    <p:anim calcmode="lin" valueType="num">
                                      <p:cBhvr>
                                        <p:cTn id="12" dur="1000" fill="hold"/>
                                        <p:tgtEl>
                                          <p:spTgt spid="5122"/>
                                        </p:tgtEl>
                                        <p:attrNameLst>
                                          <p:attrName>ppt_h</p:attrName>
                                        </p:attrNameLst>
                                      </p:cBhvr>
                                      <p:tavLst>
                                        <p:tav tm="0">
                                          <p:val>
                                            <p:fltVal val="0"/>
                                          </p:val>
                                        </p:tav>
                                        <p:tav tm="100000">
                                          <p:val>
                                            <p:strVal val="#ppt_h"/>
                                          </p:val>
                                        </p:tav>
                                      </p:tavLst>
                                    </p:anim>
                                    <p:anim calcmode="lin" valueType="num">
                                      <p:cBhvr>
                                        <p:cTn id="13" dur="1000" fill="hold"/>
                                        <p:tgtEl>
                                          <p:spTgt spid="5122"/>
                                        </p:tgtEl>
                                        <p:attrNameLst>
                                          <p:attrName>style.rotation</p:attrName>
                                        </p:attrNameLst>
                                      </p:cBhvr>
                                      <p:tavLst>
                                        <p:tav tm="0">
                                          <p:val>
                                            <p:fltVal val="90"/>
                                          </p:val>
                                        </p:tav>
                                        <p:tav tm="100000">
                                          <p:val>
                                            <p:fltVal val="0"/>
                                          </p:val>
                                        </p:tav>
                                      </p:tavLst>
                                    </p:anim>
                                    <p:animEffect transition="in" filter="fade">
                                      <p:cBhvr>
                                        <p:cTn id="14" dur="1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IE" smtClean="0"/>
              <a:t>B Channel</a:t>
            </a:r>
          </a:p>
        </p:txBody>
      </p:sp>
      <p:sp>
        <p:nvSpPr>
          <p:cNvPr id="16386"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DE018B3E-5625-4846-8057-AEF1ACF34B69}" type="slidenum">
              <a:rPr lang="en-GB"/>
              <a:pPr defTabSz="762000"/>
              <a:t>210</a:t>
            </a:fld>
            <a:endParaRPr lang="en-GB"/>
          </a:p>
        </p:txBody>
      </p:sp>
      <p:sp>
        <p:nvSpPr>
          <p:cNvPr id="27651" name="Rectangle 3"/>
          <p:cNvSpPr>
            <a:spLocks noGrp="1" noChangeArrowheads="1"/>
          </p:cNvSpPr>
          <p:nvPr>
            <p:ph sz="quarter" idx="1"/>
          </p:nvPr>
        </p:nvSpPr>
        <p:spPr/>
        <p:txBody>
          <a:bodyPr/>
          <a:lstStyle/>
          <a:p>
            <a:r>
              <a:rPr lang="en-IE" smtClean="0"/>
              <a:t> B channel-64 kbps </a:t>
            </a:r>
          </a:p>
          <a:p>
            <a:r>
              <a:rPr lang="en-IE" smtClean="0"/>
              <a:t>B is basic user channel </a:t>
            </a:r>
          </a:p>
          <a:p>
            <a:pPr lvl="1"/>
            <a:r>
              <a:rPr lang="en-IE" smtClean="0"/>
              <a:t>can carry digital data or PCM-encoded voice </a:t>
            </a:r>
          </a:p>
          <a:p>
            <a:pPr lvl="1"/>
            <a:r>
              <a:rPr lang="en-IE" smtClean="0"/>
              <a:t>or mixture of lower rate traffic.</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par>
                                <p:cTn id="15" presetID="2" presetClass="entr" presetSubtype="8" fill="hold" grpId="0" nodeType="with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 calcmode="lin" valueType="num">
                                      <p:cBhvr additive="base">
                                        <p:cTn id="17" dur="500" fill="hold"/>
                                        <p:tgtEl>
                                          <p:spTgt spid="2765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765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WHOOSH.WAV" builtIn="1"/>
                                        </p:tgtEl>
                                      </p:cMediaNode>
                                    </p:audio>
                                  </p:subTnLst>
                                </p:cTn>
                              </p:par>
                              <p:par>
                                <p:cTn id="19" presetID="2" presetClass="entr" presetSubtype="8" fill="hold" grpId="0" nodeType="withEffect">
                                  <p:stCondLst>
                                    <p:cond delay="0"/>
                                  </p:stCondLst>
                                  <p:childTnLst>
                                    <p:set>
                                      <p:cBhvr>
                                        <p:cTn id="20" dur="1" fill="hold">
                                          <p:stCondLst>
                                            <p:cond delay="0"/>
                                          </p:stCondLst>
                                        </p:cTn>
                                        <p:tgtEl>
                                          <p:spTgt spid="27651">
                                            <p:txEl>
                                              <p:pRg st="3" end="3"/>
                                            </p:txEl>
                                          </p:spTgt>
                                        </p:tgtEl>
                                        <p:attrNameLst>
                                          <p:attrName>style.visibility</p:attrName>
                                        </p:attrNameLst>
                                      </p:cBhvr>
                                      <p:to>
                                        <p:strVal val="visible"/>
                                      </p:to>
                                    </p:set>
                                    <p:anim calcmode="lin" valueType="num">
                                      <p:cBhvr additive="base">
                                        <p:cTn id="21" dur="500" fill="hold"/>
                                        <p:tgtEl>
                                          <p:spTgt spid="2765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765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GB" smtClean="0"/>
              <a:t>B Channel</a:t>
            </a:r>
          </a:p>
        </p:txBody>
      </p:sp>
      <p:sp>
        <p:nvSpPr>
          <p:cNvPr id="17410"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B50BF8E2-F9F3-4D09-A077-40F2E17B99CD}" type="slidenum">
              <a:rPr lang="en-GB"/>
              <a:pPr defTabSz="762000"/>
              <a:t>211</a:t>
            </a:fld>
            <a:endParaRPr lang="en-GB"/>
          </a:p>
        </p:txBody>
      </p:sp>
      <p:sp>
        <p:nvSpPr>
          <p:cNvPr id="20483" name="Rectangle 3"/>
          <p:cNvSpPr>
            <a:spLocks noGrp="1" noChangeArrowheads="1"/>
          </p:cNvSpPr>
          <p:nvPr>
            <p:ph sz="quarter" idx="1"/>
          </p:nvPr>
        </p:nvSpPr>
        <p:spPr/>
        <p:txBody>
          <a:bodyPr/>
          <a:lstStyle/>
          <a:p>
            <a:r>
              <a:rPr lang="en-GB" smtClean="0"/>
              <a:t>Four kinds of connection  possible</a:t>
            </a:r>
          </a:p>
          <a:p>
            <a:r>
              <a:rPr lang="en-GB" smtClean="0"/>
              <a:t>Circuit-switched</a:t>
            </a:r>
          </a:p>
          <a:p>
            <a:r>
              <a:rPr lang="en-GB" smtClean="0"/>
              <a:t>Packet-switched - X.25</a:t>
            </a:r>
          </a:p>
          <a:p>
            <a:r>
              <a:rPr lang="en-GB" smtClean="0"/>
              <a:t>Frame mode - frame relay (LAPF)</a:t>
            </a:r>
          </a:p>
          <a:p>
            <a:r>
              <a:rPr lang="en-GB" smtClean="0"/>
              <a:t>Semipermanent - equivalent to a leased line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483">
                                            <p:txEl>
                                              <p:pRg st="1" end="1"/>
                                            </p:txEl>
                                          </p:spTgt>
                                        </p:tgtEl>
                                        <p:attrNameLst>
                                          <p:attrName>style.visibility</p:attrName>
                                        </p:attrNameLst>
                                      </p:cBhvr>
                                      <p:to>
                                        <p:strVal val="visible"/>
                                      </p:to>
                                    </p:set>
                                    <p:anim calcmode="lin" valueType="num">
                                      <p:cBhvr additive="base">
                                        <p:cTn id="13" dur="500" fill="hold"/>
                                        <p:tgtEl>
                                          <p:spTgt spid="204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48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483">
                                            <p:txEl>
                                              <p:pRg st="2" end="2"/>
                                            </p:txEl>
                                          </p:spTgt>
                                        </p:tgtEl>
                                        <p:attrNameLst>
                                          <p:attrName>style.visibility</p:attrName>
                                        </p:attrNameLst>
                                      </p:cBhvr>
                                      <p:to>
                                        <p:strVal val="visible"/>
                                      </p:to>
                                    </p:set>
                                    <p:anim calcmode="lin" valueType="num">
                                      <p:cBhvr additive="base">
                                        <p:cTn id="19" dur="500" fill="hold"/>
                                        <p:tgtEl>
                                          <p:spTgt spid="204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48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483">
                                            <p:txEl>
                                              <p:pRg st="3" end="3"/>
                                            </p:txEl>
                                          </p:spTgt>
                                        </p:tgtEl>
                                        <p:attrNameLst>
                                          <p:attrName>style.visibility</p:attrName>
                                        </p:attrNameLst>
                                      </p:cBhvr>
                                      <p:to>
                                        <p:strVal val="visible"/>
                                      </p:to>
                                    </p:set>
                                    <p:anim calcmode="lin" valueType="num">
                                      <p:cBhvr additive="base">
                                        <p:cTn id="25" dur="500" fill="hold"/>
                                        <p:tgtEl>
                                          <p:spTgt spid="204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048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builtIn="1"/>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483">
                                            <p:txEl>
                                              <p:pRg st="4" end="4"/>
                                            </p:txEl>
                                          </p:spTgt>
                                        </p:tgtEl>
                                        <p:attrNameLst>
                                          <p:attrName>style.visibility</p:attrName>
                                        </p:attrNameLst>
                                      </p:cBhvr>
                                      <p:to>
                                        <p:strVal val="visible"/>
                                      </p:to>
                                    </p:set>
                                    <p:anim calcmode="lin" valueType="num">
                                      <p:cBhvr additive="base">
                                        <p:cTn id="31" dur="500" fill="hold"/>
                                        <p:tgtEl>
                                          <p:spTgt spid="2048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48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2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GB" smtClean="0"/>
              <a:t>D Channel</a:t>
            </a:r>
          </a:p>
        </p:txBody>
      </p:sp>
      <p:sp>
        <p:nvSpPr>
          <p:cNvPr id="18434"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BFFA5B37-9A07-442E-A7DD-069084D36C49}" type="slidenum">
              <a:rPr lang="en-GB"/>
              <a:pPr defTabSz="762000"/>
              <a:t>212</a:t>
            </a:fld>
            <a:endParaRPr lang="en-GB"/>
          </a:p>
        </p:txBody>
      </p:sp>
      <p:sp>
        <p:nvSpPr>
          <p:cNvPr id="23555" name="Rectangle 3"/>
          <p:cNvSpPr>
            <a:spLocks noGrp="1" noChangeArrowheads="1"/>
          </p:cNvSpPr>
          <p:nvPr>
            <p:ph sz="quarter" idx="1"/>
          </p:nvPr>
        </p:nvSpPr>
        <p:spPr/>
        <p:txBody>
          <a:bodyPr/>
          <a:lstStyle/>
          <a:p>
            <a:r>
              <a:rPr lang="en-GB" smtClean="0"/>
              <a:t>D Channel - 16 or 64 kbps</a:t>
            </a:r>
          </a:p>
          <a:p>
            <a:r>
              <a:rPr lang="en-GB" smtClean="0"/>
              <a:t>Carries signalling information to control circuit-switched calls on B channels</a:t>
            </a:r>
          </a:p>
          <a:p>
            <a:r>
              <a:rPr lang="en-GB" smtClean="0"/>
              <a:t>Can also be used for packet switching or low-speed telemetry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 calcmode="lin" valueType="num">
                                      <p:cBhvr additive="base">
                                        <p:cTn id="13" dur="500" fill="hold"/>
                                        <p:tgtEl>
                                          <p:spTgt spid="235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55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anim calcmode="lin" valueType="num">
                                      <p:cBhvr additive="base">
                                        <p:cTn id="19" dur="500" fill="hold"/>
                                        <p:tgtEl>
                                          <p:spTgt spid="235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55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GB" smtClean="0"/>
              <a:t>H Channel</a:t>
            </a:r>
          </a:p>
        </p:txBody>
      </p:sp>
      <p:sp>
        <p:nvSpPr>
          <p:cNvPr id="19458"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2A78824A-A5A7-42A3-A927-90A8E30AFF6D}" type="slidenum">
              <a:rPr lang="en-GB"/>
              <a:pPr defTabSz="762000"/>
              <a:t>213</a:t>
            </a:fld>
            <a:endParaRPr lang="en-GB"/>
          </a:p>
        </p:txBody>
      </p:sp>
      <p:sp>
        <p:nvSpPr>
          <p:cNvPr id="25603" name="Rectangle 3"/>
          <p:cNvSpPr>
            <a:spLocks noGrp="1" noChangeArrowheads="1"/>
          </p:cNvSpPr>
          <p:nvPr>
            <p:ph sz="quarter" idx="1"/>
          </p:nvPr>
        </p:nvSpPr>
        <p:spPr/>
        <p:txBody>
          <a:bodyPr/>
          <a:lstStyle/>
          <a:p>
            <a:r>
              <a:rPr lang="en-GB" smtClean="0"/>
              <a:t>Carry user information at higher bit rates 384kbps or 1536kbps or 1920kbps</a:t>
            </a:r>
          </a:p>
          <a:p>
            <a:r>
              <a:rPr lang="en-GB" smtClean="0"/>
              <a:t>Can be used as a high-speed trunk</a:t>
            </a:r>
          </a:p>
          <a:p>
            <a:r>
              <a:rPr lang="en-GB" smtClean="0"/>
              <a:t>Can also be subdivided as per user’s own TDM scheme</a:t>
            </a:r>
          </a:p>
          <a:p>
            <a:r>
              <a:rPr lang="en-GB" smtClean="0"/>
              <a:t>Uses include high speed data, fast facsimile, video, high-quality audio</a:t>
            </a:r>
            <a:endParaRPr lang="en-IE"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 calcmode="lin" valueType="num">
                                      <p:cBhvr additive="base">
                                        <p:cTn id="19" dur="500" fill="hold"/>
                                        <p:tgtEl>
                                          <p:spTgt spid="256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560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builtIn="1"/>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5603">
                                            <p:txEl>
                                              <p:pRg st="3" end="3"/>
                                            </p:txEl>
                                          </p:spTgt>
                                        </p:tgtEl>
                                        <p:attrNameLst>
                                          <p:attrName>style.visibility</p:attrName>
                                        </p:attrNameLst>
                                      </p:cBhvr>
                                      <p:to>
                                        <p:strVal val="visible"/>
                                      </p:to>
                                    </p:set>
                                    <p:anim calcmode="lin" valueType="num">
                                      <p:cBhvr additive="base">
                                        <p:cTn id="25" dur="500" fill="hold"/>
                                        <p:tgtEl>
                                          <p:spTgt spid="256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560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en-GB" smtClean="0"/>
              <a:t>ISDN Channels and their Applications</a:t>
            </a:r>
          </a:p>
        </p:txBody>
      </p:sp>
      <p:sp>
        <p:nvSpPr>
          <p:cNvPr id="1027"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586798EE-31A6-46AF-B389-71C42F0479CC}" type="slidenum">
              <a:rPr lang="en-GB"/>
              <a:pPr defTabSz="762000"/>
              <a:t>214</a:t>
            </a:fld>
            <a:endParaRPr lang="en-GB"/>
          </a:p>
        </p:txBody>
      </p:sp>
      <p:graphicFrame>
        <p:nvGraphicFramePr>
          <p:cNvPr id="1026" name="Object 1024"/>
          <p:cNvGraphicFramePr>
            <a:graphicFrameLocks noChangeAspect="1"/>
          </p:cNvGraphicFramePr>
          <p:nvPr/>
        </p:nvGraphicFramePr>
        <p:xfrm>
          <a:off x="0" y="2133600"/>
          <a:ext cx="9083675" cy="3846513"/>
        </p:xfrm>
        <a:graphic>
          <a:graphicData uri="http://schemas.openxmlformats.org/presentationml/2006/ole">
            <p:oleObj spid="_x0000_s1026" name="Document" r:id="rId3" imgW="3724920" imgH="1660680" progId="Word.Document.8">
              <p:embed/>
            </p:oleObj>
          </a:graphicData>
        </a:graphic>
      </p:graphicFrame>
    </p:spTree>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GB" smtClean="0"/>
              <a:t>ISDN Channel Groupings</a:t>
            </a:r>
          </a:p>
        </p:txBody>
      </p:sp>
      <p:sp>
        <p:nvSpPr>
          <p:cNvPr id="20482"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775127D8-95A8-42D6-B687-21FA5E142AC0}" type="slidenum">
              <a:rPr lang="en-GB"/>
              <a:pPr defTabSz="762000"/>
              <a:t>215</a:t>
            </a:fld>
            <a:endParaRPr lang="en-GB"/>
          </a:p>
        </p:txBody>
      </p:sp>
      <p:sp>
        <p:nvSpPr>
          <p:cNvPr id="18435" name="Rectangle 3"/>
          <p:cNvSpPr>
            <a:spLocks noGrp="1" noChangeArrowheads="1"/>
          </p:cNvSpPr>
          <p:nvPr>
            <p:ph sz="quarter" idx="1"/>
          </p:nvPr>
        </p:nvSpPr>
        <p:spPr/>
        <p:txBody>
          <a:bodyPr/>
          <a:lstStyle/>
          <a:p>
            <a:r>
              <a:rPr lang="en-GB" smtClean="0"/>
              <a:t>Basic Access -</a:t>
            </a:r>
          </a:p>
          <a:p>
            <a:pPr>
              <a:buFont typeface="Monotype Sorts" pitchFamily="2" charset="2"/>
              <a:buChar char="Õ"/>
            </a:pPr>
            <a:r>
              <a:rPr lang="en-GB" smtClean="0"/>
              <a:t>    two 64 kbps B channels </a:t>
            </a:r>
          </a:p>
          <a:p>
            <a:pPr>
              <a:buFont typeface="Monotype Sorts" pitchFamily="2" charset="2"/>
              <a:buChar char="Õ"/>
            </a:pPr>
            <a:r>
              <a:rPr lang="en-GB" smtClean="0"/>
              <a:t>    plus one 16kbps D channel</a:t>
            </a:r>
          </a:p>
          <a:p>
            <a:r>
              <a:rPr lang="en-GB" smtClean="0"/>
              <a:t>B channels can be used for voice and data</a:t>
            </a:r>
          </a:p>
          <a:p>
            <a:r>
              <a:rPr lang="en-GB" smtClean="0"/>
              <a:t> simultaneous calls to separate destinations supported</a:t>
            </a:r>
          </a:p>
          <a:p>
            <a:r>
              <a:rPr lang="en-GB" smtClean="0"/>
              <a:t>D channel used for signalling and also for data using X.25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435">
                                            <p:txEl>
                                              <p:pRg st="1" end="1"/>
                                            </p:txEl>
                                          </p:spTgt>
                                        </p:tgtEl>
                                        <p:attrNameLst>
                                          <p:attrName>style.visibility</p:attrName>
                                        </p:attrNameLst>
                                      </p:cBhvr>
                                      <p:to>
                                        <p:strVal val="visible"/>
                                      </p:to>
                                    </p:set>
                                    <p:anim calcmode="lin" valueType="num">
                                      <p:cBhvr additive="base">
                                        <p:cTn id="13" dur="500" fill="hold"/>
                                        <p:tgtEl>
                                          <p:spTgt spid="184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43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435">
                                            <p:txEl>
                                              <p:pRg st="2" end="2"/>
                                            </p:txEl>
                                          </p:spTgt>
                                        </p:tgtEl>
                                        <p:attrNameLst>
                                          <p:attrName>style.visibility</p:attrName>
                                        </p:attrNameLst>
                                      </p:cBhvr>
                                      <p:to>
                                        <p:strVal val="visible"/>
                                      </p:to>
                                    </p:set>
                                    <p:anim calcmode="lin" valueType="num">
                                      <p:cBhvr additive="base">
                                        <p:cTn id="19" dur="500" fill="hold"/>
                                        <p:tgtEl>
                                          <p:spTgt spid="184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43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435">
                                            <p:txEl>
                                              <p:pRg st="3" end="3"/>
                                            </p:txEl>
                                          </p:spTgt>
                                        </p:tgtEl>
                                        <p:attrNameLst>
                                          <p:attrName>style.visibility</p:attrName>
                                        </p:attrNameLst>
                                      </p:cBhvr>
                                      <p:to>
                                        <p:strVal val="visible"/>
                                      </p:to>
                                    </p:set>
                                    <p:anim calcmode="lin" valueType="num">
                                      <p:cBhvr additive="base">
                                        <p:cTn id="25" dur="500" fill="hold"/>
                                        <p:tgtEl>
                                          <p:spTgt spid="184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43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builtIn="1"/>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435">
                                            <p:txEl>
                                              <p:pRg st="4" end="4"/>
                                            </p:txEl>
                                          </p:spTgt>
                                        </p:tgtEl>
                                        <p:attrNameLst>
                                          <p:attrName>style.visibility</p:attrName>
                                        </p:attrNameLst>
                                      </p:cBhvr>
                                      <p:to>
                                        <p:strVal val="visible"/>
                                      </p:to>
                                    </p:set>
                                    <p:anim calcmode="lin" valueType="num">
                                      <p:cBhvr additive="base">
                                        <p:cTn id="31" dur="500" fill="hold"/>
                                        <p:tgtEl>
                                          <p:spTgt spid="184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843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builtIn="1"/>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8435">
                                            <p:txEl>
                                              <p:pRg st="5" end="5"/>
                                            </p:txEl>
                                          </p:spTgt>
                                        </p:tgtEl>
                                        <p:attrNameLst>
                                          <p:attrName>style.visibility</p:attrName>
                                        </p:attrNameLst>
                                      </p:cBhvr>
                                      <p:to>
                                        <p:strVal val="visible"/>
                                      </p:to>
                                    </p:set>
                                    <p:anim calcmode="lin" valueType="num">
                                      <p:cBhvr additive="base">
                                        <p:cTn id="37" dur="500" fill="hold"/>
                                        <p:tgtEl>
                                          <p:spTgt spid="1843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843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GB" smtClean="0"/>
              <a:t>ISDN Basic Access</a:t>
            </a:r>
          </a:p>
        </p:txBody>
      </p:sp>
      <p:sp>
        <p:nvSpPr>
          <p:cNvPr id="21506"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04820564-2560-4F7F-A83E-52D44F5628D0}" type="slidenum">
              <a:rPr lang="en-GB"/>
              <a:pPr defTabSz="762000"/>
              <a:t>216</a:t>
            </a:fld>
            <a:endParaRPr lang="en-GB"/>
          </a:p>
        </p:txBody>
      </p:sp>
      <p:sp>
        <p:nvSpPr>
          <p:cNvPr id="29699" name="Rectangle 3"/>
          <p:cNvSpPr>
            <a:spLocks noGrp="1" noChangeArrowheads="1"/>
          </p:cNvSpPr>
          <p:nvPr>
            <p:ph sz="quarter" idx="1"/>
          </p:nvPr>
        </p:nvSpPr>
        <p:spPr/>
        <p:txBody>
          <a:bodyPr/>
          <a:lstStyle/>
          <a:p>
            <a:r>
              <a:rPr lang="en-GB" smtClean="0"/>
              <a:t>Intended for small business and residential use</a:t>
            </a:r>
          </a:p>
          <a:p>
            <a:r>
              <a:rPr lang="en-GB" smtClean="0"/>
              <a:t>A single physical interface is provided</a:t>
            </a:r>
          </a:p>
          <a:p>
            <a:r>
              <a:rPr lang="en-GB" smtClean="0"/>
              <a:t>Data rate is 144kbps plus 48kbps overhead bits totalling 192 kbps </a:t>
            </a:r>
          </a:p>
          <a:p>
            <a:r>
              <a:rPr lang="en-GB" smtClean="0"/>
              <a:t>Most existing subscriber loops can support basic access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699">
                                            <p:txEl>
                                              <p:pRg st="1" end="1"/>
                                            </p:txEl>
                                          </p:spTgt>
                                        </p:tgtEl>
                                        <p:attrNameLst>
                                          <p:attrName>style.visibility</p:attrName>
                                        </p:attrNameLst>
                                      </p:cBhvr>
                                      <p:to>
                                        <p:strVal val="visible"/>
                                      </p:to>
                                    </p:set>
                                    <p:anim calcmode="lin" valueType="num">
                                      <p:cBhvr additive="base">
                                        <p:cTn id="13" dur="500" fill="hold"/>
                                        <p:tgtEl>
                                          <p:spTgt spid="296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69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699">
                                            <p:txEl>
                                              <p:pRg st="2" end="2"/>
                                            </p:txEl>
                                          </p:spTgt>
                                        </p:tgtEl>
                                        <p:attrNameLst>
                                          <p:attrName>style.visibility</p:attrName>
                                        </p:attrNameLst>
                                      </p:cBhvr>
                                      <p:to>
                                        <p:strVal val="visible"/>
                                      </p:to>
                                    </p:set>
                                    <p:anim calcmode="lin" valueType="num">
                                      <p:cBhvr additive="base">
                                        <p:cTn id="19" dur="500" fill="hold"/>
                                        <p:tgtEl>
                                          <p:spTgt spid="296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69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699">
                                            <p:txEl>
                                              <p:pRg st="3" end="3"/>
                                            </p:txEl>
                                          </p:spTgt>
                                        </p:tgtEl>
                                        <p:attrNameLst>
                                          <p:attrName>style.visibility</p:attrName>
                                        </p:attrNameLst>
                                      </p:cBhvr>
                                      <p:to>
                                        <p:strVal val="visible"/>
                                      </p:to>
                                    </p:set>
                                    <p:anim calcmode="lin" valueType="num">
                                      <p:cBhvr additive="base">
                                        <p:cTn id="25" dur="500" fill="hold"/>
                                        <p:tgtEl>
                                          <p:spTgt spid="2969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69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rrowheads="1"/>
          </p:cNvPicPr>
          <p:nvPr/>
        </p:nvPicPr>
        <p:blipFill>
          <a:blip r:embed="rId2"/>
          <a:srcRect/>
          <a:stretch>
            <a:fillRect/>
          </a:stretch>
        </p:blipFill>
        <p:spPr bwMode="auto">
          <a:xfrm>
            <a:off x="69850" y="2416175"/>
            <a:ext cx="8737600" cy="2838450"/>
          </a:xfrm>
          <a:prstGeom prst="rect">
            <a:avLst/>
          </a:prstGeom>
          <a:noFill/>
          <a:ln w="12700">
            <a:noFill/>
            <a:miter lim="800000"/>
            <a:headEnd/>
            <a:tailEnd/>
          </a:ln>
        </p:spPr>
      </p:pic>
      <p:sp>
        <p:nvSpPr>
          <p:cNvPr id="22531" name="Rectangle 3"/>
          <p:cNvSpPr>
            <a:spLocks noChangeArrowheads="1"/>
          </p:cNvSpPr>
          <p:nvPr/>
        </p:nvSpPr>
        <p:spPr bwMode="auto">
          <a:xfrm>
            <a:off x="55563" y="69850"/>
            <a:ext cx="1149350" cy="346075"/>
          </a:xfrm>
          <a:prstGeom prst="rect">
            <a:avLst/>
          </a:prstGeom>
          <a:noFill/>
          <a:ln w="12700">
            <a:noFill/>
            <a:miter lim="800000"/>
            <a:headEnd/>
            <a:tailEnd/>
          </a:ln>
        </p:spPr>
        <p:txBody>
          <a:bodyPr wrap="none" lIns="90488" tIns="44450" rIns="90488" bIns="44450">
            <a:spAutoFit/>
          </a:bodyPr>
          <a:lstStyle/>
          <a:p>
            <a:r>
              <a:rPr lang="en-US" sz="1600"/>
              <a:t>Figure 15-7</a:t>
            </a:r>
          </a:p>
        </p:txBody>
      </p:sp>
      <p:sp>
        <p:nvSpPr>
          <p:cNvPr id="22532"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22533"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22534" name="Rectangle 6"/>
          <p:cNvSpPr>
            <a:spLocks noChangeArrowheads="1"/>
          </p:cNvSpPr>
          <p:nvPr/>
        </p:nvSpPr>
        <p:spPr bwMode="auto">
          <a:xfrm>
            <a:off x="2798763" y="498475"/>
            <a:ext cx="3717925"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Basic Rate Interface</a:t>
            </a:r>
          </a:p>
        </p:txBody>
      </p:sp>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rrowheads="1"/>
          </p:cNvPicPr>
          <p:nvPr/>
        </p:nvPicPr>
        <p:blipFill>
          <a:blip r:embed="rId2"/>
          <a:srcRect/>
          <a:stretch>
            <a:fillRect/>
          </a:stretch>
        </p:blipFill>
        <p:spPr bwMode="auto">
          <a:xfrm>
            <a:off x="882650" y="1600200"/>
            <a:ext cx="7124700" cy="4495800"/>
          </a:xfrm>
          <a:prstGeom prst="rect">
            <a:avLst/>
          </a:prstGeom>
          <a:noFill/>
          <a:ln w="12700">
            <a:noFill/>
            <a:miter lim="800000"/>
            <a:headEnd/>
            <a:tailEnd/>
          </a:ln>
        </p:spPr>
      </p:pic>
      <p:sp>
        <p:nvSpPr>
          <p:cNvPr id="23555"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15-17</a:t>
            </a:r>
          </a:p>
        </p:txBody>
      </p:sp>
      <p:sp>
        <p:nvSpPr>
          <p:cNvPr id="23556"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23557"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23558" name="Rectangle 6"/>
          <p:cNvSpPr>
            <a:spLocks noChangeArrowheads="1"/>
          </p:cNvSpPr>
          <p:nvPr/>
        </p:nvSpPr>
        <p:spPr bwMode="auto">
          <a:xfrm>
            <a:off x="3332163" y="117475"/>
            <a:ext cx="2170112"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BRI Frame</a:t>
            </a:r>
          </a:p>
        </p:txBody>
      </p:sp>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GB" smtClean="0"/>
              <a:t>ISDN Primary Access</a:t>
            </a:r>
          </a:p>
        </p:txBody>
      </p:sp>
      <p:sp>
        <p:nvSpPr>
          <p:cNvPr id="24578"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77541731-AE2B-4491-A17C-A15FFC792DCD}" type="slidenum">
              <a:rPr lang="en-GB"/>
              <a:pPr defTabSz="762000"/>
              <a:t>219</a:t>
            </a:fld>
            <a:endParaRPr lang="en-GB"/>
          </a:p>
        </p:txBody>
      </p:sp>
      <p:sp>
        <p:nvSpPr>
          <p:cNvPr id="31747" name="Rectangle 3"/>
          <p:cNvSpPr>
            <a:spLocks noGrp="1" noChangeArrowheads="1"/>
          </p:cNvSpPr>
          <p:nvPr>
            <p:ph sz="quarter" idx="1"/>
          </p:nvPr>
        </p:nvSpPr>
        <p:spPr/>
        <p:txBody>
          <a:bodyPr/>
          <a:lstStyle/>
          <a:p>
            <a:r>
              <a:rPr lang="en-GB" smtClean="0"/>
              <a:t>Intended for users with greater capacity requirements</a:t>
            </a:r>
          </a:p>
          <a:p>
            <a:r>
              <a:rPr lang="en-GB" smtClean="0"/>
              <a:t>Example would be a  digital PBX</a:t>
            </a:r>
          </a:p>
          <a:p>
            <a:r>
              <a:rPr lang="en-GB" smtClean="0"/>
              <a:t>Two standards exist</a:t>
            </a:r>
          </a:p>
          <a:p>
            <a:pPr lvl="1"/>
            <a:r>
              <a:rPr lang="en-GB" smtClean="0"/>
              <a:t>1.544 Mbps American</a:t>
            </a:r>
          </a:p>
          <a:p>
            <a:pPr lvl="1"/>
            <a:r>
              <a:rPr lang="en-GB" smtClean="0"/>
              <a:t>2.048 Mbps European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par>
                                <p:cTn id="21" presetID="2" presetClass="entr" presetSubtype="8" fill="hold" grpId="0" nodeType="withEffect">
                                  <p:stCondLst>
                                    <p:cond delay="0"/>
                                  </p:stCondLst>
                                  <p:childTnLst>
                                    <p:set>
                                      <p:cBhvr>
                                        <p:cTn id="22" dur="1" fill="hold">
                                          <p:stCondLst>
                                            <p:cond delay="0"/>
                                          </p:stCondLst>
                                        </p:cTn>
                                        <p:tgtEl>
                                          <p:spTgt spid="31747">
                                            <p:txEl>
                                              <p:pRg st="3" end="3"/>
                                            </p:txEl>
                                          </p:spTgt>
                                        </p:tgtEl>
                                        <p:attrNameLst>
                                          <p:attrName>style.visibility</p:attrName>
                                        </p:attrNameLst>
                                      </p:cBhvr>
                                      <p:to>
                                        <p:strVal val="visible"/>
                                      </p:to>
                                    </p:set>
                                    <p:anim calcmode="lin" valueType="num">
                                      <p:cBhvr additive="base">
                                        <p:cTn id="23" dur="500" fill="hold"/>
                                        <p:tgtEl>
                                          <p:spTgt spid="3174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74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builtIn="1"/>
                                        </p:tgtEl>
                                      </p:cMediaNode>
                                    </p:audio>
                                  </p:subTnLst>
                                </p:cTn>
                              </p:par>
                              <p:par>
                                <p:cTn id="25" presetID="2" presetClass="entr" presetSubtype="8" fill="hold" grpId="0" nodeType="withEffect">
                                  <p:stCondLst>
                                    <p:cond delay="0"/>
                                  </p:stCondLst>
                                  <p:childTnLst>
                                    <p:set>
                                      <p:cBhvr>
                                        <p:cTn id="26" dur="1" fill="hold">
                                          <p:stCondLst>
                                            <p:cond delay="0"/>
                                          </p:stCondLst>
                                        </p:cTn>
                                        <p:tgtEl>
                                          <p:spTgt spid="31747">
                                            <p:txEl>
                                              <p:pRg st="4" end="4"/>
                                            </p:txEl>
                                          </p:spTgt>
                                        </p:tgtEl>
                                        <p:attrNameLst>
                                          <p:attrName>style.visibility</p:attrName>
                                        </p:attrNameLst>
                                      </p:cBhvr>
                                      <p:to>
                                        <p:strVal val="visible"/>
                                      </p:to>
                                    </p:set>
                                    <p:anim calcmode="lin" valueType="num">
                                      <p:cBhvr additive="base">
                                        <p:cTn id="27" dur="500" fill="hold"/>
                                        <p:tgtEl>
                                          <p:spTgt spid="31747">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74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p:cNvSpPr>
            <a:spLocks noGrp="1"/>
          </p:cNvSpPr>
          <p:nvPr>
            <p:ph type="sldNum" sz="quarter" idx="12"/>
          </p:nvPr>
        </p:nvSpPr>
        <p:spPr>
          <a:noFill/>
        </p:spPr>
        <p:txBody>
          <a:bodyPr/>
          <a:lstStyle/>
          <a:p>
            <a:r>
              <a:rPr lang="en-US"/>
              <a:t>17.</a:t>
            </a:r>
            <a:fld id="{EBD64E15-3629-4E84-BBC5-9C6E8D4620DE}" type="slidenum">
              <a:rPr lang="en-US"/>
              <a:pPr/>
              <a:t>22</a:t>
            </a:fld>
            <a:endParaRPr lang="en-US"/>
          </a:p>
        </p:txBody>
      </p:sp>
      <p:sp>
        <p:nvSpPr>
          <p:cNvPr id="44034" name="Rectangle 14"/>
          <p:cNvSpPr>
            <a:spLocks noChangeArrowheads="1"/>
          </p:cNvSpPr>
          <p:nvPr/>
        </p:nvSpPr>
        <p:spPr bwMode="auto">
          <a:xfrm>
            <a:off x="1143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17.6:  </a:t>
            </a:r>
            <a:r>
              <a:rPr lang="en-US" sz="2000">
                <a:latin typeface="Times-BoldItalic"/>
              </a:rPr>
              <a:t>A system of connected LANs and its graph (Part a)</a:t>
            </a:r>
          </a:p>
        </p:txBody>
      </p:sp>
      <p:pic>
        <p:nvPicPr>
          <p:cNvPr id="6146" name="Picture 2"/>
          <p:cNvPicPr>
            <a:picLocks noChangeAspect="1" noChangeArrowheads="1"/>
          </p:cNvPicPr>
          <p:nvPr/>
        </p:nvPicPr>
        <p:blipFill>
          <a:blip r:embed="rId3"/>
          <a:srcRect/>
          <a:stretch>
            <a:fillRect/>
          </a:stretch>
        </p:blipFill>
        <p:spPr bwMode="auto">
          <a:xfrm>
            <a:off x="457200" y="1851025"/>
            <a:ext cx="8307388" cy="3482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250" fill="hold"/>
                                        <p:tgtEl>
                                          <p:spTgt spid="6146"/>
                                        </p:tgtEl>
                                        <p:attrNameLst>
                                          <p:attrName>ppt_w</p:attrName>
                                        </p:attrNameLst>
                                      </p:cBhvr>
                                      <p:tavLst>
                                        <p:tav tm="0">
                                          <p:val>
                                            <p:fltVal val="0"/>
                                          </p:val>
                                        </p:tav>
                                        <p:tav tm="100000">
                                          <p:val>
                                            <p:strVal val="#ppt_w"/>
                                          </p:val>
                                        </p:tav>
                                      </p:tavLst>
                                    </p:anim>
                                    <p:anim calcmode="lin" valueType="num">
                                      <p:cBhvr>
                                        <p:cTn id="8" dur="1250" fill="hold"/>
                                        <p:tgtEl>
                                          <p:spTgt spid="6146"/>
                                        </p:tgtEl>
                                        <p:attrNameLst>
                                          <p:attrName>ppt_h</p:attrName>
                                        </p:attrNameLst>
                                      </p:cBhvr>
                                      <p:tavLst>
                                        <p:tav tm="0">
                                          <p:val>
                                            <p:fltVal val="0"/>
                                          </p:val>
                                        </p:tav>
                                        <p:tav tm="100000">
                                          <p:val>
                                            <p:strVal val="#ppt_h"/>
                                          </p:val>
                                        </p:tav>
                                      </p:tavLst>
                                    </p:anim>
                                    <p:animEffect transition="in" filter="fade">
                                      <p:cBhvr>
                                        <p:cTn id="9" dur="125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rrowheads="1"/>
          </p:cNvPicPr>
          <p:nvPr/>
        </p:nvPicPr>
        <p:blipFill>
          <a:blip r:embed="rId2"/>
          <a:srcRect/>
          <a:stretch>
            <a:fillRect/>
          </a:stretch>
        </p:blipFill>
        <p:spPr bwMode="auto">
          <a:xfrm>
            <a:off x="469900" y="1920875"/>
            <a:ext cx="7950200" cy="3841750"/>
          </a:xfrm>
          <a:prstGeom prst="rect">
            <a:avLst/>
          </a:prstGeom>
          <a:noFill/>
          <a:ln w="12700">
            <a:noFill/>
            <a:miter lim="800000"/>
            <a:headEnd/>
            <a:tailEnd/>
          </a:ln>
        </p:spPr>
      </p:pic>
      <p:sp>
        <p:nvSpPr>
          <p:cNvPr id="25603"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15-20</a:t>
            </a:r>
          </a:p>
        </p:txBody>
      </p:sp>
      <p:sp>
        <p:nvSpPr>
          <p:cNvPr id="25604"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25605"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25606" name="Rectangle 6"/>
          <p:cNvSpPr>
            <a:spLocks noChangeArrowheads="1"/>
          </p:cNvSpPr>
          <p:nvPr/>
        </p:nvSpPr>
        <p:spPr bwMode="auto">
          <a:xfrm>
            <a:off x="3255963" y="41275"/>
            <a:ext cx="2146300"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PRI Frame</a:t>
            </a:r>
          </a:p>
        </p:txBody>
      </p:sp>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rrowheads="1"/>
          </p:cNvPicPr>
          <p:nvPr/>
        </p:nvPicPr>
        <p:blipFill>
          <a:blip r:embed="rId2"/>
          <a:srcRect/>
          <a:stretch>
            <a:fillRect/>
          </a:stretch>
        </p:blipFill>
        <p:spPr bwMode="auto">
          <a:xfrm>
            <a:off x="265113" y="1182688"/>
            <a:ext cx="8359775" cy="4873625"/>
          </a:xfrm>
          <a:prstGeom prst="rect">
            <a:avLst/>
          </a:prstGeom>
          <a:noFill/>
          <a:ln w="12700">
            <a:noFill/>
            <a:miter lim="800000"/>
            <a:headEnd/>
            <a:tailEnd/>
          </a:ln>
        </p:spPr>
      </p:pic>
      <p:sp>
        <p:nvSpPr>
          <p:cNvPr id="26627" name="Rectangle 3"/>
          <p:cNvSpPr>
            <a:spLocks noChangeArrowheads="1"/>
          </p:cNvSpPr>
          <p:nvPr/>
        </p:nvSpPr>
        <p:spPr bwMode="auto">
          <a:xfrm>
            <a:off x="55563" y="69850"/>
            <a:ext cx="1149350" cy="346075"/>
          </a:xfrm>
          <a:prstGeom prst="rect">
            <a:avLst/>
          </a:prstGeom>
          <a:noFill/>
          <a:ln w="12700">
            <a:noFill/>
            <a:miter lim="800000"/>
            <a:headEnd/>
            <a:tailEnd/>
          </a:ln>
        </p:spPr>
        <p:txBody>
          <a:bodyPr wrap="none" lIns="90488" tIns="44450" rIns="90488" bIns="44450">
            <a:spAutoFit/>
          </a:bodyPr>
          <a:lstStyle/>
          <a:p>
            <a:r>
              <a:rPr lang="en-US" sz="1600"/>
              <a:t>Figure 15-8</a:t>
            </a:r>
          </a:p>
        </p:txBody>
      </p:sp>
      <p:sp>
        <p:nvSpPr>
          <p:cNvPr id="26628"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26629"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26630" name="Rectangle 6"/>
          <p:cNvSpPr>
            <a:spLocks noChangeArrowheads="1"/>
          </p:cNvSpPr>
          <p:nvPr/>
        </p:nvSpPr>
        <p:spPr bwMode="auto">
          <a:xfrm>
            <a:off x="2722563" y="269875"/>
            <a:ext cx="4257675"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Primary Rate Interface</a:t>
            </a:r>
          </a:p>
        </p:txBody>
      </p:sp>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GB" smtClean="0"/>
              <a:t>ISDN Primary Access</a:t>
            </a:r>
          </a:p>
        </p:txBody>
      </p:sp>
      <p:sp>
        <p:nvSpPr>
          <p:cNvPr id="27650"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58DC4A3D-9C9E-4995-A66F-E45C156D0986}" type="slidenum">
              <a:rPr lang="en-GB"/>
              <a:pPr defTabSz="762000"/>
              <a:t>222</a:t>
            </a:fld>
            <a:endParaRPr lang="en-GB"/>
          </a:p>
        </p:txBody>
      </p:sp>
      <p:sp>
        <p:nvSpPr>
          <p:cNvPr id="33795" name="Rectangle 3"/>
          <p:cNvSpPr>
            <a:spLocks noGrp="1" noChangeArrowheads="1"/>
          </p:cNvSpPr>
          <p:nvPr>
            <p:ph sz="quarter" idx="1"/>
          </p:nvPr>
        </p:nvSpPr>
        <p:spPr/>
        <p:txBody>
          <a:bodyPr/>
          <a:lstStyle/>
          <a:p>
            <a:r>
              <a:rPr lang="en-GB" smtClean="0"/>
              <a:t>Typically it is structured as 30 B channels plus one 64kbps D channel (Europe)</a:t>
            </a:r>
          </a:p>
          <a:p>
            <a:r>
              <a:rPr lang="en-GB" smtClean="0"/>
              <a:t>Can also be structured as H channels</a:t>
            </a:r>
          </a:p>
          <a:p>
            <a:pPr lvl="1"/>
            <a:r>
              <a:rPr lang="en-GB" smtClean="0"/>
              <a:t>5H0 +D for a 2.048 Mbps interface</a:t>
            </a:r>
          </a:p>
          <a:p>
            <a:pPr lvl="1"/>
            <a:r>
              <a:rPr lang="en-GB" smtClean="0"/>
              <a:t> or 1H12 +D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795">
                                            <p:txEl>
                                              <p:pRg st="1" end="1"/>
                                            </p:txEl>
                                          </p:spTgt>
                                        </p:tgtEl>
                                        <p:attrNameLst>
                                          <p:attrName>style.visibility</p:attrName>
                                        </p:attrNameLst>
                                      </p:cBhvr>
                                      <p:to>
                                        <p:strVal val="visible"/>
                                      </p:to>
                                    </p:set>
                                    <p:anim calcmode="lin" valueType="num">
                                      <p:cBhvr additive="base">
                                        <p:cTn id="13" dur="500" fill="hold"/>
                                        <p:tgtEl>
                                          <p:spTgt spid="337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379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par>
                                <p:cTn id="15" presetID="2" presetClass="entr" presetSubtype="8" fill="hold" grpId="0" nodeType="withEffect">
                                  <p:stCondLst>
                                    <p:cond delay="0"/>
                                  </p:stCondLst>
                                  <p:childTnLst>
                                    <p:set>
                                      <p:cBhvr>
                                        <p:cTn id="16" dur="1" fill="hold">
                                          <p:stCondLst>
                                            <p:cond delay="0"/>
                                          </p:stCondLst>
                                        </p:cTn>
                                        <p:tgtEl>
                                          <p:spTgt spid="33795">
                                            <p:txEl>
                                              <p:pRg st="2" end="2"/>
                                            </p:txEl>
                                          </p:spTgt>
                                        </p:tgtEl>
                                        <p:attrNameLst>
                                          <p:attrName>style.visibility</p:attrName>
                                        </p:attrNameLst>
                                      </p:cBhvr>
                                      <p:to>
                                        <p:strVal val="visible"/>
                                      </p:to>
                                    </p:set>
                                    <p:anim calcmode="lin" valueType="num">
                                      <p:cBhvr additive="base">
                                        <p:cTn id="17" dur="500" fill="hold"/>
                                        <p:tgtEl>
                                          <p:spTgt spid="3379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379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WHOOSH.WAV" builtIn="1"/>
                                        </p:tgtEl>
                                      </p:cMediaNode>
                                    </p:audio>
                                  </p:subTnLst>
                                </p:cTn>
                              </p:par>
                              <p:par>
                                <p:cTn id="19" presetID="2" presetClass="entr" presetSubtype="8" fill="hold" grpId="0" nodeType="withEffect">
                                  <p:stCondLst>
                                    <p:cond delay="0"/>
                                  </p:stCondLst>
                                  <p:childTnLst>
                                    <p:set>
                                      <p:cBhvr>
                                        <p:cTn id="20" dur="1" fill="hold">
                                          <p:stCondLst>
                                            <p:cond delay="0"/>
                                          </p:stCondLst>
                                        </p:cTn>
                                        <p:tgtEl>
                                          <p:spTgt spid="33795">
                                            <p:txEl>
                                              <p:pRg st="3" end="3"/>
                                            </p:txEl>
                                          </p:spTgt>
                                        </p:tgtEl>
                                        <p:attrNameLst>
                                          <p:attrName>style.visibility</p:attrName>
                                        </p:attrNameLst>
                                      </p:cBhvr>
                                      <p:to>
                                        <p:strVal val="visible"/>
                                      </p:to>
                                    </p:set>
                                    <p:anim calcmode="lin" valueType="num">
                                      <p:cBhvr additive="base">
                                        <p:cTn id="21" dur="500" fill="hold"/>
                                        <p:tgtEl>
                                          <p:spTgt spid="3379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379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utoUpdateAnimBg="0"/>
    </p:bldLst>
  </p:timing>
</p:sld>
</file>

<file path=ppt/slides/slide2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GB" smtClean="0"/>
              <a:t>ISDN Primary Interface</a:t>
            </a:r>
          </a:p>
        </p:txBody>
      </p:sp>
      <p:sp>
        <p:nvSpPr>
          <p:cNvPr id="28674"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5EDEB4B1-37E1-41EA-8E0F-326D9A7D1C08}" type="slidenum">
              <a:rPr lang="en-GB"/>
              <a:pPr defTabSz="762000"/>
              <a:t>223</a:t>
            </a:fld>
            <a:endParaRPr lang="en-GB"/>
          </a:p>
        </p:txBody>
      </p:sp>
      <p:sp>
        <p:nvSpPr>
          <p:cNvPr id="52227" name="Rectangle 3"/>
          <p:cNvSpPr>
            <a:spLocks noGrp="1" noChangeArrowheads="1"/>
          </p:cNvSpPr>
          <p:nvPr>
            <p:ph sz="quarter" idx="1"/>
          </p:nvPr>
        </p:nvSpPr>
        <p:spPr/>
        <p:txBody>
          <a:bodyPr/>
          <a:lstStyle/>
          <a:p>
            <a:r>
              <a:rPr lang="en-GB" smtClean="0"/>
              <a:t>Multiple channels multiplexed on single medium</a:t>
            </a:r>
          </a:p>
          <a:p>
            <a:r>
              <a:rPr lang="en-GB" smtClean="0"/>
              <a:t>Only point to point configuration is allowed</a:t>
            </a:r>
          </a:p>
          <a:p>
            <a:r>
              <a:rPr lang="en-GB" smtClean="0"/>
              <a:t>Typically supports a digital PBX  and provides a synchronous TDM facility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 calcmode="lin" valueType="num">
                                      <p:cBhvr additive="base">
                                        <p:cTn id="7" dur="500" fill="hold"/>
                                        <p:tgtEl>
                                          <p:spTgt spid="522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22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2227">
                                            <p:txEl>
                                              <p:pRg st="1" end="1"/>
                                            </p:txEl>
                                          </p:spTgt>
                                        </p:tgtEl>
                                        <p:attrNameLst>
                                          <p:attrName>style.visibility</p:attrName>
                                        </p:attrNameLst>
                                      </p:cBhvr>
                                      <p:to>
                                        <p:strVal val="visible"/>
                                      </p:to>
                                    </p:set>
                                    <p:anim calcmode="lin" valueType="num">
                                      <p:cBhvr additive="base">
                                        <p:cTn id="13" dur="500" fill="hold"/>
                                        <p:tgtEl>
                                          <p:spTgt spid="522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222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2227">
                                            <p:txEl>
                                              <p:pRg st="2" end="2"/>
                                            </p:txEl>
                                          </p:spTgt>
                                        </p:tgtEl>
                                        <p:attrNameLst>
                                          <p:attrName>style.visibility</p:attrName>
                                        </p:attrNameLst>
                                      </p:cBhvr>
                                      <p:to>
                                        <p:strVal val="visible"/>
                                      </p:to>
                                    </p:set>
                                    <p:anim calcmode="lin" valueType="num">
                                      <p:cBhvr additive="base">
                                        <p:cTn id="19" dur="500" fill="hold"/>
                                        <p:tgtEl>
                                          <p:spTgt spid="522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222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autoUpdateAnimBg="0"/>
    </p:bldLst>
  </p:timing>
</p:sld>
</file>

<file path=ppt/slides/slide2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GB" smtClean="0"/>
              <a:t>User Access</a:t>
            </a:r>
          </a:p>
        </p:txBody>
      </p:sp>
      <p:sp>
        <p:nvSpPr>
          <p:cNvPr id="29698"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EDFDFBD8-0486-4B32-88E2-7A1A16744F77}" type="slidenum">
              <a:rPr lang="en-GB"/>
              <a:pPr defTabSz="762000"/>
              <a:t>224</a:t>
            </a:fld>
            <a:endParaRPr lang="en-GB"/>
          </a:p>
        </p:txBody>
      </p:sp>
      <p:sp>
        <p:nvSpPr>
          <p:cNvPr id="55299" name="Rectangle 3"/>
          <p:cNvSpPr>
            <a:spLocks noGrp="1" noChangeArrowheads="1"/>
          </p:cNvSpPr>
          <p:nvPr>
            <p:ph sz="quarter" idx="1"/>
          </p:nvPr>
        </p:nvSpPr>
        <p:spPr/>
        <p:txBody>
          <a:bodyPr/>
          <a:lstStyle/>
          <a:p>
            <a:r>
              <a:rPr lang="en-GB" smtClean="0"/>
              <a:t>Defined using two concepts</a:t>
            </a:r>
          </a:p>
          <a:p>
            <a:pPr lvl="1"/>
            <a:r>
              <a:rPr lang="en-GB" smtClean="0"/>
              <a:t>Functional groupings of equipment</a:t>
            </a:r>
          </a:p>
          <a:p>
            <a:pPr lvl="1"/>
            <a:r>
              <a:rPr lang="en-GB" smtClean="0"/>
              <a:t>Reference points to separate functional groupings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 calcmode="lin" valueType="num">
                                      <p:cBhvr additive="base">
                                        <p:cTn id="7" dur="500" fill="hold"/>
                                        <p:tgtEl>
                                          <p:spTgt spid="552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529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par>
                                <p:cTn id="9" presetID="2" presetClass="entr" presetSubtype="8" fill="hold" grpId="0" nodeType="with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anim calcmode="lin" valueType="num">
                                      <p:cBhvr additive="base">
                                        <p:cTn id="11" dur="500" fill="hold"/>
                                        <p:tgtEl>
                                          <p:spTgt spid="5529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29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WHOOSH.WAV" builtIn="1"/>
                                        </p:tgtEl>
                                      </p:cMediaNode>
                                    </p:audio>
                                  </p:subTnLst>
                                </p:cTn>
                              </p:par>
                              <p:par>
                                <p:cTn id="13" presetID="2" presetClass="entr" presetSubtype="8" fill="hold" grpId="0" nodeType="with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anim calcmode="lin" valueType="num">
                                      <p:cBhvr additive="base">
                                        <p:cTn id="15" dur="500" fill="hold"/>
                                        <p:tgtEl>
                                          <p:spTgt spid="5529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529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autoUpdateAnimBg="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n-GB" smtClean="0"/>
              <a:t> Typical User Access Layout</a:t>
            </a:r>
          </a:p>
        </p:txBody>
      </p:sp>
      <p:sp>
        <p:nvSpPr>
          <p:cNvPr id="30722"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3DE6F81D-50AD-4FE5-9EDA-813D8292419E}" type="slidenum">
              <a:rPr lang="en-GB"/>
              <a:pPr defTabSz="762000"/>
              <a:t>225</a:t>
            </a:fld>
            <a:endParaRPr lang="en-GB"/>
          </a:p>
        </p:txBody>
      </p:sp>
      <p:sp>
        <p:nvSpPr>
          <p:cNvPr id="30724" name="Rectangle 4"/>
          <p:cNvSpPr>
            <a:spLocks noChangeArrowheads="1"/>
          </p:cNvSpPr>
          <p:nvPr/>
        </p:nvSpPr>
        <p:spPr bwMode="auto">
          <a:xfrm>
            <a:off x="723900" y="1905000"/>
            <a:ext cx="1009650" cy="123825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GB" sz="1800"/>
              <a:t>ISDN</a:t>
            </a:r>
          </a:p>
          <a:p>
            <a:pPr algn="ctr"/>
            <a:r>
              <a:rPr lang="en-GB" sz="1600"/>
              <a:t>Tele -</a:t>
            </a:r>
          </a:p>
          <a:p>
            <a:pPr algn="ctr"/>
            <a:r>
              <a:rPr lang="en-GB" sz="1600"/>
              <a:t>phone</a:t>
            </a:r>
            <a:endParaRPr lang="en-GB" sz="1800"/>
          </a:p>
        </p:txBody>
      </p:sp>
      <p:sp>
        <p:nvSpPr>
          <p:cNvPr id="30725" name="Rectangle 5"/>
          <p:cNvSpPr>
            <a:spLocks noChangeArrowheads="1"/>
          </p:cNvSpPr>
          <p:nvPr/>
        </p:nvSpPr>
        <p:spPr bwMode="auto">
          <a:xfrm>
            <a:off x="666750" y="3676650"/>
            <a:ext cx="1066800" cy="12192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GB" sz="1800"/>
              <a:t>PC with</a:t>
            </a:r>
          </a:p>
          <a:p>
            <a:pPr algn="ctr"/>
            <a:r>
              <a:rPr lang="en-GB" sz="1800"/>
              <a:t>ISDN</a:t>
            </a:r>
          </a:p>
          <a:p>
            <a:pPr algn="ctr"/>
            <a:r>
              <a:rPr lang="en-GB" sz="1800"/>
              <a:t> Interface</a:t>
            </a:r>
          </a:p>
          <a:p>
            <a:pPr algn="ctr"/>
            <a:r>
              <a:rPr lang="en-GB" sz="1800"/>
              <a:t>Card</a:t>
            </a:r>
            <a:endParaRPr lang="en-GB"/>
          </a:p>
        </p:txBody>
      </p:sp>
      <p:sp>
        <p:nvSpPr>
          <p:cNvPr id="30726" name="Rectangle 6"/>
          <p:cNvSpPr>
            <a:spLocks noChangeArrowheads="1"/>
          </p:cNvSpPr>
          <p:nvPr/>
        </p:nvSpPr>
        <p:spPr bwMode="auto">
          <a:xfrm>
            <a:off x="4914900" y="1943100"/>
            <a:ext cx="781050" cy="97155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GB"/>
              <a:t>NT</a:t>
            </a:r>
          </a:p>
        </p:txBody>
      </p:sp>
      <p:sp>
        <p:nvSpPr>
          <p:cNvPr id="30727" name="Line 7"/>
          <p:cNvSpPr>
            <a:spLocks noChangeShapeType="1"/>
          </p:cNvSpPr>
          <p:nvPr/>
        </p:nvSpPr>
        <p:spPr bwMode="auto">
          <a:xfrm>
            <a:off x="5695950" y="2228850"/>
            <a:ext cx="20955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28" name="Line 8"/>
          <p:cNvSpPr>
            <a:spLocks noChangeShapeType="1"/>
          </p:cNvSpPr>
          <p:nvPr/>
        </p:nvSpPr>
        <p:spPr bwMode="auto">
          <a:xfrm>
            <a:off x="5695950" y="2419350"/>
            <a:ext cx="20955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29" name="Line 9"/>
          <p:cNvSpPr>
            <a:spLocks noChangeShapeType="1"/>
          </p:cNvSpPr>
          <p:nvPr/>
        </p:nvSpPr>
        <p:spPr bwMode="auto">
          <a:xfrm>
            <a:off x="1752600" y="2038350"/>
            <a:ext cx="31623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30" name="Line 10"/>
          <p:cNvSpPr>
            <a:spLocks noChangeShapeType="1"/>
          </p:cNvSpPr>
          <p:nvPr/>
        </p:nvSpPr>
        <p:spPr bwMode="auto">
          <a:xfrm>
            <a:off x="1752600" y="2228850"/>
            <a:ext cx="31623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31" name="Line 11"/>
          <p:cNvSpPr>
            <a:spLocks noChangeShapeType="1"/>
          </p:cNvSpPr>
          <p:nvPr/>
        </p:nvSpPr>
        <p:spPr bwMode="auto">
          <a:xfrm>
            <a:off x="1752600" y="2552700"/>
            <a:ext cx="31623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32" name="Line 12"/>
          <p:cNvSpPr>
            <a:spLocks noChangeShapeType="1"/>
          </p:cNvSpPr>
          <p:nvPr/>
        </p:nvSpPr>
        <p:spPr bwMode="auto">
          <a:xfrm>
            <a:off x="1752600" y="2724150"/>
            <a:ext cx="31623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33" name="Rectangle 13"/>
          <p:cNvSpPr>
            <a:spLocks noChangeArrowheads="1"/>
          </p:cNvSpPr>
          <p:nvPr/>
        </p:nvSpPr>
        <p:spPr bwMode="auto">
          <a:xfrm>
            <a:off x="647700" y="5181600"/>
            <a:ext cx="1104900" cy="123825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GB" sz="1800"/>
              <a:t>Integrated</a:t>
            </a:r>
          </a:p>
          <a:p>
            <a:pPr algn="ctr"/>
            <a:r>
              <a:rPr lang="en-GB" sz="1800"/>
              <a:t>Voice/data</a:t>
            </a:r>
          </a:p>
          <a:p>
            <a:pPr algn="ctr"/>
            <a:r>
              <a:rPr lang="en-GB" sz="1800"/>
              <a:t>Terminal</a:t>
            </a:r>
          </a:p>
          <a:p>
            <a:pPr algn="ctr"/>
            <a:endParaRPr lang="en-GB"/>
          </a:p>
        </p:txBody>
      </p:sp>
      <p:sp>
        <p:nvSpPr>
          <p:cNvPr id="30734" name="Line 14"/>
          <p:cNvSpPr>
            <a:spLocks noChangeShapeType="1"/>
          </p:cNvSpPr>
          <p:nvPr/>
        </p:nvSpPr>
        <p:spPr bwMode="auto">
          <a:xfrm>
            <a:off x="2095500" y="2038350"/>
            <a:ext cx="0" cy="449580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35" name="Line 15"/>
          <p:cNvSpPr>
            <a:spLocks noChangeShapeType="1"/>
          </p:cNvSpPr>
          <p:nvPr/>
        </p:nvSpPr>
        <p:spPr bwMode="auto">
          <a:xfrm>
            <a:off x="2305050" y="2247900"/>
            <a:ext cx="0" cy="426720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36" name="Line 16"/>
          <p:cNvSpPr>
            <a:spLocks noChangeShapeType="1"/>
          </p:cNvSpPr>
          <p:nvPr/>
        </p:nvSpPr>
        <p:spPr bwMode="auto">
          <a:xfrm>
            <a:off x="2628900" y="2552700"/>
            <a:ext cx="0" cy="403860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37" name="Line 17"/>
          <p:cNvSpPr>
            <a:spLocks noChangeShapeType="1"/>
          </p:cNvSpPr>
          <p:nvPr/>
        </p:nvSpPr>
        <p:spPr bwMode="auto">
          <a:xfrm>
            <a:off x="2857500" y="2724150"/>
            <a:ext cx="1588" cy="384810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38" name="Line 20"/>
          <p:cNvSpPr>
            <a:spLocks noChangeShapeType="1"/>
          </p:cNvSpPr>
          <p:nvPr/>
        </p:nvSpPr>
        <p:spPr bwMode="auto">
          <a:xfrm>
            <a:off x="1733550" y="3981450"/>
            <a:ext cx="3810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39" name="Line 21"/>
          <p:cNvSpPr>
            <a:spLocks noChangeShapeType="1"/>
          </p:cNvSpPr>
          <p:nvPr/>
        </p:nvSpPr>
        <p:spPr bwMode="auto">
          <a:xfrm>
            <a:off x="1733550" y="5524500"/>
            <a:ext cx="36195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40" name="Line 22"/>
          <p:cNvSpPr>
            <a:spLocks noChangeShapeType="1"/>
          </p:cNvSpPr>
          <p:nvPr/>
        </p:nvSpPr>
        <p:spPr bwMode="auto">
          <a:xfrm>
            <a:off x="1733550" y="4114800"/>
            <a:ext cx="5715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41" name="Line 23"/>
          <p:cNvSpPr>
            <a:spLocks noChangeShapeType="1"/>
          </p:cNvSpPr>
          <p:nvPr/>
        </p:nvSpPr>
        <p:spPr bwMode="auto">
          <a:xfrm>
            <a:off x="1733550" y="5676900"/>
            <a:ext cx="5715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42" name="Line 24"/>
          <p:cNvSpPr>
            <a:spLocks noChangeShapeType="1"/>
          </p:cNvSpPr>
          <p:nvPr/>
        </p:nvSpPr>
        <p:spPr bwMode="auto">
          <a:xfrm>
            <a:off x="1733550" y="4457700"/>
            <a:ext cx="8763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43" name="Line 25"/>
          <p:cNvSpPr>
            <a:spLocks noChangeShapeType="1"/>
          </p:cNvSpPr>
          <p:nvPr/>
        </p:nvSpPr>
        <p:spPr bwMode="auto">
          <a:xfrm>
            <a:off x="1733550" y="4629150"/>
            <a:ext cx="11049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44" name="Line 26"/>
          <p:cNvSpPr>
            <a:spLocks noChangeShapeType="1"/>
          </p:cNvSpPr>
          <p:nvPr/>
        </p:nvSpPr>
        <p:spPr bwMode="auto">
          <a:xfrm>
            <a:off x="1733550" y="5981700"/>
            <a:ext cx="8763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45" name="Line 27"/>
          <p:cNvSpPr>
            <a:spLocks noChangeShapeType="1"/>
          </p:cNvSpPr>
          <p:nvPr/>
        </p:nvSpPr>
        <p:spPr bwMode="auto">
          <a:xfrm>
            <a:off x="1733550" y="6172200"/>
            <a:ext cx="1104900" cy="0"/>
          </a:xfrm>
          <a:prstGeom prst="line">
            <a:avLst/>
          </a:prstGeom>
          <a:noFill/>
          <a:ln w="12700">
            <a:solidFill>
              <a:schemeClr val="tx1"/>
            </a:solidFill>
            <a:round/>
            <a:headEnd type="none" w="sm" len="sm"/>
            <a:tailEnd type="none" w="sm" len="sm"/>
          </a:ln>
        </p:spPr>
        <p:txBody>
          <a:bodyPr wrap="none" anchor="ctr"/>
          <a:lstStyle/>
          <a:p>
            <a:endParaRPr lang="en-IN"/>
          </a:p>
        </p:txBody>
      </p:sp>
      <p:sp>
        <p:nvSpPr>
          <p:cNvPr id="30746" name="Text Box 28"/>
          <p:cNvSpPr txBox="1">
            <a:spLocks noChangeArrowheads="1"/>
          </p:cNvSpPr>
          <p:nvPr/>
        </p:nvSpPr>
        <p:spPr bwMode="auto">
          <a:xfrm>
            <a:off x="6289675" y="2590800"/>
            <a:ext cx="1162050" cy="915988"/>
          </a:xfrm>
          <a:prstGeom prst="rect">
            <a:avLst/>
          </a:prstGeom>
          <a:noFill/>
          <a:ln w="12700">
            <a:noFill/>
            <a:miter lim="800000"/>
            <a:headEnd type="none" w="sm" len="sm"/>
            <a:tailEnd type="none" w="sm" len="sm"/>
          </a:ln>
        </p:spPr>
        <p:txBody>
          <a:bodyPr wrap="none">
            <a:spAutoFit/>
          </a:bodyPr>
          <a:lstStyle/>
          <a:p>
            <a:r>
              <a:rPr lang="en-GB" sz="1800"/>
              <a:t>2-wire</a:t>
            </a:r>
          </a:p>
          <a:p>
            <a:r>
              <a:rPr lang="en-GB" sz="1800"/>
              <a:t>Subscriber</a:t>
            </a:r>
          </a:p>
          <a:p>
            <a:r>
              <a:rPr lang="en-GB" sz="1800"/>
              <a:t>Loop</a:t>
            </a:r>
          </a:p>
        </p:txBody>
      </p:sp>
      <p:sp>
        <p:nvSpPr>
          <p:cNvPr id="30747" name="Line 29"/>
          <p:cNvSpPr>
            <a:spLocks noChangeShapeType="1"/>
          </p:cNvSpPr>
          <p:nvPr/>
        </p:nvSpPr>
        <p:spPr bwMode="auto">
          <a:xfrm>
            <a:off x="4457700" y="1714500"/>
            <a:ext cx="0" cy="2990850"/>
          </a:xfrm>
          <a:prstGeom prst="line">
            <a:avLst/>
          </a:prstGeom>
          <a:noFill/>
          <a:ln w="12700" cap="rnd">
            <a:solidFill>
              <a:schemeClr val="tx1"/>
            </a:solidFill>
            <a:prstDash val="sysDot"/>
            <a:round/>
            <a:headEnd type="none" w="sm" len="sm"/>
            <a:tailEnd type="none" w="sm" len="sm"/>
          </a:ln>
        </p:spPr>
        <p:txBody>
          <a:bodyPr wrap="none" anchor="ctr"/>
          <a:lstStyle/>
          <a:p>
            <a:endParaRPr lang="en-IN"/>
          </a:p>
        </p:txBody>
      </p:sp>
      <p:sp>
        <p:nvSpPr>
          <p:cNvPr id="30748" name="Text Box 30"/>
          <p:cNvSpPr txBox="1">
            <a:spLocks noChangeArrowheads="1"/>
          </p:cNvSpPr>
          <p:nvPr/>
        </p:nvSpPr>
        <p:spPr bwMode="auto">
          <a:xfrm>
            <a:off x="4041775" y="4719638"/>
            <a:ext cx="1565275" cy="701675"/>
          </a:xfrm>
          <a:prstGeom prst="rect">
            <a:avLst/>
          </a:prstGeom>
          <a:noFill/>
          <a:ln w="12700">
            <a:noFill/>
            <a:miter lim="800000"/>
            <a:headEnd type="none" w="sm" len="sm"/>
            <a:tailEnd type="none" w="sm" len="sm"/>
          </a:ln>
        </p:spPr>
        <p:txBody>
          <a:bodyPr wrap="none">
            <a:spAutoFit/>
          </a:bodyPr>
          <a:lstStyle/>
          <a:p>
            <a:r>
              <a:rPr lang="en-GB" sz="2000"/>
              <a:t>User/network</a:t>
            </a:r>
          </a:p>
          <a:p>
            <a:r>
              <a:rPr lang="en-GB" sz="2000"/>
              <a:t>Interface</a:t>
            </a:r>
            <a:endParaRPr lang="en-GB"/>
          </a:p>
        </p:txBody>
      </p:sp>
      <p:sp>
        <p:nvSpPr>
          <p:cNvPr id="30749" name="Text Box 31"/>
          <p:cNvSpPr txBox="1">
            <a:spLocks noChangeArrowheads="1"/>
          </p:cNvSpPr>
          <p:nvPr/>
        </p:nvSpPr>
        <p:spPr bwMode="auto">
          <a:xfrm>
            <a:off x="3165475" y="2909888"/>
            <a:ext cx="846138" cy="701675"/>
          </a:xfrm>
          <a:prstGeom prst="rect">
            <a:avLst/>
          </a:prstGeom>
          <a:noFill/>
          <a:ln w="12700">
            <a:noFill/>
            <a:miter lim="800000"/>
            <a:headEnd type="none" w="sm" len="sm"/>
            <a:tailEnd type="none" w="sm" len="sm"/>
          </a:ln>
        </p:spPr>
        <p:txBody>
          <a:bodyPr wrap="none">
            <a:spAutoFit/>
          </a:bodyPr>
          <a:lstStyle/>
          <a:p>
            <a:r>
              <a:rPr lang="en-GB" sz="2000"/>
              <a:t>4-wire</a:t>
            </a:r>
          </a:p>
          <a:p>
            <a:r>
              <a:rPr lang="en-GB" sz="2000"/>
              <a:t>S-bus</a:t>
            </a:r>
            <a:endParaRPr lang="en-GB"/>
          </a:p>
        </p:txBody>
      </p:sp>
      <p:sp>
        <p:nvSpPr>
          <p:cNvPr id="30750" name="Text Box 32"/>
          <p:cNvSpPr txBox="1">
            <a:spLocks noChangeArrowheads="1"/>
          </p:cNvSpPr>
          <p:nvPr/>
        </p:nvSpPr>
        <p:spPr bwMode="auto">
          <a:xfrm>
            <a:off x="4022725" y="5919788"/>
            <a:ext cx="2794000" cy="701675"/>
          </a:xfrm>
          <a:prstGeom prst="rect">
            <a:avLst/>
          </a:prstGeom>
          <a:noFill/>
          <a:ln w="12700">
            <a:noFill/>
            <a:miter lim="800000"/>
            <a:headEnd type="none" w="sm" len="sm"/>
            <a:tailEnd type="none" w="sm" len="sm"/>
          </a:ln>
        </p:spPr>
        <p:txBody>
          <a:bodyPr wrap="none">
            <a:spAutoFit/>
          </a:bodyPr>
          <a:lstStyle/>
          <a:p>
            <a:r>
              <a:rPr lang="en-GB" sz="2000"/>
              <a:t>Up to 8 devices </a:t>
            </a:r>
          </a:p>
          <a:p>
            <a:r>
              <a:rPr lang="en-GB" sz="2000"/>
              <a:t>point to multi-point mode</a:t>
            </a:r>
            <a:endParaRPr lang="en-GB"/>
          </a:p>
        </p:txBody>
      </p:sp>
      <p:sp>
        <p:nvSpPr>
          <p:cNvPr id="30751" name="Line 33"/>
          <p:cNvSpPr>
            <a:spLocks noChangeShapeType="1"/>
          </p:cNvSpPr>
          <p:nvPr/>
        </p:nvSpPr>
        <p:spPr bwMode="auto">
          <a:xfrm>
            <a:off x="3314700" y="6229350"/>
            <a:ext cx="685800" cy="0"/>
          </a:xfrm>
          <a:prstGeom prst="line">
            <a:avLst/>
          </a:prstGeom>
          <a:noFill/>
          <a:ln w="12700">
            <a:solidFill>
              <a:schemeClr val="tx1"/>
            </a:solidFill>
            <a:round/>
            <a:headEnd type="arrow" w="med" len="med"/>
            <a:tailEnd type="none" w="sm" len="sm"/>
          </a:ln>
        </p:spPr>
        <p:txBody>
          <a:bodyPr wrap="none" anchor="ctr"/>
          <a:lstStyle/>
          <a:p>
            <a:endParaRPr lang="en-IN"/>
          </a:p>
        </p:txBody>
      </p:sp>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rrowheads="1"/>
          </p:cNvPicPr>
          <p:nvPr/>
        </p:nvPicPr>
        <p:blipFill>
          <a:blip r:embed="rId2"/>
          <a:srcRect/>
          <a:stretch>
            <a:fillRect/>
          </a:stretch>
        </p:blipFill>
        <p:spPr bwMode="auto">
          <a:xfrm>
            <a:off x="88900" y="1714500"/>
            <a:ext cx="8710613" cy="2919413"/>
          </a:xfrm>
          <a:prstGeom prst="rect">
            <a:avLst/>
          </a:prstGeom>
          <a:noFill/>
          <a:ln w="12700">
            <a:noFill/>
            <a:miter lim="800000"/>
            <a:headEnd/>
            <a:tailEnd/>
          </a:ln>
        </p:spPr>
      </p:pic>
      <p:sp>
        <p:nvSpPr>
          <p:cNvPr id="31747" name="Rectangle 3"/>
          <p:cNvSpPr>
            <a:spLocks noChangeArrowheads="1"/>
          </p:cNvSpPr>
          <p:nvPr/>
        </p:nvSpPr>
        <p:spPr bwMode="auto">
          <a:xfrm>
            <a:off x="55563" y="69850"/>
            <a:ext cx="1149350" cy="346075"/>
          </a:xfrm>
          <a:prstGeom prst="rect">
            <a:avLst/>
          </a:prstGeom>
          <a:noFill/>
          <a:ln w="12700">
            <a:noFill/>
            <a:miter lim="800000"/>
            <a:headEnd/>
            <a:tailEnd/>
          </a:ln>
        </p:spPr>
        <p:txBody>
          <a:bodyPr wrap="none" lIns="90488" tIns="44450" rIns="90488" bIns="44450">
            <a:spAutoFit/>
          </a:bodyPr>
          <a:lstStyle/>
          <a:p>
            <a:r>
              <a:rPr lang="en-US" sz="1600"/>
              <a:t>Figure 15-9</a:t>
            </a:r>
          </a:p>
        </p:txBody>
      </p:sp>
      <p:sp>
        <p:nvSpPr>
          <p:cNvPr id="31748"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31749"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31750" name="Rectangle 6"/>
          <p:cNvSpPr>
            <a:spLocks noChangeArrowheads="1"/>
          </p:cNvSpPr>
          <p:nvPr/>
        </p:nvSpPr>
        <p:spPr bwMode="auto">
          <a:xfrm>
            <a:off x="2798763" y="498475"/>
            <a:ext cx="3859212"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Functional Grouping</a:t>
            </a:r>
          </a:p>
        </p:txBody>
      </p: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rrowheads="1"/>
          </p:cNvPicPr>
          <p:nvPr/>
        </p:nvPicPr>
        <p:blipFill>
          <a:blip r:embed="rId2"/>
          <a:srcRect/>
          <a:stretch>
            <a:fillRect/>
          </a:stretch>
        </p:blipFill>
        <p:spPr bwMode="auto">
          <a:xfrm>
            <a:off x="649288" y="1328738"/>
            <a:ext cx="7591425" cy="4568825"/>
          </a:xfrm>
          <a:prstGeom prst="rect">
            <a:avLst/>
          </a:prstGeom>
          <a:noFill/>
          <a:ln w="12700">
            <a:noFill/>
            <a:miter lim="800000"/>
            <a:headEnd/>
            <a:tailEnd/>
          </a:ln>
        </p:spPr>
      </p:pic>
      <p:sp>
        <p:nvSpPr>
          <p:cNvPr id="32771"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15-10</a:t>
            </a:r>
          </a:p>
        </p:txBody>
      </p:sp>
      <p:sp>
        <p:nvSpPr>
          <p:cNvPr id="32772"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32773"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32774" name="Rectangle 6"/>
          <p:cNvSpPr>
            <a:spLocks noChangeArrowheads="1"/>
          </p:cNvSpPr>
          <p:nvPr/>
        </p:nvSpPr>
        <p:spPr bwMode="auto">
          <a:xfrm>
            <a:off x="3027363" y="422275"/>
            <a:ext cx="3117850"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Reference Points</a:t>
            </a:r>
          </a:p>
        </p:txBody>
      </p:sp>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GB" smtClean="0"/>
              <a:t>ISDN Protocol Architecture</a:t>
            </a:r>
          </a:p>
        </p:txBody>
      </p:sp>
      <p:sp>
        <p:nvSpPr>
          <p:cNvPr id="33794"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D1C766A1-E03F-43C4-9276-D4540BBF61AA}" type="slidenum">
              <a:rPr lang="en-GB"/>
              <a:pPr defTabSz="762000"/>
              <a:t>228</a:t>
            </a:fld>
            <a:endParaRPr lang="en-GB"/>
          </a:p>
        </p:txBody>
      </p:sp>
      <p:grpSp>
        <p:nvGrpSpPr>
          <p:cNvPr id="2" name="Group 4"/>
          <p:cNvGrpSpPr>
            <a:grpSpLocks/>
          </p:cNvGrpSpPr>
          <p:nvPr/>
        </p:nvGrpSpPr>
        <p:grpSpPr bwMode="auto">
          <a:xfrm>
            <a:off x="361950" y="1714500"/>
            <a:ext cx="1371600" cy="4419600"/>
            <a:chOff x="384" y="1248"/>
            <a:chExt cx="864" cy="1680"/>
          </a:xfrm>
        </p:grpSpPr>
        <p:sp>
          <p:nvSpPr>
            <p:cNvPr id="33807" name="Rectangle 5"/>
            <p:cNvSpPr>
              <a:spLocks noChangeArrowheads="1"/>
            </p:cNvSpPr>
            <p:nvPr/>
          </p:nvSpPr>
          <p:spPr bwMode="auto">
            <a:xfrm>
              <a:off x="384" y="1248"/>
              <a:ext cx="864" cy="240"/>
            </a:xfrm>
            <a:prstGeom prst="rect">
              <a:avLst/>
            </a:prstGeom>
            <a:solidFill>
              <a:srgbClr val="FFFFFF"/>
            </a:solidFill>
            <a:ln w="12700">
              <a:solidFill>
                <a:schemeClr val="tx1"/>
              </a:solidFill>
              <a:miter lim="800000"/>
              <a:headEnd/>
              <a:tailEnd/>
            </a:ln>
          </p:spPr>
          <p:txBody>
            <a:bodyPr wrap="none" anchor="ctr"/>
            <a:lstStyle/>
            <a:p>
              <a:pPr algn="ctr"/>
              <a:r>
                <a:rPr lang="en-GB" sz="2000"/>
                <a:t>Application</a:t>
              </a:r>
              <a:endParaRPr lang="en-GB"/>
            </a:p>
          </p:txBody>
        </p:sp>
        <p:sp>
          <p:nvSpPr>
            <p:cNvPr id="33808" name="Rectangle 6"/>
            <p:cNvSpPr>
              <a:spLocks noChangeArrowheads="1"/>
            </p:cNvSpPr>
            <p:nvPr/>
          </p:nvSpPr>
          <p:spPr bwMode="auto">
            <a:xfrm>
              <a:off x="384" y="1488"/>
              <a:ext cx="864" cy="240"/>
            </a:xfrm>
            <a:prstGeom prst="rect">
              <a:avLst/>
            </a:prstGeom>
            <a:solidFill>
              <a:srgbClr val="FFFFFF"/>
            </a:solidFill>
            <a:ln w="12700">
              <a:solidFill>
                <a:schemeClr val="tx1"/>
              </a:solidFill>
              <a:miter lim="800000"/>
              <a:headEnd/>
              <a:tailEnd/>
            </a:ln>
          </p:spPr>
          <p:txBody>
            <a:bodyPr wrap="none" anchor="ctr"/>
            <a:lstStyle/>
            <a:p>
              <a:pPr algn="ctr"/>
              <a:r>
                <a:rPr lang="en-GB" sz="2000" dirty="0"/>
                <a:t>Presentation</a:t>
              </a:r>
              <a:endParaRPr lang="en-GB" dirty="0"/>
            </a:p>
          </p:txBody>
        </p:sp>
        <p:sp>
          <p:nvSpPr>
            <p:cNvPr id="33809" name="Rectangle 7"/>
            <p:cNvSpPr>
              <a:spLocks noChangeArrowheads="1"/>
            </p:cNvSpPr>
            <p:nvPr/>
          </p:nvSpPr>
          <p:spPr bwMode="auto">
            <a:xfrm>
              <a:off x="384" y="1728"/>
              <a:ext cx="864" cy="240"/>
            </a:xfrm>
            <a:prstGeom prst="rect">
              <a:avLst/>
            </a:prstGeom>
            <a:solidFill>
              <a:srgbClr val="FFFFFF"/>
            </a:solidFill>
            <a:ln w="12700">
              <a:solidFill>
                <a:schemeClr val="tx1"/>
              </a:solidFill>
              <a:miter lim="800000"/>
              <a:headEnd/>
              <a:tailEnd/>
            </a:ln>
          </p:spPr>
          <p:txBody>
            <a:bodyPr wrap="none" anchor="ctr"/>
            <a:lstStyle/>
            <a:p>
              <a:pPr algn="ctr"/>
              <a:r>
                <a:rPr lang="en-GB" sz="2000"/>
                <a:t>Session</a:t>
              </a:r>
              <a:endParaRPr lang="en-GB"/>
            </a:p>
          </p:txBody>
        </p:sp>
        <p:sp>
          <p:nvSpPr>
            <p:cNvPr id="33810" name="Rectangle 8"/>
            <p:cNvSpPr>
              <a:spLocks noChangeArrowheads="1"/>
            </p:cNvSpPr>
            <p:nvPr/>
          </p:nvSpPr>
          <p:spPr bwMode="auto">
            <a:xfrm>
              <a:off x="384" y="1968"/>
              <a:ext cx="864" cy="240"/>
            </a:xfrm>
            <a:prstGeom prst="rect">
              <a:avLst/>
            </a:prstGeom>
            <a:solidFill>
              <a:srgbClr val="FFFFFF"/>
            </a:solidFill>
            <a:ln w="12700">
              <a:solidFill>
                <a:schemeClr val="tx1"/>
              </a:solidFill>
              <a:miter lim="800000"/>
              <a:headEnd/>
              <a:tailEnd/>
            </a:ln>
          </p:spPr>
          <p:txBody>
            <a:bodyPr wrap="none" anchor="ctr"/>
            <a:lstStyle/>
            <a:p>
              <a:pPr algn="ctr"/>
              <a:r>
                <a:rPr lang="en-GB" sz="2000"/>
                <a:t>Transport</a:t>
              </a:r>
              <a:endParaRPr lang="en-GB"/>
            </a:p>
          </p:txBody>
        </p:sp>
        <p:grpSp>
          <p:nvGrpSpPr>
            <p:cNvPr id="3" name="Group 9"/>
            <p:cNvGrpSpPr>
              <a:grpSpLocks/>
            </p:cNvGrpSpPr>
            <p:nvPr/>
          </p:nvGrpSpPr>
          <p:grpSpPr bwMode="auto">
            <a:xfrm>
              <a:off x="384" y="2208"/>
              <a:ext cx="864" cy="720"/>
              <a:chOff x="384" y="2208"/>
              <a:chExt cx="864" cy="720"/>
            </a:xfrm>
          </p:grpSpPr>
          <p:sp>
            <p:nvSpPr>
              <p:cNvPr id="33812" name="Rectangle 10"/>
              <p:cNvSpPr>
                <a:spLocks noChangeArrowheads="1"/>
              </p:cNvSpPr>
              <p:nvPr/>
            </p:nvSpPr>
            <p:spPr bwMode="auto">
              <a:xfrm>
                <a:off x="384" y="2208"/>
                <a:ext cx="864" cy="240"/>
              </a:xfrm>
              <a:prstGeom prst="rect">
                <a:avLst/>
              </a:prstGeom>
              <a:solidFill>
                <a:srgbClr val="FFFFFF"/>
              </a:solidFill>
              <a:ln w="12700">
                <a:solidFill>
                  <a:schemeClr val="tx1"/>
                </a:solidFill>
                <a:miter lim="800000"/>
                <a:headEnd/>
                <a:tailEnd/>
              </a:ln>
            </p:spPr>
            <p:txBody>
              <a:bodyPr wrap="none" anchor="ctr"/>
              <a:lstStyle/>
              <a:p>
                <a:pPr algn="ctr"/>
                <a:r>
                  <a:rPr lang="en-GB" sz="2000"/>
                  <a:t>Network</a:t>
                </a:r>
                <a:endParaRPr lang="en-GB"/>
              </a:p>
            </p:txBody>
          </p:sp>
          <p:sp>
            <p:nvSpPr>
              <p:cNvPr id="33813" name="Rectangle 11"/>
              <p:cNvSpPr>
                <a:spLocks noChangeArrowheads="1"/>
              </p:cNvSpPr>
              <p:nvPr/>
            </p:nvSpPr>
            <p:spPr bwMode="auto">
              <a:xfrm>
                <a:off x="384" y="2448"/>
                <a:ext cx="864" cy="240"/>
              </a:xfrm>
              <a:prstGeom prst="rect">
                <a:avLst/>
              </a:prstGeom>
              <a:solidFill>
                <a:srgbClr val="FFFFFF"/>
              </a:solidFill>
              <a:ln w="12700">
                <a:solidFill>
                  <a:schemeClr val="tx1"/>
                </a:solidFill>
                <a:miter lim="800000"/>
                <a:headEnd/>
                <a:tailEnd/>
              </a:ln>
            </p:spPr>
            <p:txBody>
              <a:bodyPr wrap="none" anchor="ctr"/>
              <a:lstStyle/>
              <a:p>
                <a:pPr algn="ctr"/>
                <a:r>
                  <a:rPr lang="en-GB" sz="2000"/>
                  <a:t>Datalink</a:t>
                </a:r>
                <a:endParaRPr lang="en-GB"/>
              </a:p>
            </p:txBody>
          </p:sp>
          <p:sp>
            <p:nvSpPr>
              <p:cNvPr id="33814" name="Rectangle 12"/>
              <p:cNvSpPr>
                <a:spLocks noChangeArrowheads="1"/>
              </p:cNvSpPr>
              <p:nvPr/>
            </p:nvSpPr>
            <p:spPr bwMode="auto">
              <a:xfrm>
                <a:off x="384" y="2688"/>
                <a:ext cx="864" cy="240"/>
              </a:xfrm>
              <a:prstGeom prst="rect">
                <a:avLst/>
              </a:prstGeom>
              <a:solidFill>
                <a:srgbClr val="FFFFFF"/>
              </a:solidFill>
              <a:ln w="12700">
                <a:solidFill>
                  <a:schemeClr val="tx1"/>
                </a:solidFill>
                <a:miter lim="800000"/>
                <a:headEnd/>
                <a:tailEnd/>
              </a:ln>
            </p:spPr>
            <p:txBody>
              <a:bodyPr wrap="none" anchor="ctr"/>
              <a:lstStyle/>
              <a:p>
                <a:pPr algn="ctr"/>
                <a:r>
                  <a:rPr lang="en-GB" sz="2000"/>
                  <a:t>Physical</a:t>
                </a:r>
                <a:endParaRPr lang="en-GB"/>
              </a:p>
            </p:txBody>
          </p:sp>
        </p:grpSp>
      </p:grpSp>
      <p:sp>
        <p:nvSpPr>
          <p:cNvPr id="33797" name="Rectangle 17"/>
          <p:cNvSpPr>
            <a:spLocks noChangeArrowheads="1"/>
          </p:cNvSpPr>
          <p:nvPr/>
        </p:nvSpPr>
        <p:spPr bwMode="auto">
          <a:xfrm>
            <a:off x="1733550" y="1704975"/>
            <a:ext cx="1047750" cy="2535238"/>
          </a:xfrm>
          <a:prstGeom prst="rect">
            <a:avLst/>
          </a:prstGeom>
          <a:solidFill>
            <a:srgbClr val="FFFFFF"/>
          </a:solidFill>
          <a:ln w="12700">
            <a:solidFill>
              <a:schemeClr val="tx1"/>
            </a:solidFill>
            <a:miter lim="800000"/>
            <a:headEnd/>
            <a:tailEnd/>
          </a:ln>
        </p:spPr>
        <p:txBody>
          <a:bodyPr wrap="none" anchor="ctr"/>
          <a:lstStyle/>
          <a:p>
            <a:pPr algn="ctr"/>
            <a:r>
              <a:rPr lang="en-GB" sz="1600"/>
              <a:t>End-end</a:t>
            </a:r>
          </a:p>
          <a:p>
            <a:pPr algn="ctr"/>
            <a:r>
              <a:rPr lang="en-GB" sz="1600"/>
              <a:t>user</a:t>
            </a:r>
          </a:p>
          <a:p>
            <a:pPr algn="ctr"/>
            <a:r>
              <a:rPr lang="en-GB" sz="1600"/>
              <a:t>signalling</a:t>
            </a:r>
            <a:endParaRPr lang="en-GB"/>
          </a:p>
        </p:txBody>
      </p:sp>
      <p:sp>
        <p:nvSpPr>
          <p:cNvPr id="33798" name="Rectangle 21"/>
          <p:cNvSpPr>
            <a:spLocks noChangeArrowheads="1"/>
          </p:cNvSpPr>
          <p:nvPr/>
        </p:nvSpPr>
        <p:spPr bwMode="auto">
          <a:xfrm>
            <a:off x="1733550" y="5502275"/>
            <a:ext cx="1371600" cy="631825"/>
          </a:xfrm>
          <a:prstGeom prst="rect">
            <a:avLst/>
          </a:prstGeom>
          <a:solidFill>
            <a:srgbClr val="FFFFFF"/>
          </a:solidFill>
          <a:ln w="12700">
            <a:solidFill>
              <a:schemeClr val="tx1"/>
            </a:solidFill>
            <a:miter lim="800000"/>
            <a:headEnd/>
            <a:tailEnd/>
          </a:ln>
        </p:spPr>
        <p:txBody>
          <a:bodyPr wrap="none" anchor="ctr"/>
          <a:lstStyle/>
          <a:p>
            <a:pPr algn="ctr"/>
            <a:r>
              <a:rPr lang="en-GB" sz="2000"/>
              <a:t>Physical</a:t>
            </a:r>
            <a:endParaRPr lang="en-GB"/>
          </a:p>
        </p:txBody>
      </p:sp>
      <p:sp>
        <p:nvSpPr>
          <p:cNvPr id="33799" name="Rectangle 23"/>
          <p:cNvSpPr>
            <a:spLocks noChangeArrowheads="1"/>
          </p:cNvSpPr>
          <p:nvPr/>
        </p:nvSpPr>
        <p:spPr bwMode="auto">
          <a:xfrm>
            <a:off x="1733550" y="4240213"/>
            <a:ext cx="1047750" cy="636587"/>
          </a:xfrm>
          <a:prstGeom prst="rect">
            <a:avLst/>
          </a:prstGeom>
          <a:solidFill>
            <a:srgbClr val="FFFFFF"/>
          </a:solidFill>
          <a:ln w="12700">
            <a:solidFill>
              <a:schemeClr val="tx1"/>
            </a:solidFill>
            <a:miter lim="800000"/>
            <a:headEnd/>
            <a:tailEnd/>
          </a:ln>
        </p:spPr>
        <p:txBody>
          <a:bodyPr wrap="none" anchor="ctr"/>
          <a:lstStyle/>
          <a:p>
            <a:pPr algn="ctr"/>
            <a:r>
              <a:rPr lang="en-GB" sz="1600"/>
              <a:t>I.451/Q.931</a:t>
            </a:r>
          </a:p>
          <a:p>
            <a:pPr algn="ctr"/>
            <a:r>
              <a:rPr lang="en-GB" sz="1600"/>
              <a:t>call control</a:t>
            </a:r>
            <a:endParaRPr lang="en-GB"/>
          </a:p>
        </p:txBody>
      </p:sp>
      <p:sp>
        <p:nvSpPr>
          <p:cNvPr id="33800" name="Rectangle 24"/>
          <p:cNvSpPr>
            <a:spLocks noChangeArrowheads="1"/>
          </p:cNvSpPr>
          <p:nvPr/>
        </p:nvSpPr>
        <p:spPr bwMode="auto">
          <a:xfrm>
            <a:off x="1733550" y="4876800"/>
            <a:ext cx="3143250" cy="625475"/>
          </a:xfrm>
          <a:prstGeom prst="rect">
            <a:avLst/>
          </a:prstGeom>
          <a:solidFill>
            <a:srgbClr val="FFFFFF"/>
          </a:solidFill>
          <a:ln w="12700">
            <a:solidFill>
              <a:schemeClr val="tx1"/>
            </a:solidFill>
            <a:miter lim="800000"/>
            <a:headEnd/>
            <a:tailEnd/>
          </a:ln>
        </p:spPr>
        <p:txBody>
          <a:bodyPr wrap="none" anchor="ctr"/>
          <a:lstStyle/>
          <a:p>
            <a:pPr algn="ctr"/>
            <a:r>
              <a:rPr lang="en-GB" sz="1600"/>
              <a:t>LAPD (Q921)</a:t>
            </a:r>
            <a:endParaRPr lang="en-GB"/>
          </a:p>
        </p:txBody>
      </p:sp>
      <p:sp>
        <p:nvSpPr>
          <p:cNvPr id="33801" name="Rectangle 25"/>
          <p:cNvSpPr>
            <a:spLocks noChangeArrowheads="1"/>
          </p:cNvSpPr>
          <p:nvPr/>
        </p:nvSpPr>
        <p:spPr bwMode="auto">
          <a:xfrm>
            <a:off x="1733550" y="5502275"/>
            <a:ext cx="6286500" cy="631825"/>
          </a:xfrm>
          <a:prstGeom prst="rect">
            <a:avLst/>
          </a:prstGeom>
          <a:solidFill>
            <a:srgbClr val="FFFFFF"/>
          </a:solidFill>
          <a:ln w="12700">
            <a:solidFill>
              <a:schemeClr val="tx1"/>
            </a:solidFill>
            <a:miter lim="800000"/>
            <a:headEnd/>
            <a:tailEnd/>
          </a:ln>
        </p:spPr>
        <p:txBody>
          <a:bodyPr wrap="none" anchor="ctr"/>
          <a:lstStyle/>
          <a:p>
            <a:pPr algn="ctr"/>
            <a:r>
              <a:rPr lang="en-GB" sz="1600"/>
              <a:t>I.430 basic interface + I.431 primary interface</a:t>
            </a:r>
            <a:endParaRPr lang="en-GB" sz="2000"/>
          </a:p>
        </p:txBody>
      </p:sp>
      <p:sp>
        <p:nvSpPr>
          <p:cNvPr id="33802" name="Rectangle 30"/>
          <p:cNvSpPr>
            <a:spLocks noChangeArrowheads="1"/>
          </p:cNvSpPr>
          <p:nvPr/>
        </p:nvSpPr>
        <p:spPr bwMode="auto">
          <a:xfrm>
            <a:off x="2781300" y="4240213"/>
            <a:ext cx="1047750" cy="636587"/>
          </a:xfrm>
          <a:prstGeom prst="rect">
            <a:avLst/>
          </a:prstGeom>
          <a:solidFill>
            <a:srgbClr val="FFFFFF"/>
          </a:solidFill>
          <a:ln w="12700">
            <a:solidFill>
              <a:schemeClr val="tx1"/>
            </a:solidFill>
            <a:miter lim="800000"/>
            <a:headEnd/>
            <a:tailEnd/>
          </a:ln>
        </p:spPr>
        <p:txBody>
          <a:bodyPr wrap="none" anchor="ctr"/>
          <a:lstStyle/>
          <a:p>
            <a:pPr algn="ctr"/>
            <a:r>
              <a:rPr lang="en-GB" sz="1600"/>
              <a:t>X.25 </a:t>
            </a:r>
          </a:p>
          <a:p>
            <a:pPr algn="ctr"/>
            <a:r>
              <a:rPr lang="en-GB" sz="1600"/>
              <a:t>packet level</a:t>
            </a:r>
            <a:endParaRPr lang="en-GB"/>
          </a:p>
        </p:txBody>
      </p:sp>
      <p:sp>
        <p:nvSpPr>
          <p:cNvPr id="33803" name="Rectangle 31"/>
          <p:cNvSpPr>
            <a:spLocks noChangeArrowheads="1"/>
          </p:cNvSpPr>
          <p:nvPr/>
        </p:nvSpPr>
        <p:spPr bwMode="auto">
          <a:xfrm>
            <a:off x="3829050" y="4240213"/>
            <a:ext cx="1047750" cy="636587"/>
          </a:xfrm>
          <a:prstGeom prst="rect">
            <a:avLst/>
          </a:prstGeom>
          <a:solidFill>
            <a:srgbClr val="FFFFFF"/>
          </a:solidFill>
          <a:ln w="12700">
            <a:solidFill>
              <a:schemeClr val="tx1"/>
            </a:solidFill>
            <a:miter lim="800000"/>
            <a:headEnd/>
            <a:tailEnd/>
          </a:ln>
        </p:spPr>
        <p:txBody>
          <a:bodyPr wrap="none" anchor="ctr"/>
          <a:lstStyle/>
          <a:p>
            <a:pPr algn="ctr"/>
            <a:r>
              <a:rPr lang="en-GB" sz="1600"/>
              <a:t>for further</a:t>
            </a:r>
          </a:p>
          <a:p>
            <a:pPr algn="ctr"/>
            <a:r>
              <a:rPr lang="en-GB" sz="1600"/>
              <a:t>study</a:t>
            </a:r>
            <a:endParaRPr lang="en-GB"/>
          </a:p>
        </p:txBody>
      </p:sp>
      <p:sp>
        <p:nvSpPr>
          <p:cNvPr id="33804" name="Rectangle 32"/>
          <p:cNvSpPr>
            <a:spLocks noChangeArrowheads="1"/>
          </p:cNvSpPr>
          <p:nvPr/>
        </p:nvSpPr>
        <p:spPr bwMode="auto">
          <a:xfrm>
            <a:off x="6972300" y="4865688"/>
            <a:ext cx="1047750" cy="636587"/>
          </a:xfrm>
          <a:prstGeom prst="rect">
            <a:avLst/>
          </a:prstGeom>
          <a:solidFill>
            <a:srgbClr val="FFFFFF"/>
          </a:solidFill>
          <a:ln w="12700">
            <a:solidFill>
              <a:schemeClr val="tx1"/>
            </a:solidFill>
            <a:miter lim="800000"/>
            <a:headEnd/>
            <a:tailEnd/>
          </a:ln>
        </p:spPr>
        <p:txBody>
          <a:bodyPr wrap="none" anchor="ctr"/>
          <a:lstStyle/>
          <a:p>
            <a:pPr algn="ctr"/>
            <a:r>
              <a:rPr lang="en-GB" sz="1600"/>
              <a:t>LAPB</a:t>
            </a:r>
            <a:endParaRPr lang="en-GB"/>
          </a:p>
        </p:txBody>
      </p:sp>
      <p:sp>
        <p:nvSpPr>
          <p:cNvPr id="33805" name="Rectangle 33"/>
          <p:cNvSpPr>
            <a:spLocks noChangeArrowheads="1"/>
          </p:cNvSpPr>
          <p:nvPr/>
        </p:nvSpPr>
        <p:spPr bwMode="auto">
          <a:xfrm>
            <a:off x="5505450" y="4865688"/>
            <a:ext cx="1047750" cy="636587"/>
          </a:xfrm>
          <a:prstGeom prst="rect">
            <a:avLst/>
          </a:prstGeom>
          <a:solidFill>
            <a:srgbClr val="FFFFFF"/>
          </a:solidFill>
          <a:ln w="12700">
            <a:solidFill>
              <a:schemeClr val="tx1"/>
            </a:solidFill>
            <a:miter lim="800000"/>
            <a:headEnd/>
            <a:tailEnd/>
          </a:ln>
        </p:spPr>
        <p:txBody>
          <a:bodyPr wrap="none" anchor="ctr"/>
          <a:lstStyle/>
          <a:p>
            <a:pPr algn="ctr"/>
            <a:r>
              <a:rPr lang="en-GB" sz="1600"/>
              <a:t>Frame</a:t>
            </a:r>
          </a:p>
          <a:p>
            <a:pPr algn="ctr"/>
            <a:r>
              <a:rPr lang="en-GB" sz="1600"/>
              <a:t>Relay</a:t>
            </a:r>
            <a:endParaRPr lang="en-GB"/>
          </a:p>
        </p:txBody>
      </p:sp>
      <p:sp>
        <p:nvSpPr>
          <p:cNvPr id="33806" name="Rectangle 34"/>
          <p:cNvSpPr>
            <a:spLocks noChangeArrowheads="1"/>
          </p:cNvSpPr>
          <p:nvPr/>
        </p:nvSpPr>
        <p:spPr bwMode="auto">
          <a:xfrm>
            <a:off x="6972300" y="4240213"/>
            <a:ext cx="1047750" cy="636587"/>
          </a:xfrm>
          <a:prstGeom prst="rect">
            <a:avLst/>
          </a:prstGeom>
          <a:solidFill>
            <a:srgbClr val="FFFFFF"/>
          </a:solidFill>
          <a:ln w="12700">
            <a:solidFill>
              <a:schemeClr val="tx1"/>
            </a:solidFill>
            <a:miter lim="800000"/>
            <a:headEnd/>
            <a:tailEnd/>
          </a:ln>
        </p:spPr>
        <p:txBody>
          <a:bodyPr wrap="none" anchor="ctr"/>
          <a:lstStyle/>
          <a:p>
            <a:pPr algn="ctr"/>
            <a:r>
              <a:rPr lang="en-GB" sz="1600"/>
              <a:t>X.25</a:t>
            </a:r>
          </a:p>
          <a:p>
            <a:pPr algn="ctr"/>
            <a:r>
              <a:rPr lang="en-GB" sz="1600"/>
              <a:t>packet level</a:t>
            </a:r>
            <a:endParaRPr lang="en-GB"/>
          </a:p>
        </p:txBody>
      </p:sp>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rrowheads="1"/>
          </p:cNvPicPr>
          <p:nvPr/>
        </p:nvPicPr>
        <p:blipFill>
          <a:blip r:embed="rId2"/>
          <a:srcRect/>
          <a:stretch>
            <a:fillRect/>
          </a:stretch>
        </p:blipFill>
        <p:spPr bwMode="auto">
          <a:xfrm>
            <a:off x="1050925" y="827088"/>
            <a:ext cx="6623050" cy="5421312"/>
          </a:xfrm>
          <a:prstGeom prst="rect">
            <a:avLst/>
          </a:prstGeom>
          <a:noFill/>
          <a:ln w="12700">
            <a:noFill/>
            <a:miter lim="800000"/>
            <a:headEnd/>
            <a:tailEnd/>
          </a:ln>
        </p:spPr>
      </p:pic>
      <p:sp>
        <p:nvSpPr>
          <p:cNvPr id="34819"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15-12</a:t>
            </a:r>
          </a:p>
        </p:txBody>
      </p:sp>
      <p:sp>
        <p:nvSpPr>
          <p:cNvPr id="34820"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34821"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34822" name="Rectangle 6"/>
          <p:cNvSpPr>
            <a:spLocks noChangeArrowheads="1"/>
          </p:cNvSpPr>
          <p:nvPr/>
        </p:nvSpPr>
        <p:spPr bwMode="auto">
          <a:xfrm>
            <a:off x="1579563" y="117475"/>
            <a:ext cx="6337300"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ISDN Layers for B and D Channels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1"/>
          <p:cNvSpPr>
            <a:spLocks noGrp="1"/>
          </p:cNvSpPr>
          <p:nvPr>
            <p:ph type="sldNum" sz="quarter" idx="12"/>
          </p:nvPr>
        </p:nvSpPr>
        <p:spPr>
          <a:noFill/>
        </p:spPr>
        <p:txBody>
          <a:bodyPr/>
          <a:lstStyle/>
          <a:p>
            <a:r>
              <a:rPr lang="en-US"/>
              <a:t>17.</a:t>
            </a:r>
            <a:fld id="{605598EB-165B-46BA-AC0F-B511FD5B8BAC}" type="slidenum">
              <a:rPr lang="en-US"/>
              <a:pPr/>
              <a:t>23</a:t>
            </a:fld>
            <a:endParaRPr lang="en-US"/>
          </a:p>
        </p:txBody>
      </p:sp>
      <p:sp>
        <p:nvSpPr>
          <p:cNvPr id="46082" name="Rectangle 14"/>
          <p:cNvSpPr>
            <a:spLocks noChangeArrowheads="1"/>
          </p:cNvSpPr>
          <p:nvPr/>
        </p:nvSpPr>
        <p:spPr bwMode="auto">
          <a:xfrm>
            <a:off x="1143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17.6:  </a:t>
            </a:r>
            <a:r>
              <a:rPr lang="en-US" sz="2000">
                <a:latin typeface="Times-BoldItalic"/>
              </a:rPr>
              <a:t>A system of connected LANs and its graph (Part b)</a:t>
            </a:r>
          </a:p>
        </p:txBody>
      </p:sp>
      <p:pic>
        <p:nvPicPr>
          <p:cNvPr id="7170" name="Picture 2"/>
          <p:cNvPicPr>
            <a:picLocks noChangeAspect="1" noChangeArrowheads="1"/>
          </p:cNvPicPr>
          <p:nvPr/>
        </p:nvPicPr>
        <p:blipFill>
          <a:blip r:embed="rId3"/>
          <a:srcRect/>
          <a:stretch>
            <a:fillRect/>
          </a:stretch>
        </p:blipFill>
        <p:spPr bwMode="auto">
          <a:xfrm>
            <a:off x="533400" y="2057400"/>
            <a:ext cx="7951788" cy="3235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1250" fill="hold"/>
                                        <p:tgtEl>
                                          <p:spTgt spid="7170"/>
                                        </p:tgtEl>
                                        <p:attrNameLst>
                                          <p:attrName>ppt_w</p:attrName>
                                        </p:attrNameLst>
                                      </p:cBhvr>
                                      <p:tavLst>
                                        <p:tav tm="0">
                                          <p:val>
                                            <p:fltVal val="0"/>
                                          </p:val>
                                        </p:tav>
                                        <p:tav tm="100000">
                                          <p:val>
                                            <p:strVal val="#ppt_w"/>
                                          </p:val>
                                        </p:tav>
                                      </p:tavLst>
                                    </p:anim>
                                    <p:anim calcmode="lin" valueType="num">
                                      <p:cBhvr>
                                        <p:cTn id="8" dur="1250" fill="hold"/>
                                        <p:tgtEl>
                                          <p:spTgt spid="7170"/>
                                        </p:tgtEl>
                                        <p:attrNameLst>
                                          <p:attrName>ppt_h</p:attrName>
                                        </p:attrNameLst>
                                      </p:cBhvr>
                                      <p:tavLst>
                                        <p:tav tm="0">
                                          <p:val>
                                            <p:fltVal val="0"/>
                                          </p:val>
                                        </p:tav>
                                        <p:tav tm="100000">
                                          <p:val>
                                            <p:strVal val="#ppt_h"/>
                                          </p:val>
                                        </p:tav>
                                      </p:tavLst>
                                    </p:anim>
                                    <p:animEffect transition="in" filter="fade">
                                      <p:cBhvr>
                                        <p:cTn id="9" dur="125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GB" smtClean="0"/>
              <a:t>ISDN Data Link Layer</a:t>
            </a:r>
          </a:p>
        </p:txBody>
      </p:sp>
      <p:sp>
        <p:nvSpPr>
          <p:cNvPr id="35842"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ECBF5836-75A2-41C1-8FA6-F07728CEC282}" type="slidenum">
              <a:rPr lang="en-GB"/>
              <a:pPr defTabSz="762000"/>
              <a:t>230</a:t>
            </a:fld>
            <a:endParaRPr lang="en-GB"/>
          </a:p>
        </p:txBody>
      </p:sp>
      <p:sp>
        <p:nvSpPr>
          <p:cNvPr id="65539" name="Rectangle 3"/>
          <p:cNvSpPr>
            <a:spLocks noGrp="1" noChangeArrowheads="1"/>
          </p:cNvSpPr>
          <p:nvPr>
            <p:ph sz="quarter" idx="1"/>
          </p:nvPr>
        </p:nvSpPr>
        <p:spPr/>
        <p:txBody>
          <a:bodyPr/>
          <a:lstStyle/>
          <a:p>
            <a:r>
              <a:rPr lang="en-GB" smtClean="0"/>
              <a:t>Link Access Protocol for the D channel (LAPD) defined for ISDN</a:t>
            </a:r>
          </a:p>
          <a:p>
            <a:r>
              <a:rPr lang="en-GB" smtClean="0"/>
              <a:t>Three applications are supported</a:t>
            </a:r>
          </a:p>
          <a:p>
            <a:pPr lvl="1"/>
            <a:r>
              <a:rPr lang="en-GB" smtClean="0"/>
              <a:t>Control Signalling</a:t>
            </a:r>
          </a:p>
          <a:p>
            <a:pPr lvl="1"/>
            <a:r>
              <a:rPr lang="en-GB" smtClean="0"/>
              <a:t>Packet Switching</a:t>
            </a:r>
          </a:p>
          <a:p>
            <a:pPr lvl="1"/>
            <a:r>
              <a:rPr lang="en-GB" smtClean="0"/>
              <a:t>Telemetry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additive="base">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553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5539">
                                            <p:txEl>
                                              <p:pRg st="1" end="1"/>
                                            </p:txEl>
                                          </p:spTgt>
                                        </p:tgtEl>
                                        <p:attrNameLst>
                                          <p:attrName>style.visibility</p:attrName>
                                        </p:attrNameLst>
                                      </p:cBhvr>
                                      <p:to>
                                        <p:strVal val="visible"/>
                                      </p:to>
                                    </p:set>
                                    <p:anim calcmode="lin" valueType="num">
                                      <p:cBhvr additive="base">
                                        <p:cTn id="13"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553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par>
                                <p:cTn id="15" presetID="2" presetClass="entr" presetSubtype="8" fill="hold" grpId="0" nodeType="withEffect">
                                  <p:stCondLst>
                                    <p:cond delay="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additive="base">
                                        <p:cTn id="17"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553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WHOOSH.WAV" builtIn="1"/>
                                        </p:tgtEl>
                                      </p:cMediaNode>
                                    </p:audio>
                                  </p:subTnLst>
                                </p:cTn>
                              </p:par>
                              <p:par>
                                <p:cTn id="19" presetID="2" presetClass="entr" presetSubtype="8" fill="hold" grpId="0" nodeType="withEffect">
                                  <p:stCondLst>
                                    <p:cond delay="0"/>
                                  </p:stCondLst>
                                  <p:childTnLst>
                                    <p:set>
                                      <p:cBhvr>
                                        <p:cTn id="20" dur="1" fill="hold">
                                          <p:stCondLst>
                                            <p:cond delay="0"/>
                                          </p:stCondLst>
                                        </p:cTn>
                                        <p:tgtEl>
                                          <p:spTgt spid="65539">
                                            <p:txEl>
                                              <p:pRg st="3" end="3"/>
                                            </p:txEl>
                                          </p:spTgt>
                                        </p:tgtEl>
                                        <p:attrNameLst>
                                          <p:attrName>style.visibility</p:attrName>
                                        </p:attrNameLst>
                                      </p:cBhvr>
                                      <p:to>
                                        <p:strVal val="visible"/>
                                      </p:to>
                                    </p:set>
                                    <p:anim calcmode="lin" valueType="num">
                                      <p:cBhvr additive="base">
                                        <p:cTn id="21" dur="500" fill="hold"/>
                                        <p:tgtEl>
                                          <p:spTgt spid="6553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6553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2" name="WHOOSH.WAV" builtIn="1"/>
                                        </p:tgtEl>
                                      </p:cMediaNode>
                                    </p:audio>
                                  </p:subTnLst>
                                </p:cTn>
                              </p:par>
                              <p:par>
                                <p:cTn id="23" presetID="2" presetClass="entr" presetSubtype="8" fill="hold" grpId="0" nodeType="withEffect">
                                  <p:stCondLst>
                                    <p:cond delay="0"/>
                                  </p:stCondLst>
                                  <p:childTnLst>
                                    <p:set>
                                      <p:cBhvr>
                                        <p:cTn id="24" dur="1" fill="hold">
                                          <p:stCondLst>
                                            <p:cond delay="0"/>
                                          </p:stCondLst>
                                        </p:cTn>
                                        <p:tgtEl>
                                          <p:spTgt spid="65539">
                                            <p:txEl>
                                              <p:pRg st="4" end="4"/>
                                            </p:txEl>
                                          </p:spTgt>
                                        </p:tgtEl>
                                        <p:attrNameLst>
                                          <p:attrName>style.visibility</p:attrName>
                                        </p:attrNameLst>
                                      </p:cBhvr>
                                      <p:to>
                                        <p:strVal val="visible"/>
                                      </p:to>
                                    </p:set>
                                    <p:anim calcmode="lin" valueType="num">
                                      <p:cBhvr additive="base">
                                        <p:cTn id="25" dur="500" fill="hold"/>
                                        <p:tgtEl>
                                          <p:spTgt spid="6553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553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GB" smtClean="0"/>
              <a:t>B-Channel</a:t>
            </a:r>
          </a:p>
        </p:txBody>
      </p:sp>
      <p:sp>
        <p:nvSpPr>
          <p:cNvPr id="36866"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9A6A392E-1D68-437A-B3AB-85EB8CF1928D}" type="slidenum">
              <a:rPr lang="en-GB"/>
              <a:pPr defTabSz="762000"/>
              <a:t>231</a:t>
            </a:fld>
            <a:endParaRPr lang="en-GB"/>
          </a:p>
        </p:txBody>
      </p:sp>
      <p:sp>
        <p:nvSpPr>
          <p:cNvPr id="71683" name="Rectangle 3"/>
          <p:cNvSpPr>
            <a:spLocks noGrp="1" noChangeArrowheads="1"/>
          </p:cNvSpPr>
          <p:nvPr>
            <p:ph sz="quarter" idx="1"/>
          </p:nvPr>
        </p:nvSpPr>
        <p:spPr/>
        <p:txBody>
          <a:bodyPr/>
          <a:lstStyle/>
          <a:p>
            <a:r>
              <a:rPr lang="en-GB" smtClean="0"/>
              <a:t>Uses</a:t>
            </a:r>
          </a:p>
          <a:p>
            <a:pPr lvl="1"/>
            <a:r>
              <a:rPr lang="en-GB" smtClean="0"/>
              <a:t>Circuit Switching</a:t>
            </a:r>
          </a:p>
          <a:p>
            <a:pPr lvl="1"/>
            <a:r>
              <a:rPr lang="en-GB" smtClean="0"/>
              <a:t>Semi-permanent circuits</a:t>
            </a:r>
          </a:p>
          <a:p>
            <a:pPr lvl="1"/>
            <a:r>
              <a:rPr lang="en-GB" smtClean="0"/>
              <a:t>Packet switching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 calcmode="lin" valueType="num">
                                      <p:cBhvr additive="base">
                                        <p:cTn id="7" dur="500" fill="hold"/>
                                        <p:tgtEl>
                                          <p:spTgt spid="716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68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par>
                                <p:cTn id="9" presetID="2" presetClass="entr" presetSubtype="8" fill="hold" grpId="0" nodeType="withEffect">
                                  <p:stCondLst>
                                    <p:cond delay="0"/>
                                  </p:stCondLst>
                                  <p:childTnLst>
                                    <p:set>
                                      <p:cBhvr>
                                        <p:cTn id="10" dur="1" fill="hold">
                                          <p:stCondLst>
                                            <p:cond delay="0"/>
                                          </p:stCondLst>
                                        </p:cTn>
                                        <p:tgtEl>
                                          <p:spTgt spid="71683">
                                            <p:txEl>
                                              <p:pRg st="1" end="1"/>
                                            </p:txEl>
                                          </p:spTgt>
                                        </p:tgtEl>
                                        <p:attrNameLst>
                                          <p:attrName>style.visibility</p:attrName>
                                        </p:attrNameLst>
                                      </p:cBhvr>
                                      <p:to>
                                        <p:strVal val="visible"/>
                                      </p:to>
                                    </p:set>
                                    <p:anim calcmode="lin" valueType="num">
                                      <p:cBhvr additive="base">
                                        <p:cTn id="11" dur="500" fill="hold"/>
                                        <p:tgtEl>
                                          <p:spTgt spid="7168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168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WHOOSH.WAV" builtIn="1"/>
                                        </p:tgtEl>
                                      </p:cMediaNode>
                                    </p:audio>
                                  </p:subTnLst>
                                </p:cTn>
                              </p:par>
                              <p:par>
                                <p:cTn id="13" presetID="2" presetClass="entr" presetSubtype="8" fill="hold" grpId="0" nodeType="withEffect">
                                  <p:stCondLst>
                                    <p:cond delay="0"/>
                                  </p:stCondLst>
                                  <p:childTnLst>
                                    <p:set>
                                      <p:cBhvr>
                                        <p:cTn id="14" dur="1" fill="hold">
                                          <p:stCondLst>
                                            <p:cond delay="0"/>
                                          </p:stCondLst>
                                        </p:cTn>
                                        <p:tgtEl>
                                          <p:spTgt spid="71683">
                                            <p:txEl>
                                              <p:pRg st="2" end="2"/>
                                            </p:txEl>
                                          </p:spTgt>
                                        </p:tgtEl>
                                        <p:attrNameLst>
                                          <p:attrName>style.visibility</p:attrName>
                                        </p:attrNameLst>
                                      </p:cBhvr>
                                      <p:to>
                                        <p:strVal val="visible"/>
                                      </p:to>
                                    </p:set>
                                    <p:anim calcmode="lin" valueType="num">
                                      <p:cBhvr additive="base">
                                        <p:cTn id="15" dur="500" fill="hold"/>
                                        <p:tgtEl>
                                          <p:spTgt spid="7168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168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WHOOSH.WAV" builtIn="1"/>
                                        </p:tgtEl>
                                      </p:cMediaNode>
                                    </p:audio>
                                  </p:subTnLst>
                                </p:cTn>
                              </p:par>
                              <p:par>
                                <p:cTn id="17" presetID="2" presetClass="entr" presetSubtype="8" fill="hold" grpId="0" nodeType="withEffect">
                                  <p:stCondLst>
                                    <p:cond delay="0"/>
                                  </p:stCondLst>
                                  <p:childTnLst>
                                    <p:set>
                                      <p:cBhvr>
                                        <p:cTn id="18" dur="1" fill="hold">
                                          <p:stCondLst>
                                            <p:cond delay="0"/>
                                          </p:stCondLst>
                                        </p:cTn>
                                        <p:tgtEl>
                                          <p:spTgt spid="71683">
                                            <p:txEl>
                                              <p:pRg st="3" end="3"/>
                                            </p:txEl>
                                          </p:spTgt>
                                        </p:tgtEl>
                                        <p:attrNameLst>
                                          <p:attrName>style.visibility</p:attrName>
                                        </p:attrNameLst>
                                      </p:cBhvr>
                                      <p:to>
                                        <p:strVal val="visible"/>
                                      </p:to>
                                    </p:set>
                                    <p:anim calcmode="lin" valueType="num">
                                      <p:cBhvr additive="base">
                                        <p:cTn id="19" dur="500" fill="hold"/>
                                        <p:tgtEl>
                                          <p:spTgt spid="7168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68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autoUpdateAnimBg="0"/>
    </p:bldLst>
  </p:timing>
</p:sld>
</file>

<file path=ppt/slides/slide2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r>
              <a:rPr lang="en-GB" smtClean="0"/>
              <a:t>B-Channel</a:t>
            </a:r>
          </a:p>
        </p:txBody>
      </p:sp>
      <p:sp>
        <p:nvSpPr>
          <p:cNvPr id="37890"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4DB35DE0-EDCE-4BCC-BDD9-49471F808669}" type="slidenum">
              <a:rPr lang="en-GB"/>
              <a:pPr defTabSz="762000"/>
              <a:t>232</a:t>
            </a:fld>
            <a:endParaRPr lang="en-GB"/>
          </a:p>
        </p:txBody>
      </p:sp>
      <p:sp>
        <p:nvSpPr>
          <p:cNvPr id="74755" name="Rectangle 3"/>
          <p:cNvSpPr>
            <a:spLocks noGrp="1" noChangeArrowheads="1"/>
          </p:cNvSpPr>
          <p:nvPr>
            <p:ph sz="quarter" idx="1"/>
          </p:nvPr>
        </p:nvSpPr>
        <p:spPr/>
        <p:txBody>
          <a:bodyPr/>
          <a:lstStyle/>
          <a:p>
            <a:r>
              <a:rPr lang="en-GB" smtClean="0"/>
              <a:t>Circuit Switching</a:t>
            </a:r>
          </a:p>
          <a:p>
            <a:pPr lvl="1"/>
            <a:r>
              <a:rPr lang="en-GB" smtClean="0"/>
              <a:t>Circuit is set up on B-channel on demand</a:t>
            </a:r>
          </a:p>
          <a:p>
            <a:pPr lvl="1"/>
            <a:r>
              <a:rPr lang="en-GB" smtClean="0"/>
              <a:t>D-channel call control protocol is used</a:t>
            </a:r>
          </a:p>
          <a:p>
            <a:pPr lvl="1"/>
            <a:r>
              <a:rPr lang="en-GB" smtClean="0"/>
              <a:t>Transparent full-duplex digital data path established between users</a:t>
            </a:r>
          </a:p>
          <a:p>
            <a:pPr lvl="1"/>
            <a:r>
              <a:rPr lang="en-GB" smtClean="0"/>
              <a:t>Layers 2 to 7 are not visible to ISDN or specified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 calcmode="lin" valueType="num">
                                      <p:cBhvr additive="base">
                                        <p:cTn id="7" dur="500" fill="hold"/>
                                        <p:tgtEl>
                                          <p:spTgt spid="74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475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par>
                                <p:cTn id="9" presetID="2" presetClass="entr" presetSubtype="8" fill="hold" grpId="0" nodeType="withEffect">
                                  <p:stCondLst>
                                    <p:cond delay="0"/>
                                  </p:stCondLst>
                                  <p:childTnLst>
                                    <p:set>
                                      <p:cBhvr>
                                        <p:cTn id="10" dur="1" fill="hold">
                                          <p:stCondLst>
                                            <p:cond delay="0"/>
                                          </p:stCondLst>
                                        </p:cTn>
                                        <p:tgtEl>
                                          <p:spTgt spid="74755">
                                            <p:txEl>
                                              <p:pRg st="1" end="1"/>
                                            </p:txEl>
                                          </p:spTgt>
                                        </p:tgtEl>
                                        <p:attrNameLst>
                                          <p:attrName>style.visibility</p:attrName>
                                        </p:attrNameLst>
                                      </p:cBhvr>
                                      <p:to>
                                        <p:strVal val="visible"/>
                                      </p:to>
                                    </p:set>
                                    <p:anim calcmode="lin" valueType="num">
                                      <p:cBhvr additive="base">
                                        <p:cTn id="11" dur="500" fill="hold"/>
                                        <p:tgtEl>
                                          <p:spTgt spid="7475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475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WHOOSH.WAV" builtIn="1"/>
                                        </p:tgtEl>
                                      </p:cMediaNode>
                                    </p:audio>
                                  </p:subTnLst>
                                </p:cTn>
                              </p:par>
                              <p:par>
                                <p:cTn id="13" presetID="2" presetClass="entr" presetSubtype="8" fill="hold" grpId="0" nodeType="withEffect">
                                  <p:stCondLst>
                                    <p:cond delay="0"/>
                                  </p:stCondLst>
                                  <p:childTnLst>
                                    <p:set>
                                      <p:cBhvr>
                                        <p:cTn id="14" dur="1" fill="hold">
                                          <p:stCondLst>
                                            <p:cond delay="0"/>
                                          </p:stCondLst>
                                        </p:cTn>
                                        <p:tgtEl>
                                          <p:spTgt spid="74755">
                                            <p:txEl>
                                              <p:pRg st="2" end="2"/>
                                            </p:txEl>
                                          </p:spTgt>
                                        </p:tgtEl>
                                        <p:attrNameLst>
                                          <p:attrName>style.visibility</p:attrName>
                                        </p:attrNameLst>
                                      </p:cBhvr>
                                      <p:to>
                                        <p:strVal val="visible"/>
                                      </p:to>
                                    </p:set>
                                    <p:anim calcmode="lin" valueType="num">
                                      <p:cBhvr additive="base">
                                        <p:cTn id="15" dur="500" fill="hold"/>
                                        <p:tgtEl>
                                          <p:spTgt spid="7475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475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WHOOSH.WAV" builtIn="1"/>
                                        </p:tgtEl>
                                      </p:cMediaNode>
                                    </p:audio>
                                  </p:subTnLst>
                                </p:cTn>
                              </p:par>
                              <p:par>
                                <p:cTn id="17" presetID="2" presetClass="entr" presetSubtype="8" fill="hold" grpId="0" nodeType="withEffect">
                                  <p:stCondLst>
                                    <p:cond delay="0"/>
                                  </p:stCondLst>
                                  <p:childTnLst>
                                    <p:set>
                                      <p:cBhvr>
                                        <p:cTn id="18" dur="1" fill="hold">
                                          <p:stCondLst>
                                            <p:cond delay="0"/>
                                          </p:stCondLst>
                                        </p:cTn>
                                        <p:tgtEl>
                                          <p:spTgt spid="74755">
                                            <p:txEl>
                                              <p:pRg st="3" end="3"/>
                                            </p:txEl>
                                          </p:spTgt>
                                        </p:tgtEl>
                                        <p:attrNameLst>
                                          <p:attrName>style.visibility</p:attrName>
                                        </p:attrNameLst>
                                      </p:cBhvr>
                                      <p:to>
                                        <p:strVal val="visible"/>
                                      </p:to>
                                    </p:set>
                                    <p:anim calcmode="lin" valueType="num">
                                      <p:cBhvr additive="base">
                                        <p:cTn id="19" dur="500" fill="hold"/>
                                        <p:tgtEl>
                                          <p:spTgt spid="7475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475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par>
                                <p:cTn id="21" presetID="2" presetClass="entr" presetSubtype="8" fill="hold" grpId="0" nodeType="withEffect">
                                  <p:stCondLst>
                                    <p:cond delay="0"/>
                                  </p:stCondLst>
                                  <p:childTnLst>
                                    <p:set>
                                      <p:cBhvr>
                                        <p:cTn id="22" dur="1" fill="hold">
                                          <p:stCondLst>
                                            <p:cond delay="0"/>
                                          </p:stCondLst>
                                        </p:cTn>
                                        <p:tgtEl>
                                          <p:spTgt spid="74755">
                                            <p:txEl>
                                              <p:pRg st="4" end="4"/>
                                            </p:txEl>
                                          </p:spTgt>
                                        </p:tgtEl>
                                        <p:attrNameLst>
                                          <p:attrName>style.visibility</p:attrName>
                                        </p:attrNameLst>
                                      </p:cBhvr>
                                      <p:to>
                                        <p:strVal val="visible"/>
                                      </p:to>
                                    </p:set>
                                    <p:anim calcmode="lin" valueType="num">
                                      <p:cBhvr additive="base">
                                        <p:cTn id="23" dur="500" fill="hold"/>
                                        <p:tgtEl>
                                          <p:spTgt spid="7475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475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Lst>
  </p:timing>
</p:sld>
</file>

<file path=ppt/slides/slide2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GB" smtClean="0"/>
              <a:t>B-Channel</a:t>
            </a:r>
          </a:p>
        </p:txBody>
      </p:sp>
      <p:sp>
        <p:nvSpPr>
          <p:cNvPr id="38914"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51F58507-60F9-45EC-996A-B41C7F0B65DB}" type="slidenum">
              <a:rPr lang="en-GB"/>
              <a:pPr defTabSz="762000"/>
              <a:t>233</a:t>
            </a:fld>
            <a:endParaRPr lang="en-GB"/>
          </a:p>
        </p:txBody>
      </p:sp>
      <p:sp>
        <p:nvSpPr>
          <p:cNvPr id="76803" name="Rectangle 3"/>
          <p:cNvSpPr>
            <a:spLocks noGrp="1" noChangeArrowheads="1"/>
          </p:cNvSpPr>
          <p:nvPr>
            <p:ph sz="quarter" idx="1"/>
          </p:nvPr>
        </p:nvSpPr>
        <p:spPr/>
        <p:txBody>
          <a:bodyPr/>
          <a:lstStyle/>
          <a:p>
            <a:r>
              <a:rPr lang="en-GB" smtClean="0"/>
              <a:t>Semipermanent circuit can be set up by prior agreement between users and network operator</a:t>
            </a:r>
          </a:p>
          <a:p>
            <a:r>
              <a:rPr lang="en-GB" smtClean="0"/>
              <a:t>Can be for indefinite  time or  at specified times during day or week</a:t>
            </a:r>
          </a:p>
          <a:p>
            <a:r>
              <a:rPr lang="en-GB" smtClean="0"/>
              <a:t>As with circuit switched connection, full duplex digital data path is established</a:t>
            </a:r>
          </a:p>
          <a:p>
            <a:r>
              <a:rPr lang="en-GB" smtClean="0"/>
              <a:t>Layers 2 to 7 are not visible to ISDN or specified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 calcmode="lin" valueType="num">
                                      <p:cBhvr additive="base">
                                        <p:cTn id="7" dur="500" fill="hold"/>
                                        <p:tgtEl>
                                          <p:spTgt spid="768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680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803">
                                            <p:txEl>
                                              <p:pRg st="1" end="1"/>
                                            </p:txEl>
                                          </p:spTgt>
                                        </p:tgtEl>
                                        <p:attrNameLst>
                                          <p:attrName>style.visibility</p:attrName>
                                        </p:attrNameLst>
                                      </p:cBhvr>
                                      <p:to>
                                        <p:strVal val="visible"/>
                                      </p:to>
                                    </p:set>
                                    <p:anim calcmode="lin" valueType="num">
                                      <p:cBhvr additive="base">
                                        <p:cTn id="13" dur="500" fill="hold"/>
                                        <p:tgtEl>
                                          <p:spTgt spid="768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680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6803">
                                            <p:txEl>
                                              <p:pRg st="2" end="2"/>
                                            </p:txEl>
                                          </p:spTgt>
                                        </p:tgtEl>
                                        <p:attrNameLst>
                                          <p:attrName>style.visibility</p:attrName>
                                        </p:attrNameLst>
                                      </p:cBhvr>
                                      <p:to>
                                        <p:strVal val="visible"/>
                                      </p:to>
                                    </p:set>
                                    <p:anim calcmode="lin" valueType="num">
                                      <p:cBhvr additive="base">
                                        <p:cTn id="19" dur="500" fill="hold"/>
                                        <p:tgtEl>
                                          <p:spTgt spid="768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680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6803">
                                            <p:txEl>
                                              <p:pRg st="3" end="3"/>
                                            </p:txEl>
                                          </p:spTgt>
                                        </p:tgtEl>
                                        <p:attrNameLst>
                                          <p:attrName>style.visibility</p:attrName>
                                        </p:attrNameLst>
                                      </p:cBhvr>
                                      <p:to>
                                        <p:strVal val="visible"/>
                                      </p:to>
                                    </p:set>
                                    <p:anim calcmode="lin" valueType="num">
                                      <p:cBhvr additive="base">
                                        <p:cTn id="25" dur="500" fill="hold"/>
                                        <p:tgtEl>
                                          <p:spTgt spid="768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680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r>
              <a:rPr lang="en-GB" smtClean="0"/>
              <a:t>D-Channel Packet Switching</a:t>
            </a:r>
          </a:p>
        </p:txBody>
      </p:sp>
      <p:sp>
        <p:nvSpPr>
          <p:cNvPr id="39938" name="Slide Number Placeholder 5"/>
          <p:cNvSpPr>
            <a:spLocks noGrp="1"/>
          </p:cNvSpPr>
          <p:nvPr>
            <p:ph type="sldNum" sz="quarter" idx="12"/>
          </p:nvPr>
        </p:nvSpPr>
        <p:spPr>
          <a:xfrm>
            <a:off x="6553200" y="6248400"/>
            <a:ext cx="1905000" cy="457200"/>
          </a:xfrm>
          <a:prstGeom prst="rect">
            <a:avLst/>
          </a:prstGeom>
          <a:noFill/>
        </p:spPr>
        <p:txBody>
          <a:bodyPr/>
          <a:lstStyle/>
          <a:p>
            <a:pPr defTabSz="762000"/>
            <a:fld id="{6308F9A6-F6EB-4033-A391-B72C410ED272}" type="slidenum">
              <a:rPr lang="en-GB"/>
              <a:pPr defTabSz="762000"/>
              <a:t>234</a:t>
            </a:fld>
            <a:endParaRPr lang="en-GB" dirty="0"/>
          </a:p>
        </p:txBody>
      </p:sp>
      <p:sp>
        <p:nvSpPr>
          <p:cNvPr id="84995" name="Rectangle 3"/>
          <p:cNvSpPr>
            <a:spLocks noGrp="1" noChangeArrowheads="1"/>
          </p:cNvSpPr>
          <p:nvPr>
            <p:ph sz="quarter" idx="1"/>
          </p:nvPr>
        </p:nvSpPr>
        <p:spPr/>
        <p:txBody>
          <a:bodyPr/>
          <a:lstStyle/>
          <a:p>
            <a:r>
              <a:rPr lang="en-GB" dirty="0" smtClean="0"/>
              <a:t>Integrated X.25 service can be accessed by D-Channel in addition to B-Channel</a:t>
            </a:r>
          </a:p>
          <a:p>
            <a:r>
              <a:rPr lang="en-GB" dirty="0" smtClean="0"/>
              <a:t>ISDN provides a semi-permanent connection to a packet switching node within ISDN</a:t>
            </a:r>
          </a:p>
          <a:p>
            <a:r>
              <a:rPr lang="en-GB" dirty="0" smtClean="0"/>
              <a:t>The X.25 level 3 protocol is used for the packet layer</a:t>
            </a:r>
          </a:p>
          <a:p>
            <a:r>
              <a:rPr lang="en-GB" dirty="0" smtClean="0"/>
              <a:t>LAPD is used for the link layer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995">
                                            <p:txEl>
                                              <p:pRg st="1" end="1"/>
                                            </p:txEl>
                                          </p:spTgt>
                                        </p:tgtEl>
                                        <p:attrNameLst>
                                          <p:attrName>style.visibility</p:attrName>
                                        </p:attrNameLst>
                                      </p:cBhvr>
                                      <p:to>
                                        <p:strVal val="visible"/>
                                      </p:to>
                                    </p:set>
                                    <p:anim calcmode="lin" valueType="num">
                                      <p:cBhvr additive="base">
                                        <p:cTn id="13" dur="500" fill="hold"/>
                                        <p:tgtEl>
                                          <p:spTgt spid="84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99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4995">
                                            <p:txEl>
                                              <p:pRg st="2" end="2"/>
                                            </p:txEl>
                                          </p:spTgt>
                                        </p:tgtEl>
                                        <p:attrNameLst>
                                          <p:attrName>style.visibility</p:attrName>
                                        </p:attrNameLst>
                                      </p:cBhvr>
                                      <p:to>
                                        <p:strVal val="visible"/>
                                      </p:to>
                                    </p:set>
                                    <p:anim calcmode="lin" valueType="num">
                                      <p:cBhvr additive="base">
                                        <p:cTn id="19" dur="500" fill="hold"/>
                                        <p:tgtEl>
                                          <p:spTgt spid="849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99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4995">
                                            <p:txEl>
                                              <p:pRg st="3" end="3"/>
                                            </p:txEl>
                                          </p:spTgt>
                                        </p:tgtEl>
                                        <p:attrNameLst>
                                          <p:attrName>style.visibility</p:attrName>
                                        </p:attrNameLst>
                                      </p:cBhvr>
                                      <p:to>
                                        <p:strVal val="visible"/>
                                      </p:to>
                                    </p:set>
                                    <p:anim calcmode="lin" valueType="num">
                                      <p:cBhvr additive="base">
                                        <p:cTn id="25" dur="500" fill="hold"/>
                                        <p:tgtEl>
                                          <p:spTgt spid="8499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499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autoUpdateAnimBg="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a:defRPr/>
            </a:pPr>
            <a:r>
              <a:rPr lang="en-US" smtClean="0"/>
              <a:t>1.</a:t>
            </a:r>
            <a:fld id="{FCF2357D-8B01-4CAC-BD39-8C4CE574497D}" type="slidenum">
              <a:rPr lang="en-US" smtClean="0"/>
              <a:pPr>
                <a:defRPr/>
              </a:pPr>
              <a:t>235</a:t>
            </a:fld>
            <a:endParaRPr lang="en-US"/>
          </a:p>
        </p:txBody>
      </p:sp>
      <p:sp>
        <p:nvSpPr>
          <p:cNvPr id="3" name="Content Placeholder 2"/>
          <p:cNvSpPr>
            <a:spLocks noGrp="1"/>
          </p:cNvSpPr>
          <p:nvPr>
            <p:ph sz="quarter" idx="1"/>
          </p:nvPr>
        </p:nvSpPr>
        <p:spPr/>
        <p:txBody>
          <a:bodyPr/>
          <a:lstStyle/>
          <a:p>
            <a:r>
              <a:rPr lang="en-IN" dirty="0" smtClean="0"/>
              <a:t>What is the length of a bit in a channel with </a:t>
            </a:r>
            <a:r>
              <a:rPr lang="en-IN" smtClean="0"/>
              <a:t>a propagation </a:t>
            </a:r>
            <a:r>
              <a:rPr lang="en-IN" dirty="0" smtClean="0"/>
              <a:t>speed of 2*10^8 m/s if</a:t>
            </a:r>
          </a:p>
          <a:p>
            <a:r>
              <a:rPr lang="en-IN" dirty="0" smtClean="0"/>
              <a:t>A) 2 Mbps ?</a:t>
            </a:r>
          </a:p>
          <a:p>
            <a:r>
              <a:rPr lang="en-IN" dirty="0" smtClean="0"/>
              <a:t>B) 20 Mbps</a:t>
            </a:r>
          </a:p>
          <a:p>
            <a:r>
              <a:rPr lang="en-IN" dirty="0" smtClean="0"/>
              <a:t>C) 300 Mbps</a:t>
            </a:r>
            <a:endParaRPr lang="en-IN"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19400"/>
            <a:ext cx="7772400" cy="1143000"/>
          </a:xfrm>
        </p:spPr>
        <p:txBody>
          <a:bodyPr>
            <a:normAutofit/>
          </a:bodyPr>
          <a:lstStyle/>
          <a:p>
            <a:r>
              <a:rPr lang="en-IN" dirty="0" smtClean="0"/>
              <a:t>                   </a:t>
            </a:r>
            <a:r>
              <a:rPr lang="en-IN" sz="6600" b="1" dirty="0" smtClean="0"/>
              <a:t>Thank You</a:t>
            </a:r>
            <a:endParaRPr lang="en-IN" sz="6600" b="1" dirty="0"/>
          </a:p>
        </p:txBody>
      </p:sp>
      <p:sp>
        <p:nvSpPr>
          <p:cNvPr id="9" name="Date Placeholder 8"/>
          <p:cNvSpPr>
            <a:spLocks noGrp="1"/>
          </p:cNvSpPr>
          <p:nvPr>
            <p:ph type="dt" sz="half" idx="10"/>
          </p:nvPr>
        </p:nvSpPr>
        <p:spPr/>
        <p:txBody>
          <a:bodyPr/>
          <a:lstStyle/>
          <a:p>
            <a:fld id="{1B52C2B2-9EF0-4509-8CC2-D732D404BAD8}" type="datetime4">
              <a:rPr lang="en-US" smtClean="0"/>
              <a:pPr/>
              <a:t>April 14, 2021</a:t>
            </a:fld>
            <a:endParaRPr lang="en-IN"/>
          </a:p>
        </p:txBody>
      </p:sp>
      <p:sp>
        <p:nvSpPr>
          <p:cNvPr id="8" name="Footer Placeholder 7"/>
          <p:cNvSpPr>
            <a:spLocks noGrp="1"/>
          </p:cNvSpPr>
          <p:nvPr>
            <p:ph type="ftr" sz="quarter" idx="11"/>
          </p:nvPr>
        </p:nvSpPr>
        <p:spPr>
          <a:xfrm>
            <a:off x="914400" y="6172200"/>
            <a:ext cx="3962400" cy="457200"/>
          </a:xfrm>
          <a:prstGeom prst="rect">
            <a:avLst/>
          </a:prstGeom>
        </p:spPr>
        <p:txBody>
          <a:bodyPr/>
          <a:lstStyle/>
          <a:p>
            <a:r>
              <a:rPr lang="en-IN" smtClean="0"/>
              <a:t>www.ashutoshksingh.in</a:t>
            </a:r>
            <a:endParaRPr lang="en-IN"/>
          </a:p>
        </p:txBody>
      </p:sp>
      <p:sp>
        <p:nvSpPr>
          <p:cNvPr id="7" name="Slide Number Placeholder 6"/>
          <p:cNvSpPr>
            <a:spLocks noGrp="1"/>
          </p:cNvSpPr>
          <p:nvPr>
            <p:ph type="sldNum" sz="quarter" idx="12"/>
          </p:nvPr>
        </p:nvSpPr>
        <p:spPr>
          <a:xfrm>
            <a:off x="146304" y="6210300"/>
            <a:ext cx="457200" cy="457200"/>
          </a:xfrm>
          <a:prstGeom prst="ellipse">
            <a:avLst/>
          </a:prstGeom>
        </p:spPr>
        <p:txBody>
          <a:bodyPr/>
          <a:lstStyle/>
          <a:p>
            <a:fld id="{97450CD0-A01C-411F-BE2D-097B8E03410C}" type="slidenum">
              <a:rPr lang="en-IN" smtClean="0"/>
              <a:pPr/>
              <a:t>236</a:t>
            </a:fld>
            <a:endParaRPr lang="en-I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1"/>
          <p:cNvSpPr>
            <a:spLocks noGrp="1"/>
          </p:cNvSpPr>
          <p:nvPr>
            <p:ph type="sldNum" sz="quarter" idx="12"/>
          </p:nvPr>
        </p:nvSpPr>
        <p:spPr>
          <a:noFill/>
        </p:spPr>
        <p:txBody>
          <a:bodyPr/>
          <a:lstStyle/>
          <a:p>
            <a:r>
              <a:rPr lang="en-US"/>
              <a:t>17.</a:t>
            </a:r>
            <a:fld id="{4A648E52-208A-42E7-ABD0-1ABD85B64DD5}" type="slidenum">
              <a:rPr lang="en-US"/>
              <a:pPr/>
              <a:t>24</a:t>
            </a:fld>
            <a:endParaRPr lang="en-US"/>
          </a:p>
        </p:txBody>
      </p:sp>
      <p:sp>
        <p:nvSpPr>
          <p:cNvPr id="48130" name="Rectangle 14"/>
          <p:cNvSpPr>
            <a:spLocks noChangeArrowheads="1"/>
          </p:cNvSpPr>
          <p:nvPr/>
        </p:nvSpPr>
        <p:spPr bwMode="auto">
          <a:xfrm>
            <a:off x="114300" y="-17463"/>
            <a:ext cx="8153400" cy="701676"/>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17.7:  </a:t>
            </a:r>
            <a:r>
              <a:rPr lang="en-US" sz="2000">
                <a:latin typeface="Times-BoldItalic"/>
              </a:rPr>
              <a:t>Finding the shortest path and the spanning tree for a</a:t>
            </a:r>
            <a:br>
              <a:rPr lang="en-US" sz="2000">
                <a:latin typeface="Times-BoldItalic"/>
              </a:rPr>
            </a:br>
            <a:r>
              <a:rPr lang="en-US" sz="2000">
                <a:latin typeface="Times-BoldItalic"/>
              </a:rPr>
              <a:t>                      switch.</a:t>
            </a:r>
          </a:p>
        </p:txBody>
      </p:sp>
      <p:pic>
        <p:nvPicPr>
          <p:cNvPr id="8194" name="Picture 2"/>
          <p:cNvPicPr>
            <a:picLocks noChangeAspect="1" noChangeArrowheads="1"/>
          </p:cNvPicPr>
          <p:nvPr/>
        </p:nvPicPr>
        <p:blipFill>
          <a:blip r:embed="rId3"/>
          <a:srcRect/>
          <a:stretch>
            <a:fillRect/>
          </a:stretch>
        </p:blipFill>
        <p:spPr bwMode="auto">
          <a:xfrm>
            <a:off x="390525" y="2060575"/>
            <a:ext cx="7991475" cy="327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1250" fill="hold"/>
                                        <p:tgtEl>
                                          <p:spTgt spid="8194"/>
                                        </p:tgtEl>
                                        <p:attrNameLst>
                                          <p:attrName>ppt_w</p:attrName>
                                        </p:attrNameLst>
                                      </p:cBhvr>
                                      <p:tavLst>
                                        <p:tav tm="0">
                                          <p:val>
                                            <p:fltVal val="0"/>
                                          </p:val>
                                        </p:tav>
                                        <p:tav tm="100000">
                                          <p:val>
                                            <p:strVal val="#ppt_w"/>
                                          </p:val>
                                        </p:tav>
                                      </p:tavLst>
                                    </p:anim>
                                    <p:anim calcmode="lin" valueType="num">
                                      <p:cBhvr>
                                        <p:cTn id="8" dur="1250" fill="hold"/>
                                        <p:tgtEl>
                                          <p:spTgt spid="8194"/>
                                        </p:tgtEl>
                                        <p:attrNameLst>
                                          <p:attrName>ppt_h</p:attrName>
                                        </p:attrNameLst>
                                      </p:cBhvr>
                                      <p:tavLst>
                                        <p:tav tm="0">
                                          <p:val>
                                            <p:fltVal val="0"/>
                                          </p:val>
                                        </p:tav>
                                        <p:tav tm="100000">
                                          <p:val>
                                            <p:strVal val="#ppt_h"/>
                                          </p:val>
                                        </p:tav>
                                      </p:tavLst>
                                    </p:anim>
                                    <p:animEffect transition="in" filter="fade">
                                      <p:cBhvr>
                                        <p:cTn id="9" dur="125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1"/>
          <p:cNvSpPr>
            <a:spLocks noGrp="1"/>
          </p:cNvSpPr>
          <p:nvPr>
            <p:ph type="sldNum" sz="quarter" idx="12"/>
          </p:nvPr>
        </p:nvSpPr>
        <p:spPr>
          <a:noFill/>
        </p:spPr>
        <p:txBody>
          <a:bodyPr/>
          <a:lstStyle/>
          <a:p>
            <a:r>
              <a:rPr lang="en-US"/>
              <a:t>17.</a:t>
            </a:r>
            <a:fld id="{E21F18EF-623A-4BF1-9E57-185C7C82DCA3}" type="slidenum">
              <a:rPr lang="en-US"/>
              <a:pPr/>
              <a:t>25</a:t>
            </a:fld>
            <a:endParaRPr lang="en-US"/>
          </a:p>
        </p:txBody>
      </p:sp>
      <p:sp>
        <p:nvSpPr>
          <p:cNvPr id="50178" name="Rectangle 14"/>
          <p:cNvSpPr>
            <a:spLocks noChangeArrowheads="1"/>
          </p:cNvSpPr>
          <p:nvPr/>
        </p:nvSpPr>
        <p:spPr bwMode="auto">
          <a:xfrm>
            <a:off x="114300" y="-17463"/>
            <a:ext cx="8153400" cy="701676"/>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17.8:  </a:t>
            </a:r>
            <a:r>
              <a:rPr lang="en-US" sz="2000">
                <a:latin typeface="Times-BoldItalic"/>
              </a:rPr>
              <a:t>Forwarding and blocking ports after using spanning </a:t>
            </a:r>
            <a:br>
              <a:rPr lang="en-US" sz="2000">
                <a:latin typeface="Times-BoldItalic"/>
              </a:rPr>
            </a:br>
            <a:r>
              <a:rPr lang="en-US" sz="2000">
                <a:latin typeface="Times-BoldItalic"/>
              </a:rPr>
              <a:t>	         tree algorithm</a:t>
            </a:r>
          </a:p>
        </p:txBody>
      </p:sp>
      <p:pic>
        <p:nvPicPr>
          <p:cNvPr id="9218" name="Picture 2"/>
          <p:cNvPicPr>
            <a:picLocks noChangeAspect="1" noChangeArrowheads="1"/>
          </p:cNvPicPr>
          <p:nvPr/>
        </p:nvPicPr>
        <p:blipFill>
          <a:blip r:embed="rId3"/>
          <a:srcRect/>
          <a:stretch>
            <a:fillRect/>
          </a:stretch>
        </p:blipFill>
        <p:spPr bwMode="auto">
          <a:xfrm>
            <a:off x="417513" y="1524000"/>
            <a:ext cx="8307387" cy="4270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1500" fill="hold"/>
                                        <p:tgtEl>
                                          <p:spTgt spid="9218"/>
                                        </p:tgtEl>
                                        <p:attrNameLst>
                                          <p:attrName>ppt_w</p:attrName>
                                        </p:attrNameLst>
                                      </p:cBhvr>
                                      <p:tavLst>
                                        <p:tav tm="0">
                                          <p:val>
                                            <p:fltVal val="0"/>
                                          </p:val>
                                        </p:tav>
                                        <p:tav tm="100000">
                                          <p:val>
                                            <p:strVal val="#ppt_w"/>
                                          </p:val>
                                        </p:tav>
                                      </p:tavLst>
                                    </p:anim>
                                    <p:anim calcmode="lin" valueType="num">
                                      <p:cBhvr>
                                        <p:cTn id="8" dur="1500" fill="hold"/>
                                        <p:tgtEl>
                                          <p:spTgt spid="9218"/>
                                        </p:tgtEl>
                                        <p:attrNameLst>
                                          <p:attrName>ppt_h</p:attrName>
                                        </p:attrNameLst>
                                      </p:cBhvr>
                                      <p:tavLst>
                                        <p:tav tm="0">
                                          <p:val>
                                            <p:fltVal val="0"/>
                                          </p:val>
                                        </p:tav>
                                        <p:tav tm="100000">
                                          <p:val>
                                            <p:strVal val="#ppt_h"/>
                                          </p:val>
                                        </p:tav>
                                      </p:tavLst>
                                    </p:anim>
                                    <p:anim calcmode="lin" valueType="num">
                                      <p:cBhvr>
                                        <p:cTn id="9" dur="1500" fill="hold"/>
                                        <p:tgtEl>
                                          <p:spTgt spid="9218"/>
                                        </p:tgtEl>
                                        <p:attrNameLst>
                                          <p:attrName>style.rotation</p:attrName>
                                        </p:attrNameLst>
                                      </p:cBhvr>
                                      <p:tavLst>
                                        <p:tav tm="0">
                                          <p:val>
                                            <p:fltVal val="90"/>
                                          </p:val>
                                        </p:tav>
                                        <p:tav tm="100000">
                                          <p:val>
                                            <p:fltVal val="0"/>
                                          </p:val>
                                        </p:tav>
                                      </p:tavLst>
                                    </p:anim>
                                    <p:animEffect transition="in" filter="fade">
                                      <p:cBhvr>
                                        <p:cTn id="10" dur="1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1"/>
          <p:cNvSpPr>
            <a:spLocks noGrp="1"/>
          </p:cNvSpPr>
          <p:nvPr>
            <p:ph type="sldNum" sz="quarter" idx="12"/>
          </p:nvPr>
        </p:nvSpPr>
        <p:spPr>
          <a:noFill/>
        </p:spPr>
        <p:txBody>
          <a:bodyPr/>
          <a:lstStyle/>
          <a:p>
            <a:r>
              <a:rPr lang="en-US"/>
              <a:t>17.</a:t>
            </a:r>
            <a:fld id="{957D4C41-07FE-4564-8C6E-9A55B7FE9F82}" type="slidenum">
              <a:rPr lang="en-US"/>
              <a:pPr/>
              <a:t>26</a:t>
            </a:fld>
            <a:endParaRPr lang="en-US"/>
          </a:p>
        </p:txBody>
      </p:sp>
      <p:sp>
        <p:nvSpPr>
          <p:cNvPr id="5222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5222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5222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5222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5223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5223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5223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06488" y="0"/>
            <a:ext cx="3257550" cy="641350"/>
          </a:xfrm>
          <a:prstGeom prst="rect">
            <a:avLst/>
          </a:prstGeom>
          <a:noFill/>
          <a:ln>
            <a:noFill/>
          </a:ln>
          <a:extLst>
            <a:ext uri="{909E8E84-426E-40DD-AFC4-6F175D3DCCD1}"/>
            <a:ext uri="{91240B29-F687-4F45-9708-019B960494DF}"/>
          </a:extLst>
        </p:spPr>
        <p:txBody>
          <a:bodyPr wrap="none">
            <a:spAutoFit/>
          </a:bodyPr>
          <a:lstStyle/>
          <a:p>
            <a:pPr eaLnBrk="0" hangingPunct="0"/>
            <a:r>
              <a:rPr lang="en-US" sz="3600">
                <a:solidFill>
                  <a:schemeClr val="hlink"/>
                </a:solidFill>
                <a:effectLst>
                  <a:outerShdw blurRad="38100" dist="38100" dir="2700000" algn="tl">
                    <a:srgbClr val="C0C0C0"/>
                  </a:outerShdw>
                </a:effectLst>
                <a:latin typeface="Times New Roman" pitchFamily="18" charset="0"/>
              </a:rPr>
              <a:t>17.17.3  Routers</a:t>
            </a:r>
          </a:p>
        </p:txBody>
      </p:sp>
      <p:sp>
        <p:nvSpPr>
          <p:cNvPr id="52234" name="Rectangle 10"/>
          <p:cNvSpPr>
            <a:spLocks noChangeArrowheads="1"/>
          </p:cNvSpPr>
          <p:nvPr/>
        </p:nvSpPr>
        <p:spPr bwMode="auto">
          <a:xfrm>
            <a:off x="381000" y="1293813"/>
            <a:ext cx="7924800" cy="2654300"/>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We will discuss routers in Part IV of the book when we discuss the network layer. In this section, we mention routers to compare them with a two-layer switch and a hub. A router is a three-layer device; it operates in the physical, data-link, and network layers.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1"/>
          <p:cNvSpPr>
            <a:spLocks noGrp="1"/>
          </p:cNvSpPr>
          <p:nvPr>
            <p:ph type="sldNum" sz="quarter" idx="12"/>
          </p:nvPr>
        </p:nvSpPr>
        <p:spPr>
          <a:noFill/>
        </p:spPr>
        <p:txBody>
          <a:bodyPr/>
          <a:lstStyle/>
          <a:p>
            <a:r>
              <a:rPr lang="en-US"/>
              <a:t>17.</a:t>
            </a:r>
            <a:fld id="{AA97BE36-FD14-4835-BDF7-D87F3977A2E5}" type="slidenum">
              <a:rPr lang="en-US"/>
              <a:pPr/>
              <a:t>27</a:t>
            </a:fld>
            <a:endParaRPr lang="en-US"/>
          </a:p>
        </p:txBody>
      </p:sp>
      <p:sp>
        <p:nvSpPr>
          <p:cNvPr id="54274"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17.9:  </a:t>
            </a:r>
            <a:r>
              <a:rPr lang="en-US" sz="2000">
                <a:latin typeface="Times-BoldItalic"/>
              </a:rPr>
              <a:t>Routing example</a:t>
            </a:r>
          </a:p>
        </p:txBody>
      </p:sp>
      <p:pic>
        <p:nvPicPr>
          <p:cNvPr id="54275" name="Picture 4"/>
          <p:cNvPicPr>
            <a:picLocks noChangeAspect="1" noChangeArrowheads="1"/>
          </p:cNvPicPr>
          <p:nvPr/>
        </p:nvPicPr>
        <p:blipFill>
          <a:blip r:embed="rId3"/>
          <a:srcRect/>
          <a:stretch>
            <a:fillRect/>
          </a:stretch>
        </p:blipFill>
        <p:spPr bwMode="auto">
          <a:xfrm>
            <a:off x="762000" y="1524000"/>
            <a:ext cx="7594600" cy="3973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Slide Number Placeholder 1"/>
          <p:cNvSpPr>
            <a:spLocks noGrp="1"/>
          </p:cNvSpPr>
          <p:nvPr>
            <p:ph type="sldNum" sz="quarter" idx="12"/>
          </p:nvPr>
        </p:nvSpPr>
        <p:spPr>
          <a:noFill/>
        </p:spPr>
        <p:txBody>
          <a:bodyPr/>
          <a:lstStyle/>
          <a:p>
            <a:r>
              <a:rPr lang="en-US"/>
              <a:t>17.</a:t>
            </a:r>
            <a:fld id="{047CEB60-EA6B-4FC6-A250-168340B7B64A}" type="slidenum">
              <a:rPr lang="en-US"/>
              <a:pPr/>
              <a:t>28</a:t>
            </a:fld>
            <a:endParaRPr lang="en-US"/>
          </a:p>
        </p:txBody>
      </p:sp>
      <p:sp>
        <p:nvSpPr>
          <p:cNvPr id="917506"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7507" name="Text Box 3"/>
          <p:cNvSpPr txBox="1">
            <a:spLocks noChangeArrowheads="1"/>
          </p:cNvSpPr>
          <p:nvPr/>
        </p:nvSpPr>
        <p:spPr bwMode="auto">
          <a:xfrm>
            <a:off x="228600" y="406400"/>
            <a:ext cx="4295775" cy="579438"/>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rPr>
              <a:t>17-2   VIRTUAL LANS</a:t>
            </a:r>
          </a:p>
        </p:txBody>
      </p:sp>
      <p:sp>
        <p:nvSpPr>
          <p:cNvPr id="56324"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56325" name="Rectangle 7"/>
          <p:cNvSpPr>
            <a:spLocks noChangeArrowheads="1"/>
          </p:cNvSpPr>
          <p:nvPr/>
        </p:nvSpPr>
        <p:spPr bwMode="auto">
          <a:xfrm>
            <a:off x="482600" y="1587500"/>
            <a:ext cx="8153400" cy="4965700"/>
          </a:xfrm>
          <a:prstGeom prst="rect">
            <a:avLst/>
          </a:prstGeom>
          <a:noFill/>
          <a:ln w="9525">
            <a:noFill/>
            <a:miter lim="800000"/>
            <a:headEnd/>
            <a:tailEnd/>
          </a:ln>
        </p:spPr>
        <p:txBody>
          <a:bodyPr>
            <a:spAutoFit/>
          </a:bodyPr>
          <a:lstStyle/>
          <a:p>
            <a:pPr algn="just" eaLnBrk="0" hangingPunct="0"/>
            <a:r>
              <a:rPr lang="en-US">
                <a:latin typeface="Times-Roman"/>
              </a:rPr>
              <a:t>A station is considered part of a LAN if it physically belongs to that LAN. The criterion of membership is geographic. What happens if we need a virtual connection between two stations belonging to two different physical LANs? We can roughly define a virtual local area network (VLAN) as a local area network configured by software, not by physical wiring.</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1"/>
          <p:cNvSpPr>
            <a:spLocks noGrp="1"/>
          </p:cNvSpPr>
          <p:nvPr>
            <p:ph type="sldNum" sz="quarter" idx="12"/>
          </p:nvPr>
        </p:nvSpPr>
        <p:spPr>
          <a:noFill/>
        </p:spPr>
        <p:txBody>
          <a:bodyPr/>
          <a:lstStyle/>
          <a:p>
            <a:r>
              <a:rPr lang="en-US"/>
              <a:t>17.</a:t>
            </a:r>
            <a:fld id="{5EC2CA0A-574B-4465-8183-D77F2665EB0C}" type="slidenum">
              <a:rPr lang="en-US"/>
              <a:pPr/>
              <a:t>29</a:t>
            </a:fld>
            <a:endParaRPr lang="en-US"/>
          </a:p>
        </p:txBody>
      </p:sp>
      <p:sp>
        <p:nvSpPr>
          <p:cNvPr id="58370"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17.10:  </a:t>
            </a:r>
            <a:r>
              <a:rPr lang="en-US" sz="2000">
                <a:latin typeface="Times-BoldItalic"/>
              </a:rPr>
              <a:t>A switch connecting three LANs</a:t>
            </a:r>
          </a:p>
        </p:txBody>
      </p:sp>
      <p:pic>
        <p:nvPicPr>
          <p:cNvPr id="58371" name="Picture 4"/>
          <p:cNvPicPr>
            <a:picLocks noChangeAspect="1" noChangeArrowheads="1"/>
          </p:cNvPicPr>
          <p:nvPr/>
        </p:nvPicPr>
        <p:blipFill>
          <a:blip r:embed="rId3"/>
          <a:srcRect/>
          <a:stretch>
            <a:fillRect/>
          </a:stretch>
        </p:blipFill>
        <p:spPr bwMode="auto">
          <a:xfrm>
            <a:off x="404813" y="2133600"/>
            <a:ext cx="8355012" cy="3060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i="0" dirty="0" smtClean="0">
                <a:latin typeface="Arial" pitchFamily="34" charset="0"/>
              </a:rPr>
              <a:t>1.</a:t>
            </a:r>
            <a:fld id="{7EBC8399-AA39-4B6D-8CF4-A2D50A3990BF}" type="slidenum">
              <a:rPr lang="en-US" sz="1200" i="0" smtClean="0">
                <a:latin typeface="Arial" pitchFamily="34" charset="0"/>
              </a:rPr>
              <a:pPr>
                <a:defRPr/>
              </a:pPr>
              <a:t>3</a:t>
            </a:fld>
            <a:endParaRPr lang="en-US" sz="1200" i="0" dirty="0" smtClean="0">
              <a:latin typeface="Arial" pitchFamily="34" charset="0"/>
            </a:endParaRPr>
          </a:p>
        </p:txBody>
      </p:sp>
      <p:sp>
        <p:nvSpPr>
          <p:cNvPr id="2560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560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560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560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560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560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560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60838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1.1.1 Components</a:t>
            </a:r>
          </a:p>
        </p:txBody>
      </p:sp>
      <p:sp>
        <p:nvSpPr>
          <p:cNvPr id="25610" name="Rectangle 10"/>
          <p:cNvSpPr>
            <a:spLocks noChangeArrowheads="1"/>
          </p:cNvSpPr>
          <p:nvPr/>
        </p:nvSpPr>
        <p:spPr bwMode="auto">
          <a:xfrm>
            <a:off x="381000" y="1293813"/>
            <a:ext cx="7924800" cy="954087"/>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A data communications system has five components (see Figure 1.1).</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1"/>
          <p:cNvSpPr>
            <a:spLocks noGrp="1"/>
          </p:cNvSpPr>
          <p:nvPr>
            <p:ph type="sldNum" sz="quarter" idx="12"/>
          </p:nvPr>
        </p:nvSpPr>
        <p:spPr>
          <a:noFill/>
        </p:spPr>
        <p:txBody>
          <a:bodyPr/>
          <a:lstStyle/>
          <a:p>
            <a:r>
              <a:rPr lang="en-US"/>
              <a:t>17.</a:t>
            </a:r>
            <a:fld id="{B96C5B7D-DA7F-40C4-9A21-6B7D77141370}" type="slidenum">
              <a:rPr lang="en-US"/>
              <a:pPr/>
              <a:t>30</a:t>
            </a:fld>
            <a:endParaRPr lang="en-US"/>
          </a:p>
        </p:txBody>
      </p:sp>
      <p:sp>
        <p:nvSpPr>
          <p:cNvPr id="60418"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17.11:  </a:t>
            </a:r>
            <a:r>
              <a:rPr lang="en-US" sz="2000">
                <a:latin typeface="Times-BoldItalic"/>
              </a:rPr>
              <a:t>A switch using VLAN software</a:t>
            </a:r>
          </a:p>
        </p:txBody>
      </p:sp>
      <p:pic>
        <p:nvPicPr>
          <p:cNvPr id="60419" name="Picture 4"/>
          <p:cNvPicPr>
            <a:picLocks noChangeAspect="1" noChangeArrowheads="1"/>
          </p:cNvPicPr>
          <p:nvPr/>
        </p:nvPicPr>
        <p:blipFill>
          <a:blip r:embed="rId3"/>
          <a:srcRect/>
          <a:stretch>
            <a:fillRect/>
          </a:stretch>
        </p:blipFill>
        <p:spPr bwMode="auto">
          <a:xfrm>
            <a:off x="407988" y="2057400"/>
            <a:ext cx="8431212" cy="340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1"/>
          <p:cNvSpPr>
            <a:spLocks noGrp="1"/>
          </p:cNvSpPr>
          <p:nvPr>
            <p:ph type="sldNum" sz="quarter" idx="12"/>
          </p:nvPr>
        </p:nvSpPr>
        <p:spPr>
          <a:noFill/>
        </p:spPr>
        <p:txBody>
          <a:bodyPr/>
          <a:lstStyle/>
          <a:p>
            <a:r>
              <a:rPr lang="en-US"/>
              <a:t>17.</a:t>
            </a:r>
            <a:fld id="{6C1843C7-172C-406C-B7EF-C0AE064E710A}" type="slidenum">
              <a:rPr lang="en-US"/>
              <a:pPr/>
              <a:t>31</a:t>
            </a:fld>
            <a:endParaRPr lang="en-US"/>
          </a:p>
        </p:txBody>
      </p:sp>
      <p:sp>
        <p:nvSpPr>
          <p:cNvPr id="6246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17.12:  </a:t>
            </a:r>
            <a:r>
              <a:rPr lang="en-US" sz="2000">
                <a:latin typeface="Times-BoldItalic"/>
              </a:rPr>
              <a:t>Two switches in a backbone using VLAN software</a:t>
            </a:r>
          </a:p>
        </p:txBody>
      </p:sp>
      <p:pic>
        <p:nvPicPr>
          <p:cNvPr id="62467" name="Picture 4"/>
          <p:cNvPicPr>
            <a:picLocks noChangeAspect="1" noChangeArrowheads="1"/>
          </p:cNvPicPr>
          <p:nvPr/>
        </p:nvPicPr>
        <p:blipFill>
          <a:blip r:embed="rId3"/>
          <a:srcRect/>
          <a:stretch>
            <a:fillRect/>
          </a:stretch>
        </p:blipFill>
        <p:spPr bwMode="auto">
          <a:xfrm>
            <a:off x="457200" y="1676400"/>
            <a:ext cx="8504238" cy="40592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p:cNvSpPr>
            <a:spLocks noGrp="1"/>
          </p:cNvSpPr>
          <p:nvPr>
            <p:ph type="sldNum" sz="quarter" idx="12"/>
          </p:nvPr>
        </p:nvSpPr>
        <p:spPr>
          <a:noFill/>
        </p:spPr>
        <p:txBody>
          <a:bodyPr/>
          <a:lstStyle/>
          <a:p>
            <a:r>
              <a:rPr lang="en-US" smtClean="0"/>
              <a:t>1.</a:t>
            </a:r>
            <a:fld id="{4EDA6F9F-ACBF-4B09-BBEC-9D59863C3BB5}" type="slidenum">
              <a:rPr lang="en-US" smtClean="0"/>
              <a:pPr/>
              <a:t>32</a:t>
            </a:fld>
            <a:endParaRPr lang="en-US" smtClean="0"/>
          </a:p>
        </p:txBody>
      </p:sp>
      <p:sp>
        <p:nvSpPr>
          <p:cNvPr id="1126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IN"/>
          </a:p>
        </p:txBody>
      </p:sp>
      <p:sp>
        <p:nvSpPr>
          <p:cNvPr id="1126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IN"/>
          </a:p>
        </p:txBody>
      </p:sp>
      <p:sp>
        <p:nvSpPr>
          <p:cNvPr id="11269" name="Text Box 4"/>
          <p:cNvSpPr txBox="1">
            <a:spLocks noChangeArrowheads="1"/>
          </p:cNvSpPr>
          <p:nvPr/>
        </p:nvSpPr>
        <p:spPr bwMode="auto">
          <a:xfrm>
            <a:off x="304800" y="381000"/>
            <a:ext cx="3998913" cy="457200"/>
          </a:xfrm>
          <a:prstGeom prst="rect">
            <a:avLst/>
          </a:prstGeom>
          <a:noFill/>
          <a:ln w="9525">
            <a:noFill/>
            <a:miter lim="800000"/>
            <a:headEnd/>
            <a:tailEnd/>
          </a:ln>
        </p:spPr>
        <p:txBody>
          <a:bodyPr wrap="none">
            <a:spAutoFit/>
          </a:bodyPr>
          <a:lstStyle/>
          <a:p>
            <a:r>
              <a:rPr lang="en-US" sz="2400">
                <a:solidFill>
                  <a:schemeClr val="folHlink"/>
                </a:solidFill>
                <a:latin typeface="Times New Roman" charset="0"/>
              </a:rPr>
              <a:t>Figure 1.4  </a:t>
            </a:r>
            <a:r>
              <a:rPr lang="en-US" sz="2000" i="1">
                <a:latin typeface="Times New Roman" charset="0"/>
              </a:rPr>
              <a:t>Categories of topology</a:t>
            </a:r>
          </a:p>
        </p:txBody>
      </p:sp>
      <p:sp>
        <p:nvSpPr>
          <p:cNvPr id="1127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pic>
        <p:nvPicPr>
          <p:cNvPr id="11271" name="Picture 6"/>
          <p:cNvPicPr>
            <a:picLocks noChangeAspect="1" noChangeArrowheads="1"/>
          </p:cNvPicPr>
          <p:nvPr/>
        </p:nvPicPr>
        <p:blipFill>
          <a:blip r:embed="rId3"/>
          <a:srcRect/>
          <a:stretch>
            <a:fillRect/>
          </a:stretch>
        </p:blipFill>
        <p:spPr bwMode="auto">
          <a:xfrm>
            <a:off x="1154113" y="2317750"/>
            <a:ext cx="6389687" cy="217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B4609D21-ADF5-4E24-B8C8-9CFBC9A9F96B}" type="slidenum">
              <a:rPr lang="en-US" sz="1200" i="0" smtClean="0">
                <a:latin typeface="Arial" pitchFamily="34" charset="0"/>
              </a:rPr>
              <a:pPr eaLnBrk="1" hangingPunct="1">
                <a:defRPr/>
              </a:pPr>
              <a:t>33</a:t>
            </a:fld>
            <a:endParaRPr lang="en-US" sz="1200" i="0" dirty="0" smtClean="0">
              <a:latin typeface="Arial" pitchFamily="34" charset="0"/>
            </a:endParaRPr>
          </a:p>
        </p:txBody>
      </p:sp>
      <p:sp>
        <p:nvSpPr>
          <p:cNvPr id="44034" name="Rectangle 14"/>
          <p:cNvSpPr>
            <a:spLocks noChangeArrowheads="1"/>
          </p:cNvSpPr>
          <p:nvPr/>
        </p:nvSpPr>
        <p:spPr bwMode="auto">
          <a:xfrm>
            <a:off x="152400" y="76200"/>
            <a:ext cx="8991600" cy="461963"/>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1.4</a:t>
            </a:r>
            <a:r>
              <a:rPr lang="en-US" sz="2000">
                <a:solidFill>
                  <a:srgbClr val="0000CC"/>
                </a:solidFill>
                <a:latin typeface="Times-BoldItalic"/>
              </a:rPr>
              <a:t>: </a:t>
            </a:r>
            <a:r>
              <a:rPr lang="en-US" sz="2000">
                <a:solidFill>
                  <a:schemeClr val="bg2"/>
                </a:solidFill>
                <a:latin typeface="Times-BoldItalic"/>
              </a:rPr>
              <a:t> A fully-connected mesh topology</a:t>
            </a:r>
            <a:endParaRPr lang="en-US" sz="2000">
              <a:solidFill>
                <a:schemeClr val="bg2"/>
              </a:solidFill>
            </a:endParaRPr>
          </a:p>
        </p:txBody>
      </p:sp>
      <p:pic>
        <p:nvPicPr>
          <p:cNvPr id="5122" name="Picture 2"/>
          <p:cNvPicPr>
            <a:picLocks noChangeAspect="1" noChangeArrowheads="1"/>
          </p:cNvPicPr>
          <p:nvPr/>
        </p:nvPicPr>
        <p:blipFill>
          <a:blip r:embed="rId3"/>
          <a:srcRect/>
          <a:stretch>
            <a:fillRect/>
          </a:stretch>
        </p:blipFill>
        <p:spPr bwMode="auto">
          <a:xfrm>
            <a:off x="1905000" y="1600200"/>
            <a:ext cx="4902200" cy="3997325"/>
          </a:xfrm>
          <a:prstGeom prst="rect">
            <a:avLst/>
          </a:prstGeom>
          <a:noFill/>
          <a:ln w="9525">
            <a:noFill/>
            <a:miter lim="800000"/>
            <a:headEnd/>
            <a:tailEnd/>
          </a:ln>
        </p:spPr>
      </p:pic>
      <p:pic>
        <p:nvPicPr>
          <p:cNvPr id="5123" name="Picture 3"/>
          <p:cNvPicPr>
            <a:picLocks noChangeAspect="1" noChangeArrowheads="1"/>
          </p:cNvPicPr>
          <p:nvPr/>
        </p:nvPicPr>
        <p:blipFill>
          <a:blip r:embed="rId4"/>
          <a:srcRect/>
          <a:stretch>
            <a:fillRect/>
          </a:stretch>
        </p:blipFill>
        <p:spPr bwMode="auto">
          <a:xfrm>
            <a:off x="812800" y="1828800"/>
            <a:ext cx="1092200" cy="444500"/>
          </a:xfrm>
          <a:prstGeom prst="rect">
            <a:avLst/>
          </a:prstGeom>
          <a:noFill/>
          <a:ln w="9525">
            <a:noFill/>
            <a:miter lim="800000"/>
            <a:headEnd/>
            <a:tailEnd/>
          </a:ln>
        </p:spPr>
      </p:pic>
      <p:pic>
        <p:nvPicPr>
          <p:cNvPr id="5125" name="Picture 5"/>
          <p:cNvPicPr>
            <a:picLocks noChangeAspect="1" noChangeArrowheads="1"/>
          </p:cNvPicPr>
          <p:nvPr/>
        </p:nvPicPr>
        <p:blipFill>
          <a:blip r:embed="rId5"/>
          <a:srcRect/>
          <a:stretch>
            <a:fillRect/>
          </a:stretch>
        </p:blipFill>
        <p:spPr bwMode="auto">
          <a:xfrm>
            <a:off x="5865813" y="1812925"/>
            <a:ext cx="1601787" cy="444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2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fade">
                                      <p:cBhvr>
                                        <p:cTn id="12" dur="2000"/>
                                        <p:tgtEl>
                                          <p:spTgt spid="5123"/>
                                        </p:tgtEl>
                                      </p:cBhvr>
                                    </p:animEffect>
                                    <p:anim calcmode="lin" valueType="num">
                                      <p:cBhvr>
                                        <p:cTn id="13" dur="2000" fill="hold"/>
                                        <p:tgtEl>
                                          <p:spTgt spid="5123"/>
                                        </p:tgtEl>
                                        <p:attrNameLst>
                                          <p:attrName>ppt_w</p:attrName>
                                        </p:attrNameLst>
                                      </p:cBhvr>
                                      <p:tavLst>
                                        <p:tav tm="0" fmla="#ppt_w*sin(2.5*pi*$)">
                                          <p:val>
                                            <p:fltVal val="0"/>
                                          </p:val>
                                        </p:tav>
                                        <p:tav tm="100000">
                                          <p:val>
                                            <p:fltVal val="1"/>
                                          </p:val>
                                        </p:tav>
                                      </p:tavLst>
                                    </p:anim>
                                    <p:anim calcmode="lin" valueType="num">
                                      <p:cBhvr>
                                        <p:cTn id="14" dur="2000" fill="hold"/>
                                        <p:tgtEl>
                                          <p:spTgt spid="512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animEffect transition="in" filter="fade">
                                      <p:cBhvr>
                                        <p:cTn id="19" dur="2000"/>
                                        <p:tgtEl>
                                          <p:spTgt spid="5125"/>
                                        </p:tgtEl>
                                      </p:cBhvr>
                                    </p:animEffect>
                                    <p:anim calcmode="lin" valueType="num">
                                      <p:cBhvr>
                                        <p:cTn id="20" dur="2000" fill="hold"/>
                                        <p:tgtEl>
                                          <p:spTgt spid="5125"/>
                                        </p:tgtEl>
                                        <p:attrNameLst>
                                          <p:attrName>ppt_w</p:attrName>
                                        </p:attrNameLst>
                                      </p:cBhvr>
                                      <p:tavLst>
                                        <p:tav tm="0" fmla="#ppt_w*sin(2.5*pi*$)">
                                          <p:val>
                                            <p:fltVal val="0"/>
                                          </p:val>
                                        </p:tav>
                                        <p:tav tm="100000">
                                          <p:val>
                                            <p:fltVal val="1"/>
                                          </p:val>
                                        </p:tav>
                                      </p:tavLst>
                                    </p:anim>
                                    <p:anim calcmode="lin" valueType="num">
                                      <p:cBhvr>
                                        <p:cTn id="21" dur="2000" fill="hold"/>
                                        <p:tgtEl>
                                          <p:spTgt spid="51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200" b="1" dirty="0" smtClean="0">
                <a:solidFill>
                  <a:schemeClr val="tx1"/>
                </a:solidFill>
                <a:latin typeface="Times New Roman" pitchFamily="18" charset="0"/>
                <a:cs typeface="Times New Roman" pitchFamily="18" charset="0"/>
              </a:rPr>
              <a:t>Mesh Topology</a:t>
            </a:r>
            <a:endParaRPr lang="en-US" sz="3200" b="1" dirty="0"/>
          </a:p>
        </p:txBody>
      </p:sp>
      <p:sp>
        <p:nvSpPr>
          <p:cNvPr id="17412" name="Slide Number Placeholder 3"/>
          <p:cNvSpPr>
            <a:spLocks noGrp="1"/>
          </p:cNvSpPr>
          <p:nvPr>
            <p:ph type="sldNum" sz="quarter" idx="12"/>
          </p:nvPr>
        </p:nvSpPr>
        <p:spPr bwMode="auto">
          <a:xfrm>
            <a:off x="8129588" y="5734050"/>
            <a:ext cx="609600" cy="520700"/>
          </a:xfrm>
          <a:prstGeom prst="rect">
            <a:avLst/>
          </a:prstGeom>
          <a:noFill/>
          <a:ln>
            <a:miter lim="800000"/>
            <a:headEnd/>
            <a:tailEnd/>
          </a:ln>
        </p:spPr>
        <p:txBody>
          <a:bodyPr wrap="square" lIns="91440" tIns="45720" rIns="91440" bIns="45720" numCol="1" anchorCtr="0" compatLnSpc="1">
            <a:prstTxWarp prst="textNoShape">
              <a:avLst/>
            </a:prstTxWarp>
          </a:bodyPr>
          <a:lstStyle/>
          <a:p>
            <a:endParaRPr lang="en-GB" altLang="en-US" dirty="0" smtClean="0"/>
          </a:p>
        </p:txBody>
      </p:sp>
      <p:sp>
        <p:nvSpPr>
          <p:cNvPr id="17411" name="Content Placeholder 2"/>
          <p:cNvSpPr>
            <a:spLocks noGrp="1"/>
          </p:cNvSpPr>
          <p:nvPr>
            <p:ph sz="quarter" idx="1"/>
          </p:nvPr>
        </p:nvSpPr>
        <p:spPr>
          <a:xfrm>
            <a:off x="304800" y="990600"/>
            <a:ext cx="7467600" cy="4873625"/>
          </a:xfrm>
        </p:spPr>
        <p:txBody>
          <a:bodyPr/>
          <a:lstStyle/>
          <a:p>
            <a:pPr eaLnBrk="1" hangingPunct="1">
              <a:buFont typeface="Wingdings" charset="2"/>
              <a:buChar char="Ø"/>
            </a:pPr>
            <a:r>
              <a:rPr lang="en-US" dirty="0" smtClean="0">
                <a:latin typeface="Times New Roman" charset="0"/>
                <a:cs typeface="Times New Roman" charset="0"/>
              </a:rPr>
              <a:t>Total number of links = n (n-1)/2</a:t>
            </a:r>
          </a:p>
          <a:p>
            <a:pPr eaLnBrk="1" hangingPunct="1">
              <a:buFont typeface="Wingdings" charset="2"/>
              <a:buChar char="Ø"/>
            </a:pPr>
            <a:r>
              <a:rPr lang="en-US" dirty="0" smtClean="0">
                <a:latin typeface="Times New Roman" charset="0"/>
                <a:cs typeface="Times New Roman" charset="0"/>
              </a:rPr>
              <a:t>Point-to-Point</a:t>
            </a:r>
          </a:p>
          <a:p>
            <a:pPr eaLnBrk="1" hangingPunct="1">
              <a:buFont typeface="Wingdings" charset="2"/>
              <a:buNone/>
            </a:pPr>
            <a:r>
              <a:rPr lang="en-US" b="1" dirty="0" smtClean="0">
                <a:latin typeface="Times New Roman" charset="0"/>
                <a:cs typeface="Times New Roman" charset="0"/>
              </a:rPr>
              <a:t>Advantages</a:t>
            </a:r>
          </a:p>
          <a:p>
            <a:pPr eaLnBrk="1" hangingPunct="1">
              <a:buFont typeface="Wingdings" charset="2"/>
              <a:buChar char="Ø"/>
            </a:pPr>
            <a:r>
              <a:rPr lang="en-US" dirty="0" smtClean="0">
                <a:latin typeface="Times New Roman" charset="0"/>
                <a:cs typeface="Times New Roman" charset="0"/>
              </a:rPr>
              <a:t>Reliability </a:t>
            </a:r>
          </a:p>
          <a:p>
            <a:pPr eaLnBrk="1" hangingPunct="1">
              <a:buFont typeface="Wingdings" charset="2"/>
              <a:buChar char="Ø"/>
            </a:pPr>
            <a:r>
              <a:rPr lang="en-US" dirty="0" smtClean="0">
                <a:latin typeface="Times New Roman" charset="0"/>
                <a:cs typeface="Times New Roman" charset="0"/>
              </a:rPr>
              <a:t>Easily to identify fault .</a:t>
            </a:r>
          </a:p>
          <a:p>
            <a:pPr eaLnBrk="1" hangingPunct="1">
              <a:buFont typeface="Wingdings" charset="2"/>
              <a:buChar char="Ø"/>
            </a:pPr>
            <a:r>
              <a:rPr lang="en-US" dirty="0" smtClean="0">
                <a:latin typeface="Times New Roman" charset="0"/>
                <a:cs typeface="Times New Roman" charset="0"/>
              </a:rPr>
              <a:t>Eliminating the traffic problems.</a:t>
            </a:r>
          </a:p>
          <a:p>
            <a:pPr eaLnBrk="1" hangingPunct="1">
              <a:buFont typeface="Wingdings" charset="2"/>
              <a:buChar char="Ø"/>
            </a:pPr>
            <a:r>
              <a:rPr lang="en-US" dirty="0" smtClean="0">
                <a:latin typeface="Times New Roman" charset="0"/>
                <a:cs typeface="Times New Roman" charset="0"/>
              </a:rPr>
              <a:t>Security</a:t>
            </a:r>
          </a:p>
          <a:p>
            <a:pPr eaLnBrk="1" hangingPunct="1">
              <a:buFont typeface="Wingdings" charset="2"/>
              <a:buNone/>
            </a:pPr>
            <a:r>
              <a:rPr lang="en-US" b="1" dirty="0" smtClean="0">
                <a:latin typeface="Times New Roman" charset="0"/>
                <a:cs typeface="Times New Roman" charset="0"/>
              </a:rPr>
              <a:t>Disadvantages</a:t>
            </a:r>
          </a:p>
          <a:p>
            <a:pPr eaLnBrk="1" hangingPunct="1">
              <a:buFont typeface="Wingdings" charset="2"/>
              <a:buChar char="Ø"/>
            </a:pPr>
            <a:r>
              <a:rPr lang="en-US" dirty="0" smtClean="0">
                <a:latin typeface="Times New Roman" charset="0"/>
                <a:cs typeface="Times New Roman" charset="0"/>
              </a:rPr>
              <a:t>Installation and reconnection are difficult</a:t>
            </a:r>
          </a:p>
          <a:p>
            <a:pPr eaLnBrk="1" hangingPunct="1">
              <a:buFont typeface="Wingdings" charset="2"/>
              <a:buChar char="Ø"/>
            </a:pPr>
            <a:r>
              <a:rPr lang="en-US" dirty="0" smtClean="0">
                <a:latin typeface="Times New Roman" charset="0"/>
                <a:cs typeface="Times New Roman" charset="0"/>
              </a:rPr>
              <a:t>More cables require.</a:t>
            </a:r>
          </a:p>
          <a:p>
            <a:pPr eaLnBrk="1" hangingPunct="1">
              <a:buFont typeface="Wingdings" charset="2"/>
              <a:buNone/>
            </a:pPr>
            <a:endParaRPr lang="en-US"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C9577B79-7653-4D78-B0BC-0043389CBB7F}" type="slidenum">
              <a:rPr lang="en-US" sz="1200" i="0" smtClean="0">
                <a:latin typeface="Arial" pitchFamily="34" charset="0"/>
              </a:rPr>
              <a:pPr eaLnBrk="1" hangingPunct="1">
                <a:defRPr/>
              </a:pPr>
              <a:t>35</a:t>
            </a:fld>
            <a:endParaRPr lang="en-US" sz="1200" i="0" dirty="0" smtClean="0">
              <a:latin typeface="Arial" pitchFamily="34" charset="0"/>
            </a:endParaRPr>
          </a:p>
        </p:txBody>
      </p:sp>
      <p:sp>
        <p:nvSpPr>
          <p:cNvPr id="46082" name="Rectangle 14"/>
          <p:cNvSpPr>
            <a:spLocks noChangeArrowheads="1"/>
          </p:cNvSpPr>
          <p:nvPr/>
        </p:nvSpPr>
        <p:spPr bwMode="auto">
          <a:xfrm>
            <a:off x="152400" y="76200"/>
            <a:ext cx="8991600" cy="461963"/>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1.5</a:t>
            </a:r>
            <a:r>
              <a:rPr lang="en-US" sz="2000">
                <a:solidFill>
                  <a:srgbClr val="0000CC"/>
                </a:solidFill>
                <a:latin typeface="Times-BoldItalic"/>
              </a:rPr>
              <a:t>: </a:t>
            </a:r>
            <a:r>
              <a:rPr lang="en-US" sz="2000">
                <a:solidFill>
                  <a:schemeClr val="bg2"/>
                </a:solidFill>
                <a:latin typeface="Times-BoldItalic"/>
              </a:rPr>
              <a:t> A star topology</a:t>
            </a:r>
            <a:endParaRPr lang="en-US" sz="2000">
              <a:solidFill>
                <a:schemeClr val="bg2"/>
              </a:solidFill>
            </a:endParaRPr>
          </a:p>
        </p:txBody>
      </p:sp>
      <p:pic>
        <p:nvPicPr>
          <p:cNvPr id="6146" name="Picture 2"/>
          <p:cNvPicPr>
            <a:picLocks noChangeAspect="1" noChangeArrowheads="1"/>
          </p:cNvPicPr>
          <p:nvPr/>
        </p:nvPicPr>
        <p:blipFill>
          <a:blip r:embed="rId3"/>
          <a:srcRect/>
          <a:stretch>
            <a:fillRect/>
          </a:stretch>
        </p:blipFill>
        <p:spPr bwMode="auto">
          <a:xfrm>
            <a:off x="684213" y="1784350"/>
            <a:ext cx="7754937" cy="3362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style.rotation</p:attrName>
                                        </p:attrNameLst>
                                      </p:cBhvr>
                                      <p:tavLst>
                                        <p:tav tm="0">
                                          <p:val>
                                            <p:fltVal val="90"/>
                                          </p:val>
                                        </p:tav>
                                        <p:tav tm="100000">
                                          <p:val>
                                            <p:fltVal val="0"/>
                                          </p:val>
                                        </p:tav>
                                      </p:tavLst>
                                    </p:anim>
                                    <p:animEffect transition="in" filter="fade">
                                      <p:cBhvr>
                                        <p:cTn id="10"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90600"/>
          </a:xfrm>
        </p:spPr>
        <p:txBody>
          <a:bodyPr/>
          <a:lstStyle/>
          <a:p>
            <a:pPr eaLnBrk="1" fontAlgn="auto" hangingPunct="1">
              <a:spcAft>
                <a:spcPts val="0"/>
              </a:spcAft>
              <a:defRPr/>
            </a:pPr>
            <a:r>
              <a:rPr lang="en-US" sz="3200" b="1" dirty="0" smtClean="0">
                <a:solidFill>
                  <a:schemeClr val="tx1"/>
                </a:solidFill>
                <a:latin typeface="Times New Roman" pitchFamily="18" charset="0"/>
                <a:cs typeface="Times New Roman" pitchFamily="18" charset="0"/>
              </a:rPr>
              <a:t>Star topology</a:t>
            </a:r>
            <a:endParaRPr lang="en-US" sz="3200" b="1" dirty="0"/>
          </a:p>
        </p:txBody>
      </p:sp>
      <p:sp>
        <p:nvSpPr>
          <p:cNvPr id="19459" name="Content Placeholder 2"/>
          <p:cNvSpPr>
            <a:spLocks noGrp="1"/>
          </p:cNvSpPr>
          <p:nvPr>
            <p:ph sz="quarter" idx="1"/>
          </p:nvPr>
        </p:nvSpPr>
        <p:spPr>
          <a:xfrm>
            <a:off x="381000" y="1295400"/>
            <a:ext cx="7467600" cy="4873625"/>
          </a:xfrm>
        </p:spPr>
        <p:txBody>
          <a:bodyPr/>
          <a:lstStyle/>
          <a:p>
            <a:pPr eaLnBrk="1" hangingPunct="1">
              <a:buFont typeface="Wingdings" charset="2"/>
              <a:buChar char="Ø"/>
            </a:pPr>
            <a:r>
              <a:rPr lang="en-US" dirty="0" smtClean="0">
                <a:latin typeface="Times New Roman" charset="0"/>
                <a:cs typeface="Times New Roman" charset="0"/>
              </a:rPr>
              <a:t>Total number of links = n </a:t>
            </a:r>
          </a:p>
          <a:p>
            <a:pPr eaLnBrk="1" hangingPunct="1">
              <a:buFont typeface="Wingdings" charset="2"/>
              <a:buChar char="Ø"/>
            </a:pPr>
            <a:r>
              <a:rPr lang="en-US" dirty="0" smtClean="0">
                <a:latin typeface="Times New Roman" charset="0"/>
                <a:cs typeface="Times New Roman" charset="0"/>
              </a:rPr>
              <a:t>Point-to-Point</a:t>
            </a:r>
          </a:p>
          <a:p>
            <a:pPr eaLnBrk="1" hangingPunct="1">
              <a:buFont typeface="Wingdings" charset="2"/>
              <a:buNone/>
            </a:pPr>
            <a:r>
              <a:rPr lang="en-US" b="1" dirty="0" smtClean="0">
                <a:latin typeface="Times New Roman" charset="0"/>
                <a:cs typeface="Times New Roman" charset="0"/>
              </a:rPr>
              <a:t>Advantages</a:t>
            </a:r>
          </a:p>
          <a:p>
            <a:pPr eaLnBrk="1" hangingPunct="1">
              <a:buFont typeface="Wingdings" charset="2"/>
              <a:buChar char="Ø"/>
            </a:pPr>
            <a:r>
              <a:rPr lang="en-US" dirty="0" smtClean="0">
                <a:latin typeface="Times New Roman" charset="0"/>
                <a:cs typeface="Times New Roman" charset="0"/>
              </a:rPr>
              <a:t>Robust</a:t>
            </a:r>
          </a:p>
          <a:p>
            <a:pPr eaLnBrk="1" hangingPunct="1">
              <a:buFont typeface="Wingdings" charset="2"/>
              <a:buChar char="Ø"/>
            </a:pPr>
            <a:r>
              <a:rPr lang="en-US" dirty="0" smtClean="0">
                <a:latin typeface="Times New Roman" charset="0"/>
                <a:cs typeface="Times New Roman" charset="0"/>
              </a:rPr>
              <a:t>Easier to configure </a:t>
            </a:r>
          </a:p>
          <a:p>
            <a:pPr eaLnBrk="1" hangingPunct="1">
              <a:buFont typeface="Wingdings" charset="2"/>
              <a:buChar char="Ø"/>
            </a:pPr>
            <a:r>
              <a:rPr lang="en-US" dirty="0" smtClean="0">
                <a:latin typeface="Times New Roman" charset="0"/>
                <a:cs typeface="Times New Roman" charset="0"/>
              </a:rPr>
              <a:t>Addition ,shifting and deletion of nodes involve only one link.</a:t>
            </a:r>
          </a:p>
          <a:p>
            <a:pPr eaLnBrk="1" hangingPunct="1">
              <a:buFont typeface="Wingdings" charset="2"/>
              <a:buNone/>
            </a:pPr>
            <a:r>
              <a:rPr lang="en-US" b="1" dirty="0" smtClean="0">
                <a:latin typeface="Times New Roman" charset="0"/>
                <a:cs typeface="Times New Roman" charset="0"/>
              </a:rPr>
              <a:t>Disadvantages</a:t>
            </a:r>
          </a:p>
          <a:p>
            <a:pPr eaLnBrk="1" hangingPunct="1">
              <a:buFont typeface="Wingdings" charset="2"/>
              <a:buChar char="Ø"/>
            </a:pPr>
            <a:r>
              <a:rPr lang="en-US" dirty="0" smtClean="0">
                <a:latin typeface="Times New Roman" charset="0"/>
                <a:cs typeface="Times New Roman" charset="0"/>
              </a:rPr>
              <a:t>Star topology is dependent on Hub.</a:t>
            </a:r>
          </a:p>
          <a:p>
            <a:pPr eaLnBrk="1" hangingPunct="1">
              <a:buFont typeface="Wingdings" charset="2"/>
              <a:buNone/>
            </a:pPr>
            <a:endParaRPr lang="en-US" dirty="0" smtClean="0">
              <a:latin typeface="Times New Roman" charset="0"/>
              <a:cs typeface="Times New Roman" charset="0"/>
            </a:endParaRPr>
          </a:p>
          <a:p>
            <a:pPr eaLnBrk="1" hangingPunct="1">
              <a:buFont typeface="Wingdings" charset="2"/>
              <a:buChar char="Ø"/>
            </a:pPr>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01A53B54-B644-4803-A3AB-09D23925161C}" type="slidenum">
              <a:rPr lang="en-US" sz="1200" i="0" smtClean="0">
                <a:latin typeface="Arial" pitchFamily="34" charset="0"/>
              </a:rPr>
              <a:pPr eaLnBrk="1" hangingPunct="1">
                <a:defRPr/>
              </a:pPr>
              <a:t>37</a:t>
            </a:fld>
            <a:endParaRPr lang="en-US" sz="1200" i="0" dirty="0" smtClean="0">
              <a:latin typeface="Arial" pitchFamily="34" charset="0"/>
            </a:endParaRPr>
          </a:p>
        </p:txBody>
      </p:sp>
      <p:sp>
        <p:nvSpPr>
          <p:cNvPr id="48130" name="Rectangle 14"/>
          <p:cNvSpPr>
            <a:spLocks noChangeArrowheads="1"/>
          </p:cNvSpPr>
          <p:nvPr/>
        </p:nvSpPr>
        <p:spPr bwMode="auto">
          <a:xfrm>
            <a:off x="152400" y="76200"/>
            <a:ext cx="8991600" cy="461963"/>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1.6</a:t>
            </a:r>
            <a:r>
              <a:rPr lang="en-US" sz="2000">
                <a:solidFill>
                  <a:srgbClr val="0000CC"/>
                </a:solidFill>
                <a:latin typeface="Times-BoldItalic"/>
              </a:rPr>
              <a:t>: </a:t>
            </a:r>
            <a:r>
              <a:rPr lang="en-US" sz="2000">
                <a:solidFill>
                  <a:schemeClr val="bg2"/>
                </a:solidFill>
                <a:latin typeface="Times-BoldItalic"/>
              </a:rPr>
              <a:t> A bus topology</a:t>
            </a:r>
            <a:endParaRPr lang="en-US" sz="2000">
              <a:solidFill>
                <a:schemeClr val="bg2"/>
              </a:solidFill>
            </a:endParaRPr>
          </a:p>
        </p:txBody>
      </p:sp>
      <p:pic>
        <p:nvPicPr>
          <p:cNvPr id="7171" name="Picture 3"/>
          <p:cNvPicPr>
            <a:picLocks noChangeAspect="1" noChangeArrowheads="1"/>
          </p:cNvPicPr>
          <p:nvPr/>
        </p:nvPicPr>
        <p:blipFill>
          <a:blip r:embed="rId3"/>
          <a:srcRect/>
          <a:stretch>
            <a:fillRect/>
          </a:stretch>
        </p:blipFill>
        <p:spPr bwMode="auto">
          <a:xfrm>
            <a:off x="403225" y="2878138"/>
            <a:ext cx="8131175" cy="13128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p:cTn id="7" dur="1000" fill="hold"/>
                                        <p:tgtEl>
                                          <p:spTgt spid="7171"/>
                                        </p:tgtEl>
                                        <p:attrNameLst>
                                          <p:attrName>ppt_w</p:attrName>
                                        </p:attrNameLst>
                                      </p:cBhvr>
                                      <p:tavLst>
                                        <p:tav tm="0">
                                          <p:val>
                                            <p:fltVal val="0"/>
                                          </p:val>
                                        </p:tav>
                                        <p:tav tm="100000">
                                          <p:val>
                                            <p:strVal val="#ppt_w"/>
                                          </p:val>
                                        </p:tav>
                                      </p:tavLst>
                                    </p:anim>
                                    <p:anim calcmode="lin" valueType="num">
                                      <p:cBhvr>
                                        <p:cTn id="8" dur="1000" fill="hold"/>
                                        <p:tgtEl>
                                          <p:spTgt spid="7171"/>
                                        </p:tgtEl>
                                        <p:attrNameLst>
                                          <p:attrName>ppt_h</p:attrName>
                                        </p:attrNameLst>
                                      </p:cBhvr>
                                      <p:tavLst>
                                        <p:tav tm="0">
                                          <p:val>
                                            <p:fltVal val="0"/>
                                          </p:val>
                                        </p:tav>
                                        <p:tav tm="100000">
                                          <p:val>
                                            <p:strVal val="#ppt_h"/>
                                          </p:val>
                                        </p:tav>
                                      </p:tavLst>
                                    </p:anim>
                                    <p:anim calcmode="lin" valueType="num">
                                      <p:cBhvr>
                                        <p:cTn id="9" dur="1000" fill="hold"/>
                                        <p:tgtEl>
                                          <p:spTgt spid="7171"/>
                                        </p:tgtEl>
                                        <p:attrNameLst>
                                          <p:attrName>style.rotation</p:attrName>
                                        </p:attrNameLst>
                                      </p:cBhvr>
                                      <p:tavLst>
                                        <p:tav tm="0">
                                          <p:val>
                                            <p:fltVal val="90"/>
                                          </p:val>
                                        </p:tav>
                                        <p:tav tm="100000">
                                          <p:val>
                                            <p:fltVal val="0"/>
                                          </p:val>
                                        </p:tav>
                                      </p:tavLst>
                                    </p:anim>
                                    <p:animEffect transition="in" filter="fade">
                                      <p:cBhvr>
                                        <p:cTn id="10" dur="10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3200" b="1" dirty="0" smtClean="0">
                <a:solidFill>
                  <a:schemeClr val="tx1"/>
                </a:solidFill>
                <a:latin typeface="Times New Roman" pitchFamily="18" charset="0"/>
                <a:cs typeface="Times New Roman" pitchFamily="18" charset="0"/>
              </a:rPr>
              <a:t>Bus Topology</a:t>
            </a:r>
            <a:endParaRPr lang="en-US" sz="3200" b="1" dirty="0"/>
          </a:p>
        </p:txBody>
      </p:sp>
      <p:sp>
        <p:nvSpPr>
          <p:cNvPr id="21508" name="Slide Number Placeholder 3"/>
          <p:cNvSpPr>
            <a:spLocks noGrp="1"/>
          </p:cNvSpPr>
          <p:nvPr>
            <p:ph type="sldNum" sz="quarter" idx="12"/>
          </p:nvPr>
        </p:nvSpPr>
        <p:spPr bwMode="auto">
          <a:xfrm>
            <a:off x="8129588" y="5734050"/>
            <a:ext cx="609600" cy="520700"/>
          </a:xfrm>
          <a:prstGeom prst="rect">
            <a:avLst/>
          </a:prstGeom>
          <a:noFill/>
          <a:ln>
            <a:miter lim="800000"/>
            <a:headEnd/>
            <a:tailEnd/>
          </a:ln>
        </p:spPr>
        <p:txBody>
          <a:bodyPr wrap="square" lIns="91440" tIns="45720" rIns="91440" bIns="45720" numCol="1" anchorCtr="0" compatLnSpc="1">
            <a:prstTxWarp prst="textNoShape">
              <a:avLst/>
            </a:prstTxWarp>
          </a:bodyPr>
          <a:lstStyle/>
          <a:p>
            <a:endParaRPr lang="en-GB" altLang="en-US" dirty="0" smtClean="0"/>
          </a:p>
        </p:txBody>
      </p:sp>
      <p:sp>
        <p:nvSpPr>
          <p:cNvPr id="21507" name="Content Placeholder 2"/>
          <p:cNvSpPr>
            <a:spLocks noGrp="1"/>
          </p:cNvSpPr>
          <p:nvPr>
            <p:ph sz="quarter" idx="1"/>
          </p:nvPr>
        </p:nvSpPr>
        <p:spPr>
          <a:xfrm>
            <a:off x="381000" y="990600"/>
            <a:ext cx="7467600" cy="4873625"/>
          </a:xfrm>
        </p:spPr>
        <p:txBody>
          <a:bodyPr>
            <a:normAutofit fontScale="92500"/>
          </a:bodyPr>
          <a:lstStyle/>
          <a:p>
            <a:pPr eaLnBrk="1" hangingPunct="1">
              <a:buFont typeface="Wingdings" charset="2"/>
              <a:buChar char="Ø"/>
            </a:pPr>
            <a:r>
              <a:rPr lang="en-US" sz="2800" dirty="0" smtClean="0">
                <a:latin typeface="Times New Roman" charset="0"/>
                <a:cs typeface="Times New Roman" charset="0"/>
              </a:rPr>
              <a:t>Total number of links = n + 1</a:t>
            </a:r>
          </a:p>
          <a:p>
            <a:pPr eaLnBrk="1" hangingPunct="1">
              <a:buFont typeface="Wingdings" charset="2"/>
              <a:buChar char="Ø"/>
            </a:pPr>
            <a:r>
              <a:rPr lang="en-US" sz="2800" dirty="0" smtClean="0">
                <a:latin typeface="Times New Roman" charset="0"/>
                <a:cs typeface="Times New Roman" charset="0"/>
              </a:rPr>
              <a:t>Multi-point connection</a:t>
            </a:r>
          </a:p>
          <a:p>
            <a:pPr eaLnBrk="1" hangingPunct="1">
              <a:buFont typeface="Wingdings" charset="2"/>
              <a:buNone/>
            </a:pPr>
            <a:r>
              <a:rPr lang="en-US" sz="2800" b="1" dirty="0" smtClean="0">
                <a:latin typeface="Times New Roman" charset="0"/>
                <a:cs typeface="Times New Roman" charset="0"/>
              </a:rPr>
              <a:t>Advantages</a:t>
            </a:r>
          </a:p>
          <a:p>
            <a:pPr eaLnBrk="1" hangingPunct="1">
              <a:buFont typeface="Wingdings" charset="2"/>
              <a:buChar char="Ø"/>
            </a:pPr>
            <a:r>
              <a:rPr lang="en-US" sz="2800" dirty="0" smtClean="0">
                <a:latin typeface="Times New Roman" charset="0"/>
                <a:cs typeface="Times New Roman" charset="0"/>
              </a:rPr>
              <a:t>Ease of installation.</a:t>
            </a:r>
          </a:p>
          <a:p>
            <a:pPr eaLnBrk="1" hangingPunct="1">
              <a:buFont typeface="Wingdings" charset="2"/>
              <a:buChar char="Ø"/>
            </a:pPr>
            <a:r>
              <a:rPr lang="en-US" sz="2800" dirty="0" smtClean="0">
                <a:latin typeface="Times New Roman" charset="0"/>
                <a:cs typeface="Times New Roman" charset="0"/>
              </a:rPr>
              <a:t>Uses less cabling.</a:t>
            </a:r>
          </a:p>
          <a:p>
            <a:pPr eaLnBrk="1" hangingPunct="1">
              <a:buFont typeface="Wingdings" charset="2"/>
              <a:buChar char="Ø"/>
            </a:pPr>
            <a:r>
              <a:rPr lang="en-US" sz="2800" dirty="0" smtClean="0">
                <a:latin typeface="Times New Roman" charset="0"/>
                <a:cs typeface="Times New Roman" charset="0"/>
              </a:rPr>
              <a:t>Addition ,shifting and deletion of nodes involve only one link.</a:t>
            </a:r>
          </a:p>
          <a:p>
            <a:pPr eaLnBrk="1" hangingPunct="1">
              <a:buFont typeface="Wingdings" charset="2"/>
              <a:buNone/>
            </a:pPr>
            <a:r>
              <a:rPr lang="en-US" sz="2800" b="1" dirty="0" smtClean="0">
                <a:latin typeface="Times New Roman" charset="0"/>
                <a:cs typeface="Times New Roman" charset="0"/>
              </a:rPr>
              <a:t>Disadvantages</a:t>
            </a:r>
          </a:p>
          <a:p>
            <a:pPr eaLnBrk="1" hangingPunct="1">
              <a:buFont typeface="Wingdings" charset="2"/>
              <a:buChar char="Ø"/>
            </a:pPr>
            <a:r>
              <a:rPr lang="en-US" sz="2800" dirty="0" smtClean="0">
                <a:latin typeface="Times New Roman" charset="0"/>
                <a:cs typeface="Times New Roman" charset="0"/>
              </a:rPr>
              <a:t>A fault in the backbone halts all the transmission.</a:t>
            </a:r>
          </a:p>
          <a:p>
            <a:pPr eaLnBrk="1" hangingPunct="1">
              <a:buFont typeface="Wingdings" charset="2"/>
              <a:buChar char="Ø"/>
            </a:pPr>
            <a:r>
              <a:rPr lang="en-US" sz="2800" dirty="0" smtClean="0">
                <a:latin typeface="Times New Roman" charset="0"/>
                <a:cs typeface="Times New Roman" charset="0"/>
              </a:rPr>
              <a:t>Number of taps are limited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FE858ED3-8D04-4696-A4EF-C479CF142555}" type="slidenum">
              <a:rPr lang="en-US" sz="1200" i="0" smtClean="0">
                <a:latin typeface="Arial" pitchFamily="34" charset="0"/>
              </a:rPr>
              <a:pPr eaLnBrk="1" hangingPunct="1">
                <a:defRPr/>
              </a:pPr>
              <a:t>39</a:t>
            </a:fld>
            <a:endParaRPr lang="en-US" sz="1200" i="0" dirty="0" smtClean="0">
              <a:latin typeface="Arial" pitchFamily="34" charset="0"/>
            </a:endParaRPr>
          </a:p>
        </p:txBody>
      </p:sp>
      <p:sp>
        <p:nvSpPr>
          <p:cNvPr id="50178" name="Rectangle 14"/>
          <p:cNvSpPr>
            <a:spLocks noChangeArrowheads="1"/>
          </p:cNvSpPr>
          <p:nvPr/>
        </p:nvSpPr>
        <p:spPr bwMode="auto">
          <a:xfrm>
            <a:off x="152400" y="76200"/>
            <a:ext cx="8991600" cy="461963"/>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1.7</a:t>
            </a:r>
            <a:r>
              <a:rPr lang="en-US" sz="2000">
                <a:solidFill>
                  <a:srgbClr val="0000CC"/>
                </a:solidFill>
                <a:latin typeface="Times-BoldItalic"/>
              </a:rPr>
              <a:t>: </a:t>
            </a:r>
            <a:r>
              <a:rPr lang="en-US" sz="2000">
                <a:solidFill>
                  <a:schemeClr val="bg2"/>
                </a:solidFill>
                <a:latin typeface="Times-BoldItalic"/>
              </a:rPr>
              <a:t> A ring topology</a:t>
            </a:r>
            <a:endParaRPr lang="en-US" sz="2000">
              <a:solidFill>
                <a:schemeClr val="bg2"/>
              </a:solidFill>
            </a:endParaRPr>
          </a:p>
        </p:txBody>
      </p:sp>
      <p:pic>
        <p:nvPicPr>
          <p:cNvPr id="2" name="Picture 2"/>
          <p:cNvPicPr>
            <a:picLocks noChangeAspect="1" noChangeArrowheads="1"/>
          </p:cNvPicPr>
          <p:nvPr/>
        </p:nvPicPr>
        <p:blipFill>
          <a:blip r:embed="rId3"/>
          <a:srcRect/>
          <a:stretch>
            <a:fillRect/>
          </a:stretch>
        </p:blipFill>
        <p:spPr bwMode="auto">
          <a:xfrm>
            <a:off x="381000" y="2098675"/>
            <a:ext cx="8305800" cy="2854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F10E0CF3-4C53-4075-9683-4D0D7E082BB7}" type="slidenum">
              <a:rPr lang="en-US" sz="1200" i="0" smtClean="0">
                <a:latin typeface="Arial" pitchFamily="34" charset="0"/>
              </a:rPr>
              <a:pPr eaLnBrk="1" hangingPunct="1">
                <a:defRPr/>
              </a:pPr>
              <a:t>4</a:t>
            </a:fld>
            <a:endParaRPr lang="en-US" sz="1200" i="0" dirty="0" smtClean="0">
              <a:latin typeface="Arial" pitchFamily="34" charset="0"/>
            </a:endParaRPr>
          </a:p>
        </p:txBody>
      </p:sp>
      <p:sp>
        <p:nvSpPr>
          <p:cNvPr id="27650" name="Rectangle 14"/>
          <p:cNvSpPr>
            <a:spLocks noChangeArrowheads="1"/>
          </p:cNvSpPr>
          <p:nvPr/>
        </p:nvSpPr>
        <p:spPr bwMode="auto">
          <a:xfrm>
            <a:off x="152400" y="76200"/>
            <a:ext cx="8991600" cy="461963"/>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1.1</a:t>
            </a:r>
            <a:r>
              <a:rPr lang="en-US" sz="2000">
                <a:solidFill>
                  <a:srgbClr val="0000CC"/>
                </a:solidFill>
                <a:latin typeface="Times-BoldItalic"/>
              </a:rPr>
              <a:t>: </a:t>
            </a:r>
            <a:r>
              <a:rPr lang="en-US" sz="2000">
                <a:solidFill>
                  <a:schemeClr val="bg2"/>
                </a:solidFill>
                <a:latin typeface="Times-BoldItalic"/>
              </a:rPr>
              <a:t> Five components of data communication </a:t>
            </a:r>
            <a:endParaRPr lang="en-US" sz="2000">
              <a:solidFill>
                <a:schemeClr val="bg2"/>
              </a:solidFill>
            </a:endParaRPr>
          </a:p>
        </p:txBody>
      </p:sp>
      <p:pic>
        <p:nvPicPr>
          <p:cNvPr id="3074" name="Picture 2"/>
          <p:cNvPicPr>
            <a:picLocks noChangeAspect="1" noChangeArrowheads="1"/>
          </p:cNvPicPr>
          <p:nvPr/>
        </p:nvPicPr>
        <p:blipFill>
          <a:blip r:embed="rId3"/>
          <a:srcRect/>
          <a:stretch>
            <a:fillRect/>
          </a:stretch>
        </p:blipFill>
        <p:spPr bwMode="auto">
          <a:xfrm>
            <a:off x="723900" y="1909763"/>
            <a:ext cx="2216150" cy="1544637"/>
          </a:xfrm>
          <a:prstGeom prst="rect">
            <a:avLst/>
          </a:prstGeom>
          <a:noFill/>
          <a:ln w="9525">
            <a:no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5827713" y="1909763"/>
            <a:ext cx="2224087" cy="1544637"/>
          </a:xfrm>
          <a:prstGeom prst="rect">
            <a:avLst/>
          </a:prstGeom>
          <a:noFill/>
          <a:ln w="9525">
            <a:noFill/>
            <a:miter lim="800000"/>
            <a:headEnd/>
            <a:tailEnd/>
          </a:ln>
        </p:spPr>
      </p:pic>
      <p:pic>
        <p:nvPicPr>
          <p:cNvPr id="3076" name="Picture 4"/>
          <p:cNvPicPr>
            <a:picLocks noChangeAspect="1" noChangeArrowheads="1"/>
          </p:cNvPicPr>
          <p:nvPr/>
        </p:nvPicPr>
        <p:blipFill>
          <a:blip r:embed="rId5"/>
          <a:srcRect/>
          <a:stretch>
            <a:fillRect/>
          </a:stretch>
        </p:blipFill>
        <p:spPr bwMode="auto">
          <a:xfrm>
            <a:off x="2619375" y="3606800"/>
            <a:ext cx="3051175" cy="889000"/>
          </a:xfrm>
          <a:prstGeom prst="rect">
            <a:avLst/>
          </a:prstGeom>
          <a:noFill/>
          <a:ln w="9525">
            <a:noFill/>
            <a:miter lim="800000"/>
            <a:headEnd/>
            <a:tailEnd/>
          </a:ln>
        </p:spPr>
      </p:pic>
      <p:pic>
        <p:nvPicPr>
          <p:cNvPr id="3078" name="Picture 6"/>
          <p:cNvPicPr>
            <a:picLocks noChangeAspect="1" noChangeArrowheads="1"/>
          </p:cNvPicPr>
          <p:nvPr/>
        </p:nvPicPr>
        <p:blipFill>
          <a:blip r:embed="rId6"/>
          <a:srcRect/>
          <a:stretch>
            <a:fillRect/>
          </a:stretch>
        </p:blipFill>
        <p:spPr bwMode="auto">
          <a:xfrm>
            <a:off x="7167563" y="4343400"/>
            <a:ext cx="1290637" cy="817563"/>
          </a:xfrm>
          <a:prstGeom prst="rect">
            <a:avLst/>
          </a:prstGeom>
          <a:noFill/>
          <a:ln w="9525">
            <a:noFill/>
            <a:miter lim="800000"/>
            <a:headEnd/>
            <a:tailEnd/>
          </a:ln>
        </p:spPr>
      </p:pic>
      <p:pic>
        <p:nvPicPr>
          <p:cNvPr id="3079" name="Picture 7"/>
          <p:cNvPicPr>
            <a:picLocks noChangeAspect="1" noChangeArrowheads="1"/>
          </p:cNvPicPr>
          <p:nvPr/>
        </p:nvPicPr>
        <p:blipFill>
          <a:blip r:embed="rId7"/>
          <a:srcRect/>
          <a:stretch>
            <a:fillRect/>
          </a:stretch>
        </p:blipFill>
        <p:spPr bwMode="auto">
          <a:xfrm>
            <a:off x="1122363" y="4754563"/>
            <a:ext cx="6045200" cy="427037"/>
          </a:xfrm>
          <a:prstGeom prst="rect">
            <a:avLst/>
          </a:prstGeom>
          <a:noFill/>
          <a:ln w="9525">
            <a:noFill/>
            <a:miter lim="800000"/>
            <a:headEnd/>
            <a:tailEnd/>
          </a:ln>
        </p:spPr>
      </p:pic>
      <p:pic>
        <p:nvPicPr>
          <p:cNvPr id="3077" name="Picture 5"/>
          <p:cNvPicPr>
            <a:picLocks noChangeAspect="1" noChangeArrowheads="1"/>
          </p:cNvPicPr>
          <p:nvPr/>
        </p:nvPicPr>
        <p:blipFill>
          <a:blip r:embed="rId8"/>
          <a:srcRect/>
          <a:stretch>
            <a:fillRect/>
          </a:stretch>
        </p:blipFill>
        <p:spPr bwMode="auto">
          <a:xfrm>
            <a:off x="533400" y="4343400"/>
            <a:ext cx="1290638" cy="8175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079"/>
                                        </p:tgtEl>
                                        <p:attrNameLst>
                                          <p:attrName>style.visibility</p:attrName>
                                        </p:attrNameLst>
                                      </p:cBhvr>
                                      <p:to>
                                        <p:strVal val="visible"/>
                                      </p:to>
                                    </p:set>
                                    <p:animEffect transition="in" filter="wipe(left)">
                                      <p:cBhvr>
                                        <p:cTn id="15" dur="2000"/>
                                        <p:tgtEl>
                                          <p:spTgt spid="3079"/>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076"/>
                                        </p:tgtEl>
                                        <p:attrNameLst>
                                          <p:attrName>style.visibility</p:attrName>
                                        </p:attrNameLst>
                                      </p:cBhvr>
                                      <p:to>
                                        <p:strVal val="visible"/>
                                      </p:to>
                                    </p:set>
                                    <p:animEffect transition="in" filter="circle(in)">
                                      <p:cBhvr>
                                        <p:cTn id="20" dur="2000"/>
                                        <p:tgtEl>
                                          <p:spTgt spid="307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 calcmode="lin" valueType="num">
                                      <p:cBhvr additive="base">
                                        <p:cTn id="25" dur="500" fill="hold"/>
                                        <p:tgtEl>
                                          <p:spTgt spid="3074"/>
                                        </p:tgtEl>
                                        <p:attrNameLst>
                                          <p:attrName>ppt_x</p:attrName>
                                        </p:attrNameLst>
                                      </p:cBhvr>
                                      <p:tavLst>
                                        <p:tav tm="0">
                                          <p:val>
                                            <p:strVal val="#ppt_x"/>
                                          </p:val>
                                        </p:tav>
                                        <p:tav tm="100000">
                                          <p:val>
                                            <p:strVal val="#ppt_x"/>
                                          </p:val>
                                        </p:tav>
                                      </p:tavLst>
                                    </p:anim>
                                    <p:anim calcmode="lin" valueType="num">
                                      <p:cBhvr additive="base">
                                        <p:cTn id="26" dur="500" fill="hold"/>
                                        <p:tgtEl>
                                          <p:spTgt spid="3074"/>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3075"/>
                                        </p:tgtEl>
                                        <p:attrNameLst>
                                          <p:attrName>style.visibility</p:attrName>
                                        </p:attrNameLst>
                                      </p:cBhvr>
                                      <p:to>
                                        <p:strVal val="visible"/>
                                      </p:to>
                                    </p:set>
                                    <p:anim calcmode="lin" valueType="num">
                                      <p:cBhvr additive="base">
                                        <p:cTn id="29" dur="500" fill="hold"/>
                                        <p:tgtEl>
                                          <p:spTgt spid="3075"/>
                                        </p:tgtEl>
                                        <p:attrNameLst>
                                          <p:attrName>ppt_x</p:attrName>
                                        </p:attrNameLst>
                                      </p:cBhvr>
                                      <p:tavLst>
                                        <p:tav tm="0">
                                          <p:val>
                                            <p:strVal val="#ppt_x"/>
                                          </p:val>
                                        </p:tav>
                                        <p:tav tm="100000">
                                          <p:val>
                                            <p:strVal val="#ppt_x"/>
                                          </p:val>
                                        </p:tav>
                                      </p:tavLst>
                                    </p:anim>
                                    <p:anim calcmode="lin" valueType="num">
                                      <p:cBhvr additive="base">
                                        <p:cTn id="30" dur="500" fill="hold"/>
                                        <p:tgtEl>
                                          <p:spTgt spid="307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2"/>
          </p:nvPr>
        </p:nvSpPr>
        <p:spPr>
          <a:noFill/>
        </p:spPr>
        <p:txBody>
          <a:bodyPr/>
          <a:lstStyle/>
          <a:p>
            <a:r>
              <a:rPr lang="en-US" smtClean="0"/>
              <a:t>1.</a:t>
            </a:r>
            <a:fld id="{041BC5E5-32FC-4E72-A54A-51E2A5970A8B}" type="slidenum">
              <a:rPr lang="en-US" smtClean="0"/>
              <a:pPr/>
              <a:t>40</a:t>
            </a:fld>
            <a:endParaRPr lang="en-US" smtClean="0"/>
          </a:p>
        </p:txBody>
      </p:sp>
      <p:sp>
        <p:nvSpPr>
          <p:cNvPr id="17416" name="Rectangle 7"/>
          <p:cNvSpPr>
            <a:spLocks noGrp="1" noChangeArrowheads="1"/>
          </p:cNvSpPr>
          <p:nvPr>
            <p:ph sz="quarter" idx="1"/>
          </p:nvPr>
        </p:nvSpPr>
        <p:spPr bwMode="auto">
          <a:xfrm>
            <a:off x="457200" y="1371600"/>
            <a:ext cx="7772400" cy="41148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400" b="1" smtClean="0">
                <a:solidFill>
                  <a:schemeClr val="folHlink"/>
                </a:solidFill>
                <a:latin typeface="Times New Roman" charset="0"/>
              </a:rPr>
              <a:t>Local Area Networks (LANs)</a:t>
            </a:r>
          </a:p>
          <a:p>
            <a:pPr lvl="1" eaLnBrk="1" hangingPunct="1"/>
            <a:r>
              <a:rPr lang="en-US" sz="2000" b="1" smtClean="0">
                <a:solidFill>
                  <a:schemeClr val="folHlink"/>
                </a:solidFill>
                <a:latin typeface="Times New Roman" charset="0"/>
              </a:rPr>
              <a:t>Short distances</a:t>
            </a:r>
          </a:p>
          <a:p>
            <a:pPr lvl="1" eaLnBrk="1" hangingPunct="1"/>
            <a:r>
              <a:rPr lang="en-US" sz="2000" b="1" smtClean="0">
                <a:solidFill>
                  <a:schemeClr val="folHlink"/>
                </a:solidFill>
                <a:latin typeface="Times New Roman" charset="0"/>
              </a:rPr>
              <a:t>Designed to provide local interconnectivity</a:t>
            </a:r>
          </a:p>
          <a:p>
            <a:pPr eaLnBrk="1" hangingPunct="1"/>
            <a:r>
              <a:rPr lang="en-US" sz="2400" b="1" smtClean="0">
                <a:solidFill>
                  <a:schemeClr val="folHlink"/>
                </a:solidFill>
                <a:latin typeface="Times New Roman" charset="0"/>
              </a:rPr>
              <a:t>Wide Area Networks (WANs)</a:t>
            </a:r>
          </a:p>
          <a:p>
            <a:pPr lvl="1" eaLnBrk="1" hangingPunct="1"/>
            <a:r>
              <a:rPr lang="en-US" sz="2000" b="1" smtClean="0">
                <a:solidFill>
                  <a:schemeClr val="folHlink"/>
                </a:solidFill>
                <a:latin typeface="Times New Roman" charset="0"/>
              </a:rPr>
              <a:t>Long distances</a:t>
            </a:r>
          </a:p>
          <a:p>
            <a:pPr lvl="1" eaLnBrk="1" hangingPunct="1"/>
            <a:r>
              <a:rPr lang="en-US" sz="2000" b="1" smtClean="0">
                <a:solidFill>
                  <a:schemeClr val="folHlink"/>
                </a:solidFill>
                <a:latin typeface="Times New Roman" charset="0"/>
              </a:rPr>
              <a:t>Provide connectivity over large areas</a:t>
            </a:r>
          </a:p>
          <a:p>
            <a:pPr eaLnBrk="1" hangingPunct="1"/>
            <a:r>
              <a:rPr lang="en-US" sz="2400" b="1" smtClean="0">
                <a:solidFill>
                  <a:schemeClr val="folHlink"/>
                </a:solidFill>
                <a:latin typeface="Times New Roman" charset="0"/>
              </a:rPr>
              <a:t>Metropolitan Area Networks (MANs)</a:t>
            </a:r>
          </a:p>
          <a:p>
            <a:pPr lvl="1" eaLnBrk="1" hangingPunct="1"/>
            <a:r>
              <a:rPr lang="en-US" sz="2000" b="1" smtClean="0">
                <a:solidFill>
                  <a:schemeClr val="folHlink"/>
                </a:solidFill>
                <a:latin typeface="Times New Roman" charset="0"/>
              </a:rPr>
              <a:t>Provide connectivity over areas such as a city, a campus</a:t>
            </a:r>
          </a:p>
        </p:txBody>
      </p:sp>
      <p:sp>
        <p:nvSpPr>
          <p:cNvPr id="17411" name="Line 2"/>
          <p:cNvSpPr>
            <a:spLocks noChangeShapeType="1"/>
          </p:cNvSpPr>
          <p:nvPr/>
        </p:nvSpPr>
        <p:spPr bwMode="auto">
          <a:xfrm>
            <a:off x="152400" y="228600"/>
            <a:ext cx="8763000" cy="0"/>
          </a:xfrm>
          <a:prstGeom prst="line">
            <a:avLst/>
          </a:prstGeom>
          <a:noFill/>
          <a:ln w="76200">
            <a:solidFill>
              <a:schemeClr val="hlink"/>
            </a:solidFill>
            <a:round/>
            <a:headEnd/>
            <a:tailEnd/>
          </a:ln>
        </p:spPr>
        <p:txBody>
          <a:bodyPr/>
          <a:lstStyle/>
          <a:p>
            <a:endParaRPr lang="en-IN"/>
          </a:p>
        </p:txBody>
      </p:sp>
      <p:sp>
        <p:nvSpPr>
          <p:cNvPr id="17412" name="Line 3"/>
          <p:cNvSpPr>
            <a:spLocks noChangeShapeType="1"/>
          </p:cNvSpPr>
          <p:nvPr/>
        </p:nvSpPr>
        <p:spPr bwMode="auto">
          <a:xfrm>
            <a:off x="152400" y="1066800"/>
            <a:ext cx="8763000" cy="0"/>
          </a:xfrm>
          <a:prstGeom prst="line">
            <a:avLst/>
          </a:prstGeom>
          <a:noFill/>
          <a:ln w="19050">
            <a:solidFill>
              <a:schemeClr val="hlink"/>
            </a:solidFill>
            <a:round/>
            <a:headEnd/>
            <a:tailEnd/>
          </a:ln>
        </p:spPr>
        <p:txBody>
          <a:bodyPr/>
          <a:lstStyle/>
          <a:p>
            <a:endParaRPr lang="en-IN"/>
          </a:p>
        </p:txBody>
      </p:sp>
      <p:sp>
        <p:nvSpPr>
          <p:cNvPr id="17413" name="Text Box 4"/>
          <p:cNvSpPr txBox="1">
            <a:spLocks noChangeArrowheads="1"/>
          </p:cNvSpPr>
          <p:nvPr/>
        </p:nvSpPr>
        <p:spPr bwMode="auto">
          <a:xfrm>
            <a:off x="304800" y="361950"/>
            <a:ext cx="4383088" cy="579438"/>
          </a:xfrm>
          <a:prstGeom prst="rect">
            <a:avLst/>
          </a:prstGeom>
          <a:noFill/>
          <a:ln w="9525">
            <a:noFill/>
            <a:miter lim="800000"/>
            <a:headEnd/>
            <a:tailEnd/>
          </a:ln>
        </p:spPr>
        <p:txBody>
          <a:bodyPr wrap="none">
            <a:spAutoFit/>
          </a:bodyPr>
          <a:lstStyle/>
          <a:p>
            <a:r>
              <a:rPr lang="en-US">
                <a:latin typeface="Times New Roman" charset="0"/>
              </a:rPr>
              <a:t>Categories of Networks</a:t>
            </a:r>
            <a:endParaRPr lang="en-US" sz="2000" i="1">
              <a:latin typeface="Times New Roman" charset="0"/>
            </a:endParaRPr>
          </a:p>
        </p:txBody>
      </p:sp>
      <p:sp>
        <p:nvSpPr>
          <p:cNvPr id="1741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IN"/>
          </a:p>
        </p:txBody>
      </p:sp>
      <p:sp>
        <p:nvSpPr>
          <p:cNvPr id="17415" name="Text Box 6"/>
          <p:cNvSpPr txBox="1">
            <a:spLocks noChangeArrowheads="1"/>
          </p:cNvSpPr>
          <p:nvPr/>
        </p:nvSpPr>
        <p:spPr bwMode="auto">
          <a:xfrm>
            <a:off x="457200" y="1524000"/>
            <a:ext cx="7315200" cy="579438"/>
          </a:xfrm>
          <a:prstGeom prst="rect">
            <a:avLst/>
          </a:prstGeom>
          <a:noFill/>
          <a:ln w="9525">
            <a:noFill/>
            <a:miter lim="800000"/>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F83021C9-3046-4FF0-81F3-29131FB31B21}" type="slidenum">
              <a:rPr lang="en-US" sz="1200" i="0" smtClean="0">
                <a:latin typeface="Arial" pitchFamily="34" charset="0"/>
              </a:rPr>
              <a:pPr eaLnBrk="1" hangingPunct="1">
                <a:defRPr/>
              </a:pPr>
              <a:t>41</a:t>
            </a:fld>
            <a:endParaRPr lang="en-US" sz="1200" i="0" dirty="0" smtClean="0">
              <a:latin typeface="Arial" pitchFamily="34" charset="0"/>
            </a:endParaRPr>
          </a:p>
        </p:txBody>
      </p:sp>
      <p:sp>
        <p:nvSpPr>
          <p:cNvPr id="56322" name="Rectangle 14"/>
          <p:cNvSpPr>
            <a:spLocks noChangeArrowheads="1"/>
          </p:cNvSpPr>
          <p:nvPr/>
        </p:nvSpPr>
        <p:spPr bwMode="auto">
          <a:xfrm>
            <a:off x="152400" y="76200"/>
            <a:ext cx="8991600" cy="400050"/>
          </a:xfrm>
          <a:prstGeom prst="rect">
            <a:avLst/>
          </a:prstGeom>
          <a:solidFill>
            <a:schemeClr val="bg1"/>
          </a:solidFill>
          <a:ln w="9525">
            <a:noFill/>
            <a:miter lim="800000"/>
            <a:headEnd/>
            <a:tailEnd/>
          </a:ln>
        </p:spPr>
        <p:txBody>
          <a:bodyPr>
            <a:spAutoFit/>
          </a:bodyPr>
          <a:lstStyle/>
          <a:p>
            <a:pPr eaLnBrk="0" hangingPunct="0"/>
            <a:r>
              <a:rPr lang="en-US" sz="2000">
                <a:solidFill>
                  <a:srgbClr val="FF0000"/>
                </a:solidFill>
                <a:latin typeface="Times-BoldItalic"/>
              </a:rPr>
              <a:t>Figure 1.8:  </a:t>
            </a:r>
            <a:r>
              <a:rPr lang="en-US" sz="2000">
                <a:solidFill>
                  <a:schemeClr val="bg2"/>
                </a:solidFill>
                <a:latin typeface="Times-BoldItalic"/>
              </a:rPr>
              <a:t>An Isolated LAN in the past and today </a:t>
            </a:r>
            <a:endParaRPr lang="en-US" sz="2000">
              <a:solidFill>
                <a:schemeClr val="bg2"/>
              </a:solidFill>
            </a:endParaRPr>
          </a:p>
        </p:txBody>
      </p:sp>
      <p:pic>
        <p:nvPicPr>
          <p:cNvPr id="8197" name="Picture 5"/>
          <p:cNvPicPr>
            <a:picLocks noChangeAspect="1" noChangeArrowheads="1"/>
          </p:cNvPicPr>
          <p:nvPr/>
        </p:nvPicPr>
        <p:blipFill>
          <a:blip r:embed="rId3"/>
          <a:srcRect/>
          <a:stretch>
            <a:fillRect/>
          </a:stretch>
        </p:blipFill>
        <p:spPr bwMode="auto">
          <a:xfrm>
            <a:off x="1066800" y="762000"/>
            <a:ext cx="6505575" cy="1854200"/>
          </a:xfrm>
          <a:prstGeom prst="rect">
            <a:avLst/>
          </a:prstGeom>
          <a:noFill/>
          <a:ln w="9525">
            <a:noFill/>
            <a:miter lim="800000"/>
            <a:headEnd/>
            <a:tailEnd/>
          </a:ln>
        </p:spPr>
      </p:pic>
      <p:pic>
        <p:nvPicPr>
          <p:cNvPr id="8199" name="Picture 7"/>
          <p:cNvPicPr>
            <a:picLocks noChangeAspect="1" noChangeArrowheads="1"/>
          </p:cNvPicPr>
          <p:nvPr/>
        </p:nvPicPr>
        <p:blipFill>
          <a:blip r:embed="rId4"/>
          <a:srcRect/>
          <a:stretch>
            <a:fillRect/>
          </a:stretch>
        </p:blipFill>
        <p:spPr bwMode="auto">
          <a:xfrm>
            <a:off x="381000" y="3048000"/>
            <a:ext cx="5067300" cy="3130550"/>
          </a:xfrm>
          <a:prstGeom prst="rect">
            <a:avLst/>
          </a:prstGeom>
          <a:noFill/>
          <a:ln w="9525">
            <a:noFill/>
            <a:miter lim="800000"/>
            <a:headEnd/>
            <a:tailEnd/>
          </a:ln>
        </p:spPr>
      </p:pic>
      <p:pic>
        <p:nvPicPr>
          <p:cNvPr id="8200" name="Picture 8"/>
          <p:cNvPicPr>
            <a:picLocks noChangeAspect="1" noChangeArrowheads="1"/>
          </p:cNvPicPr>
          <p:nvPr/>
        </p:nvPicPr>
        <p:blipFill>
          <a:blip r:embed="rId5"/>
          <a:srcRect/>
          <a:stretch>
            <a:fillRect/>
          </a:stretch>
        </p:blipFill>
        <p:spPr bwMode="auto">
          <a:xfrm>
            <a:off x="6388100" y="3402013"/>
            <a:ext cx="1765300" cy="20081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1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6" presetClass="entr" presetSubtype="0" fill="hold" nodeType="clickEffect">
                                  <p:stCondLst>
                                    <p:cond delay="0"/>
                                  </p:stCondLst>
                                  <p:childTnLst>
                                    <p:set>
                                      <p:cBhvr>
                                        <p:cTn id="14" dur="1" fill="hold">
                                          <p:stCondLst>
                                            <p:cond delay="0"/>
                                          </p:stCondLst>
                                        </p:cTn>
                                        <p:tgtEl>
                                          <p:spTgt spid="8200"/>
                                        </p:tgtEl>
                                        <p:attrNameLst>
                                          <p:attrName>style.visibility</p:attrName>
                                        </p:attrNameLst>
                                      </p:cBhvr>
                                      <p:to>
                                        <p:strVal val="visible"/>
                                      </p:to>
                                    </p:set>
                                    <p:animEffect transition="in" filter="wipe(down)">
                                      <p:cBhvr>
                                        <p:cTn id="15" dur="580">
                                          <p:stCondLst>
                                            <p:cond delay="0"/>
                                          </p:stCondLst>
                                        </p:cTn>
                                        <p:tgtEl>
                                          <p:spTgt spid="8200"/>
                                        </p:tgtEl>
                                      </p:cBhvr>
                                    </p:animEffect>
                                    <p:anim calcmode="lin" valueType="num">
                                      <p:cBhvr>
                                        <p:cTn id="16" dur="1822" tmFilter="0,0; 0.14,0.36; 0.43,0.73; 0.71,0.91; 1.0,1.0">
                                          <p:stCondLst>
                                            <p:cond delay="0"/>
                                          </p:stCondLst>
                                        </p:cTn>
                                        <p:tgtEl>
                                          <p:spTgt spid="8200"/>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200"/>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200"/>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200"/>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200"/>
                                        </p:tgtEl>
                                        <p:attrNameLst>
                                          <p:attrName>ppt_y</p:attrName>
                                        </p:attrNameLst>
                                      </p:cBhvr>
                                      <p:tavLst>
                                        <p:tav tm="0" fmla="#ppt_y-sin(pi*$)/81">
                                          <p:val>
                                            <p:fltVal val="0"/>
                                          </p:val>
                                        </p:tav>
                                        <p:tav tm="100000">
                                          <p:val>
                                            <p:fltVal val="1"/>
                                          </p:val>
                                        </p:tav>
                                      </p:tavLst>
                                    </p:anim>
                                    <p:animScale>
                                      <p:cBhvr>
                                        <p:cTn id="21" dur="26">
                                          <p:stCondLst>
                                            <p:cond delay="650"/>
                                          </p:stCondLst>
                                        </p:cTn>
                                        <p:tgtEl>
                                          <p:spTgt spid="8200"/>
                                        </p:tgtEl>
                                      </p:cBhvr>
                                      <p:to x="100000" y="60000"/>
                                    </p:animScale>
                                    <p:animScale>
                                      <p:cBhvr>
                                        <p:cTn id="22" dur="166" decel="50000">
                                          <p:stCondLst>
                                            <p:cond delay="676"/>
                                          </p:stCondLst>
                                        </p:cTn>
                                        <p:tgtEl>
                                          <p:spTgt spid="8200"/>
                                        </p:tgtEl>
                                      </p:cBhvr>
                                      <p:to x="100000" y="100000"/>
                                    </p:animScale>
                                    <p:animScale>
                                      <p:cBhvr>
                                        <p:cTn id="23" dur="26">
                                          <p:stCondLst>
                                            <p:cond delay="1312"/>
                                          </p:stCondLst>
                                        </p:cTn>
                                        <p:tgtEl>
                                          <p:spTgt spid="8200"/>
                                        </p:tgtEl>
                                      </p:cBhvr>
                                      <p:to x="100000" y="80000"/>
                                    </p:animScale>
                                    <p:animScale>
                                      <p:cBhvr>
                                        <p:cTn id="24" dur="166" decel="50000">
                                          <p:stCondLst>
                                            <p:cond delay="1338"/>
                                          </p:stCondLst>
                                        </p:cTn>
                                        <p:tgtEl>
                                          <p:spTgt spid="8200"/>
                                        </p:tgtEl>
                                      </p:cBhvr>
                                      <p:to x="100000" y="100000"/>
                                    </p:animScale>
                                    <p:animScale>
                                      <p:cBhvr>
                                        <p:cTn id="25" dur="26">
                                          <p:stCondLst>
                                            <p:cond delay="1642"/>
                                          </p:stCondLst>
                                        </p:cTn>
                                        <p:tgtEl>
                                          <p:spTgt spid="8200"/>
                                        </p:tgtEl>
                                      </p:cBhvr>
                                      <p:to x="100000" y="90000"/>
                                    </p:animScale>
                                    <p:animScale>
                                      <p:cBhvr>
                                        <p:cTn id="26" dur="166" decel="50000">
                                          <p:stCondLst>
                                            <p:cond delay="1668"/>
                                          </p:stCondLst>
                                        </p:cTn>
                                        <p:tgtEl>
                                          <p:spTgt spid="8200"/>
                                        </p:tgtEl>
                                      </p:cBhvr>
                                      <p:to x="100000" y="100000"/>
                                    </p:animScale>
                                    <p:animScale>
                                      <p:cBhvr>
                                        <p:cTn id="27" dur="26">
                                          <p:stCondLst>
                                            <p:cond delay="1808"/>
                                          </p:stCondLst>
                                        </p:cTn>
                                        <p:tgtEl>
                                          <p:spTgt spid="8200"/>
                                        </p:tgtEl>
                                      </p:cBhvr>
                                      <p:to x="100000" y="95000"/>
                                    </p:animScale>
                                    <p:animScale>
                                      <p:cBhvr>
                                        <p:cTn id="28" dur="166" decel="50000">
                                          <p:stCondLst>
                                            <p:cond delay="1834"/>
                                          </p:stCondLst>
                                        </p:cTn>
                                        <p:tgtEl>
                                          <p:spTgt spid="820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48163C05-B218-4D0C-AEDE-16BECDE6A65E}" type="slidenum">
              <a:rPr lang="en-US" sz="1200" i="0" smtClean="0">
                <a:latin typeface="Arial" pitchFamily="34" charset="0"/>
              </a:rPr>
              <a:pPr eaLnBrk="1" hangingPunct="1">
                <a:defRPr/>
              </a:pPr>
              <a:t>42</a:t>
            </a:fld>
            <a:endParaRPr lang="en-US" sz="1200" i="0" dirty="0" smtClean="0">
              <a:latin typeface="Arial" pitchFamily="34" charset="0"/>
            </a:endParaRPr>
          </a:p>
        </p:txBody>
      </p:sp>
      <p:sp>
        <p:nvSpPr>
          <p:cNvPr id="60418" name="Rectangle 14"/>
          <p:cNvSpPr>
            <a:spLocks noChangeArrowheads="1"/>
          </p:cNvSpPr>
          <p:nvPr/>
        </p:nvSpPr>
        <p:spPr bwMode="auto">
          <a:xfrm>
            <a:off x="152400" y="76200"/>
            <a:ext cx="6705600" cy="400050"/>
          </a:xfrm>
          <a:prstGeom prst="rect">
            <a:avLst/>
          </a:prstGeom>
          <a:solidFill>
            <a:schemeClr val="bg1"/>
          </a:solidFill>
          <a:ln w="9525">
            <a:noFill/>
            <a:miter lim="800000"/>
            <a:headEnd/>
            <a:tailEnd/>
          </a:ln>
        </p:spPr>
        <p:txBody>
          <a:bodyPr>
            <a:spAutoFit/>
          </a:bodyPr>
          <a:lstStyle/>
          <a:p>
            <a:pPr eaLnBrk="0" hangingPunct="0"/>
            <a:r>
              <a:rPr lang="en-US" sz="2000">
                <a:solidFill>
                  <a:srgbClr val="FF0000"/>
                </a:solidFill>
                <a:latin typeface="Times-BoldItalic"/>
              </a:rPr>
              <a:t>Figure 1.9:  </a:t>
            </a:r>
            <a:r>
              <a:rPr lang="en-US" sz="2000">
                <a:solidFill>
                  <a:schemeClr val="bg2"/>
                </a:solidFill>
                <a:latin typeface="Times-BoldItalic"/>
              </a:rPr>
              <a:t>A Point-to-Point WAN  </a:t>
            </a:r>
            <a:endParaRPr lang="en-US" sz="2000">
              <a:solidFill>
                <a:schemeClr val="bg2"/>
              </a:solidFill>
            </a:endParaRPr>
          </a:p>
        </p:txBody>
      </p:sp>
      <p:pic>
        <p:nvPicPr>
          <p:cNvPr id="10247" name="Picture 7"/>
          <p:cNvPicPr>
            <a:picLocks noChangeAspect="1" noChangeArrowheads="1"/>
          </p:cNvPicPr>
          <p:nvPr/>
        </p:nvPicPr>
        <p:blipFill>
          <a:blip r:embed="rId3"/>
          <a:srcRect/>
          <a:stretch>
            <a:fillRect/>
          </a:stretch>
        </p:blipFill>
        <p:spPr bwMode="auto">
          <a:xfrm>
            <a:off x="609600" y="2743200"/>
            <a:ext cx="7654925" cy="681038"/>
          </a:xfrm>
          <a:prstGeom prst="rect">
            <a:avLst/>
          </a:prstGeom>
          <a:noFill/>
          <a:ln w="9525">
            <a:noFill/>
            <a:miter lim="800000"/>
            <a:headEnd/>
            <a:tailEnd/>
          </a:ln>
        </p:spPr>
      </p:pic>
      <p:pic>
        <p:nvPicPr>
          <p:cNvPr id="10248" name="Picture 8"/>
          <p:cNvPicPr>
            <a:picLocks noChangeAspect="1" noChangeArrowheads="1"/>
          </p:cNvPicPr>
          <p:nvPr/>
        </p:nvPicPr>
        <p:blipFill>
          <a:blip r:embed="rId4"/>
          <a:srcRect/>
          <a:stretch>
            <a:fillRect/>
          </a:stretch>
        </p:blipFill>
        <p:spPr bwMode="auto">
          <a:xfrm>
            <a:off x="2881313" y="4191000"/>
            <a:ext cx="3111500" cy="660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0247"/>
                                        </p:tgtEl>
                                        <p:attrNameLst>
                                          <p:attrName>style.visibility</p:attrName>
                                        </p:attrNameLst>
                                      </p:cBhvr>
                                      <p:to>
                                        <p:strVal val="visible"/>
                                      </p:to>
                                    </p:set>
                                    <p:anim calcmode="lin" valueType="num">
                                      <p:cBhvr>
                                        <p:cTn id="7" dur="1000" fill="hold"/>
                                        <p:tgtEl>
                                          <p:spTgt spid="10247"/>
                                        </p:tgtEl>
                                        <p:attrNameLst>
                                          <p:attrName>ppt_w</p:attrName>
                                        </p:attrNameLst>
                                      </p:cBhvr>
                                      <p:tavLst>
                                        <p:tav tm="0">
                                          <p:val>
                                            <p:fltVal val="0"/>
                                          </p:val>
                                        </p:tav>
                                        <p:tav tm="100000">
                                          <p:val>
                                            <p:strVal val="#ppt_w"/>
                                          </p:val>
                                        </p:tav>
                                      </p:tavLst>
                                    </p:anim>
                                    <p:anim calcmode="lin" valueType="num">
                                      <p:cBhvr>
                                        <p:cTn id="8" dur="1000" fill="hold"/>
                                        <p:tgtEl>
                                          <p:spTgt spid="10247"/>
                                        </p:tgtEl>
                                        <p:attrNameLst>
                                          <p:attrName>ppt_h</p:attrName>
                                        </p:attrNameLst>
                                      </p:cBhvr>
                                      <p:tavLst>
                                        <p:tav tm="0">
                                          <p:val>
                                            <p:fltVal val="0"/>
                                          </p:val>
                                        </p:tav>
                                        <p:tav tm="100000">
                                          <p:val>
                                            <p:strVal val="#ppt_h"/>
                                          </p:val>
                                        </p:tav>
                                      </p:tavLst>
                                    </p:anim>
                                    <p:anim calcmode="lin" valueType="num">
                                      <p:cBhvr>
                                        <p:cTn id="9" dur="1000" fill="hold"/>
                                        <p:tgtEl>
                                          <p:spTgt spid="10247"/>
                                        </p:tgtEl>
                                        <p:attrNameLst>
                                          <p:attrName>style.rotation</p:attrName>
                                        </p:attrNameLst>
                                      </p:cBhvr>
                                      <p:tavLst>
                                        <p:tav tm="0">
                                          <p:val>
                                            <p:fltVal val="90"/>
                                          </p:val>
                                        </p:tav>
                                        <p:tav tm="100000">
                                          <p:val>
                                            <p:fltVal val="0"/>
                                          </p:val>
                                        </p:tav>
                                      </p:tavLst>
                                    </p:anim>
                                    <p:animEffect transition="in" filter="fade">
                                      <p:cBhvr>
                                        <p:cTn id="10" dur="1000"/>
                                        <p:tgtEl>
                                          <p:spTgt spid="1024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6" presetClass="entr" presetSubtype="0" fill="hold" nodeType="clickEffect">
                                  <p:stCondLst>
                                    <p:cond delay="0"/>
                                  </p:stCondLst>
                                  <p:childTnLst>
                                    <p:set>
                                      <p:cBhvr>
                                        <p:cTn id="14" dur="1" fill="hold">
                                          <p:stCondLst>
                                            <p:cond delay="0"/>
                                          </p:stCondLst>
                                        </p:cTn>
                                        <p:tgtEl>
                                          <p:spTgt spid="10248"/>
                                        </p:tgtEl>
                                        <p:attrNameLst>
                                          <p:attrName>style.visibility</p:attrName>
                                        </p:attrNameLst>
                                      </p:cBhvr>
                                      <p:to>
                                        <p:strVal val="visible"/>
                                      </p:to>
                                    </p:set>
                                    <p:animEffect transition="in" filter="wipe(down)">
                                      <p:cBhvr>
                                        <p:cTn id="15" dur="580">
                                          <p:stCondLst>
                                            <p:cond delay="0"/>
                                          </p:stCondLst>
                                        </p:cTn>
                                        <p:tgtEl>
                                          <p:spTgt spid="10248"/>
                                        </p:tgtEl>
                                      </p:cBhvr>
                                    </p:animEffect>
                                    <p:anim calcmode="lin" valueType="num">
                                      <p:cBhvr>
                                        <p:cTn id="16" dur="1822" tmFilter="0,0; 0.14,0.36; 0.43,0.73; 0.71,0.91; 1.0,1.0">
                                          <p:stCondLst>
                                            <p:cond delay="0"/>
                                          </p:stCondLst>
                                        </p:cTn>
                                        <p:tgtEl>
                                          <p:spTgt spid="1024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024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024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024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0248"/>
                                        </p:tgtEl>
                                        <p:attrNameLst>
                                          <p:attrName>ppt_y</p:attrName>
                                        </p:attrNameLst>
                                      </p:cBhvr>
                                      <p:tavLst>
                                        <p:tav tm="0" fmla="#ppt_y-sin(pi*$)/81">
                                          <p:val>
                                            <p:fltVal val="0"/>
                                          </p:val>
                                        </p:tav>
                                        <p:tav tm="100000">
                                          <p:val>
                                            <p:fltVal val="1"/>
                                          </p:val>
                                        </p:tav>
                                      </p:tavLst>
                                    </p:anim>
                                    <p:animScale>
                                      <p:cBhvr>
                                        <p:cTn id="21" dur="26">
                                          <p:stCondLst>
                                            <p:cond delay="650"/>
                                          </p:stCondLst>
                                        </p:cTn>
                                        <p:tgtEl>
                                          <p:spTgt spid="10248"/>
                                        </p:tgtEl>
                                      </p:cBhvr>
                                      <p:to x="100000" y="60000"/>
                                    </p:animScale>
                                    <p:animScale>
                                      <p:cBhvr>
                                        <p:cTn id="22" dur="166" decel="50000">
                                          <p:stCondLst>
                                            <p:cond delay="676"/>
                                          </p:stCondLst>
                                        </p:cTn>
                                        <p:tgtEl>
                                          <p:spTgt spid="10248"/>
                                        </p:tgtEl>
                                      </p:cBhvr>
                                      <p:to x="100000" y="100000"/>
                                    </p:animScale>
                                    <p:animScale>
                                      <p:cBhvr>
                                        <p:cTn id="23" dur="26">
                                          <p:stCondLst>
                                            <p:cond delay="1312"/>
                                          </p:stCondLst>
                                        </p:cTn>
                                        <p:tgtEl>
                                          <p:spTgt spid="10248"/>
                                        </p:tgtEl>
                                      </p:cBhvr>
                                      <p:to x="100000" y="80000"/>
                                    </p:animScale>
                                    <p:animScale>
                                      <p:cBhvr>
                                        <p:cTn id="24" dur="166" decel="50000">
                                          <p:stCondLst>
                                            <p:cond delay="1338"/>
                                          </p:stCondLst>
                                        </p:cTn>
                                        <p:tgtEl>
                                          <p:spTgt spid="10248"/>
                                        </p:tgtEl>
                                      </p:cBhvr>
                                      <p:to x="100000" y="100000"/>
                                    </p:animScale>
                                    <p:animScale>
                                      <p:cBhvr>
                                        <p:cTn id="25" dur="26">
                                          <p:stCondLst>
                                            <p:cond delay="1642"/>
                                          </p:stCondLst>
                                        </p:cTn>
                                        <p:tgtEl>
                                          <p:spTgt spid="10248"/>
                                        </p:tgtEl>
                                      </p:cBhvr>
                                      <p:to x="100000" y="90000"/>
                                    </p:animScale>
                                    <p:animScale>
                                      <p:cBhvr>
                                        <p:cTn id="26" dur="166" decel="50000">
                                          <p:stCondLst>
                                            <p:cond delay="1668"/>
                                          </p:stCondLst>
                                        </p:cTn>
                                        <p:tgtEl>
                                          <p:spTgt spid="10248"/>
                                        </p:tgtEl>
                                      </p:cBhvr>
                                      <p:to x="100000" y="100000"/>
                                    </p:animScale>
                                    <p:animScale>
                                      <p:cBhvr>
                                        <p:cTn id="27" dur="26">
                                          <p:stCondLst>
                                            <p:cond delay="1808"/>
                                          </p:stCondLst>
                                        </p:cTn>
                                        <p:tgtEl>
                                          <p:spTgt spid="10248"/>
                                        </p:tgtEl>
                                      </p:cBhvr>
                                      <p:to x="100000" y="95000"/>
                                    </p:animScale>
                                    <p:animScale>
                                      <p:cBhvr>
                                        <p:cTn id="28" dur="166" decel="50000">
                                          <p:stCondLst>
                                            <p:cond delay="1834"/>
                                          </p:stCondLst>
                                        </p:cTn>
                                        <p:tgtEl>
                                          <p:spTgt spid="1024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1A63B10E-822E-42EB-ABE9-993AAAAAF9AB}" type="slidenum">
              <a:rPr lang="en-US" sz="1200" i="0" smtClean="0">
                <a:latin typeface="Arial" pitchFamily="34" charset="0"/>
              </a:rPr>
              <a:pPr eaLnBrk="1" hangingPunct="1">
                <a:defRPr/>
              </a:pPr>
              <a:t>43</a:t>
            </a:fld>
            <a:endParaRPr lang="en-US" sz="1200" i="0" dirty="0" smtClean="0">
              <a:latin typeface="Arial" pitchFamily="34" charset="0"/>
            </a:endParaRPr>
          </a:p>
        </p:txBody>
      </p:sp>
      <p:sp>
        <p:nvSpPr>
          <p:cNvPr id="62466" name="Rectangle 14"/>
          <p:cNvSpPr>
            <a:spLocks noChangeArrowheads="1"/>
          </p:cNvSpPr>
          <p:nvPr/>
        </p:nvSpPr>
        <p:spPr bwMode="auto">
          <a:xfrm>
            <a:off x="152400" y="76200"/>
            <a:ext cx="6400800" cy="523875"/>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1.10: </a:t>
            </a:r>
            <a:r>
              <a:rPr lang="en-US" sz="2800">
                <a:solidFill>
                  <a:schemeClr val="bg2"/>
                </a:solidFill>
                <a:latin typeface="Times-BoldItalic"/>
              </a:rPr>
              <a:t>A Switched WAN </a:t>
            </a:r>
            <a:endParaRPr lang="en-US" sz="2800">
              <a:solidFill>
                <a:schemeClr val="bg2"/>
              </a:solidFill>
            </a:endParaRPr>
          </a:p>
        </p:txBody>
      </p:sp>
      <p:pic>
        <p:nvPicPr>
          <p:cNvPr id="11269" name="Picture 5"/>
          <p:cNvPicPr>
            <a:picLocks noChangeAspect="1" noChangeArrowheads="1"/>
          </p:cNvPicPr>
          <p:nvPr/>
        </p:nvPicPr>
        <p:blipFill>
          <a:blip r:embed="rId3"/>
          <a:srcRect/>
          <a:stretch>
            <a:fillRect/>
          </a:stretch>
        </p:blipFill>
        <p:spPr bwMode="auto">
          <a:xfrm>
            <a:off x="763588" y="990600"/>
            <a:ext cx="7237412" cy="3627438"/>
          </a:xfrm>
          <a:prstGeom prst="rect">
            <a:avLst/>
          </a:prstGeom>
          <a:noFill/>
          <a:ln w="9525">
            <a:noFill/>
            <a:miter lim="800000"/>
            <a:headEnd/>
            <a:tailEnd/>
          </a:ln>
        </p:spPr>
      </p:pic>
      <p:pic>
        <p:nvPicPr>
          <p:cNvPr id="11273" name="Picture 9"/>
          <p:cNvPicPr>
            <a:picLocks noChangeAspect="1" noChangeArrowheads="1"/>
          </p:cNvPicPr>
          <p:nvPr/>
        </p:nvPicPr>
        <p:blipFill>
          <a:blip r:embed="rId4"/>
          <a:srcRect/>
          <a:stretch>
            <a:fillRect/>
          </a:stretch>
        </p:blipFill>
        <p:spPr bwMode="auto">
          <a:xfrm>
            <a:off x="2905125" y="4978400"/>
            <a:ext cx="2954338" cy="1193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11273"/>
                                        </p:tgtEl>
                                        <p:attrNameLst>
                                          <p:attrName>style.visibility</p:attrName>
                                        </p:attrNameLst>
                                      </p:cBhvr>
                                      <p:to>
                                        <p:strVal val="visible"/>
                                      </p:to>
                                    </p:set>
                                    <p:animEffect transition="in" filter="wipe(down)">
                                      <p:cBhvr>
                                        <p:cTn id="11" dur="580">
                                          <p:stCondLst>
                                            <p:cond delay="0"/>
                                          </p:stCondLst>
                                        </p:cTn>
                                        <p:tgtEl>
                                          <p:spTgt spid="11273"/>
                                        </p:tgtEl>
                                      </p:cBhvr>
                                    </p:animEffect>
                                    <p:anim calcmode="lin" valueType="num">
                                      <p:cBhvr>
                                        <p:cTn id="12" dur="1822" tmFilter="0,0; 0.14,0.36; 0.43,0.73; 0.71,0.91; 1.0,1.0">
                                          <p:stCondLst>
                                            <p:cond delay="0"/>
                                          </p:stCondLst>
                                        </p:cTn>
                                        <p:tgtEl>
                                          <p:spTgt spid="11273"/>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1273"/>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1273"/>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1273"/>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1273"/>
                                        </p:tgtEl>
                                        <p:attrNameLst>
                                          <p:attrName>ppt_y</p:attrName>
                                        </p:attrNameLst>
                                      </p:cBhvr>
                                      <p:tavLst>
                                        <p:tav tm="0" fmla="#ppt_y-sin(pi*$)/81">
                                          <p:val>
                                            <p:fltVal val="0"/>
                                          </p:val>
                                        </p:tav>
                                        <p:tav tm="100000">
                                          <p:val>
                                            <p:fltVal val="1"/>
                                          </p:val>
                                        </p:tav>
                                      </p:tavLst>
                                    </p:anim>
                                    <p:animScale>
                                      <p:cBhvr>
                                        <p:cTn id="17" dur="26">
                                          <p:stCondLst>
                                            <p:cond delay="650"/>
                                          </p:stCondLst>
                                        </p:cTn>
                                        <p:tgtEl>
                                          <p:spTgt spid="11273"/>
                                        </p:tgtEl>
                                      </p:cBhvr>
                                      <p:to x="100000" y="60000"/>
                                    </p:animScale>
                                    <p:animScale>
                                      <p:cBhvr>
                                        <p:cTn id="18" dur="166" decel="50000">
                                          <p:stCondLst>
                                            <p:cond delay="676"/>
                                          </p:stCondLst>
                                        </p:cTn>
                                        <p:tgtEl>
                                          <p:spTgt spid="11273"/>
                                        </p:tgtEl>
                                      </p:cBhvr>
                                      <p:to x="100000" y="100000"/>
                                    </p:animScale>
                                    <p:animScale>
                                      <p:cBhvr>
                                        <p:cTn id="19" dur="26">
                                          <p:stCondLst>
                                            <p:cond delay="1312"/>
                                          </p:stCondLst>
                                        </p:cTn>
                                        <p:tgtEl>
                                          <p:spTgt spid="11273"/>
                                        </p:tgtEl>
                                      </p:cBhvr>
                                      <p:to x="100000" y="80000"/>
                                    </p:animScale>
                                    <p:animScale>
                                      <p:cBhvr>
                                        <p:cTn id="20" dur="166" decel="50000">
                                          <p:stCondLst>
                                            <p:cond delay="1338"/>
                                          </p:stCondLst>
                                        </p:cTn>
                                        <p:tgtEl>
                                          <p:spTgt spid="11273"/>
                                        </p:tgtEl>
                                      </p:cBhvr>
                                      <p:to x="100000" y="100000"/>
                                    </p:animScale>
                                    <p:animScale>
                                      <p:cBhvr>
                                        <p:cTn id="21" dur="26">
                                          <p:stCondLst>
                                            <p:cond delay="1642"/>
                                          </p:stCondLst>
                                        </p:cTn>
                                        <p:tgtEl>
                                          <p:spTgt spid="11273"/>
                                        </p:tgtEl>
                                      </p:cBhvr>
                                      <p:to x="100000" y="90000"/>
                                    </p:animScale>
                                    <p:animScale>
                                      <p:cBhvr>
                                        <p:cTn id="22" dur="166" decel="50000">
                                          <p:stCondLst>
                                            <p:cond delay="1668"/>
                                          </p:stCondLst>
                                        </p:cTn>
                                        <p:tgtEl>
                                          <p:spTgt spid="11273"/>
                                        </p:tgtEl>
                                      </p:cBhvr>
                                      <p:to x="100000" y="100000"/>
                                    </p:animScale>
                                    <p:animScale>
                                      <p:cBhvr>
                                        <p:cTn id="23" dur="26">
                                          <p:stCondLst>
                                            <p:cond delay="1808"/>
                                          </p:stCondLst>
                                        </p:cTn>
                                        <p:tgtEl>
                                          <p:spTgt spid="11273"/>
                                        </p:tgtEl>
                                      </p:cBhvr>
                                      <p:to x="100000" y="95000"/>
                                    </p:animScale>
                                    <p:animScale>
                                      <p:cBhvr>
                                        <p:cTn id="24" dur="166" decel="50000">
                                          <p:stCondLst>
                                            <p:cond delay="1834"/>
                                          </p:stCondLst>
                                        </p:cTn>
                                        <p:tgtEl>
                                          <p:spTgt spid="1127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EFEEDE9B-78F1-4A0B-96A9-B2DA5814E06D}" type="slidenum">
              <a:rPr lang="en-US" sz="1200" i="0" smtClean="0">
                <a:latin typeface="Arial" pitchFamily="34" charset="0"/>
              </a:rPr>
              <a:pPr eaLnBrk="1" hangingPunct="1">
                <a:defRPr/>
              </a:pPr>
              <a:t>44</a:t>
            </a:fld>
            <a:endParaRPr lang="en-US" sz="1200" i="0" dirty="0" smtClean="0">
              <a:latin typeface="Arial" pitchFamily="34" charset="0"/>
            </a:endParaRPr>
          </a:p>
        </p:txBody>
      </p:sp>
      <p:sp>
        <p:nvSpPr>
          <p:cNvPr id="64514" name="Rectangle 14"/>
          <p:cNvSpPr>
            <a:spLocks noChangeArrowheads="1"/>
          </p:cNvSpPr>
          <p:nvPr/>
        </p:nvSpPr>
        <p:spPr bwMode="auto">
          <a:xfrm>
            <a:off x="152400" y="76200"/>
            <a:ext cx="8153400" cy="400050"/>
          </a:xfrm>
          <a:prstGeom prst="rect">
            <a:avLst/>
          </a:prstGeom>
          <a:solidFill>
            <a:schemeClr val="bg1"/>
          </a:solidFill>
          <a:ln w="9525">
            <a:noFill/>
            <a:miter lim="800000"/>
            <a:headEnd/>
            <a:tailEnd/>
          </a:ln>
        </p:spPr>
        <p:txBody>
          <a:bodyPr>
            <a:spAutoFit/>
          </a:bodyPr>
          <a:lstStyle/>
          <a:p>
            <a:pPr eaLnBrk="0" hangingPunct="0"/>
            <a:r>
              <a:rPr lang="en-US" sz="2000">
                <a:solidFill>
                  <a:srgbClr val="FF0000"/>
                </a:solidFill>
                <a:latin typeface="Times-BoldItalic"/>
              </a:rPr>
              <a:t>Figure 1.11:  </a:t>
            </a:r>
            <a:r>
              <a:rPr lang="en-US" sz="2000">
                <a:latin typeface="Times-BoldItalic"/>
              </a:rPr>
              <a:t>An internetwork made of two LANs and one WAN</a:t>
            </a:r>
            <a:endParaRPr lang="en-US" sz="2000">
              <a:solidFill>
                <a:schemeClr val="bg2"/>
              </a:solidFill>
              <a:latin typeface="Times-BoldItalic"/>
            </a:endParaRPr>
          </a:p>
        </p:txBody>
      </p:sp>
      <p:pic>
        <p:nvPicPr>
          <p:cNvPr id="13317" name="Picture 5"/>
          <p:cNvPicPr>
            <a:picLocks noChangeAspect="1" noChangeArrowheads="1"/>
          </p:cNvPicPr>
          <p:nvPr/>
        </p:nvPicPr>
        <p:blipFill>
          <a:blip r:embed="rId3"/>
          <a:srcRect/>
          <a:stretch>
            <a:fillRect/>
          </a:stretch>
        </p:blipFill>
        <p:spPr bwMode="auto">
          <a:xfrm>
            <a:off x="368300" y="2389188"/>
            <a:ext cx="2908300" cy="1530350"/>
          </a:xfrm>
          <a:prstGeom prst="rect">
            <a:avLst/>
          </a:prstGeom>
          <a:noFill/>
          <a:ln w="9525">
            <a:noFill/>
            <a:miter lim="800000"/>
            <a:headEnd/>
            <a:tailEnd/>
          </a:ln>
        </p:spPr>
      </p:pic>
      <p:pic>
        <p:nvPicPr>
          <p:cNvPr id="13318" name="Picture 6"/>
          <p:cNvPicPr>
            <a:picLocks noChangeAspect="1" noChangeArrowheads="1"/>
          </p:cNvPicPr>
          <p:nvPr/>
        </p:nvPicPr>
        <p:blipFill>
          <a:blip r:embed="rId4"/>
          <a:srcRect/>
          <a:stretch>
            <a:fillRect/>
          </a:stretch>
        </p:blipFill>
        <p:spPr bwMode="auto">
          <a:xfrm>
            <a:off x="5638800" y="2389188"/>
            <a:ext cx="2935288" cy="1530350"/>
          </a:xfrm>
          <a:prstGeom prst="rect">
            <a:avLst/>
          </a:prstGeom>
          <a:noFill/>
          <a:ln w="9525">
            <a:noFill/>
            <a:miter lim="800000"/>
            <a:headEnd/>
            <a:tailEnd/>
          </a:ln>
        </p:spPr>
      </p:pic>
      <p:pic>
        <p:nvPicPr>
          <p:cNvPr id="13319" name="Picture 7"/>
          <p:cNvPicPr>
            <a:picLocks noChangeAspect="1" noChangeArrowheads="1"/>
          </p:cNvPicPr>
          <p:nvPr/>
        </p:nvPicPr>
        <p:blipFill>
          <a:blip r:embed="rId5"/>
          <a:srcRect/>
          <a:stretch>
            <a:fillRect/>
          </a:stretch>
        </p:blipFill>
        <p:spPr bwMode="auto">
          <a:xfrm>
            <a:off x="3273425" y="2667000"/>
            <a:ext cx="2419350" cy="809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3319"/>
                                        </p:tgtEl>
                                        <p:attrNameLst>
                                          <p:attrName>style.visibility</p:attrName>
                                        </p:attrNameLst>
                                      </p:cBhvr>
                                      <p:to>
                                        <p:strVal val="visible"/>
                                      </p:to>
                                    </p:set>
                                    <p:animEffect transition="in" filter="barn(inVertical)">
                                      <p:cBhvr>
                                        <p:cTn id="15"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72CF8C8F-37AF-48AA-A7FB-0543069E0E54}" type="slidenum">
              <a:rPr lang="en-US" sz="1200" i="0" smtClean="0">
                <a:latin typeface="Arial" pitchFamily="34" charset="0"/>
              </a:rPr>
              <a:pPr eaLnBrk="1" hangingPunct="1">
                <a:defRPr/>
              </a:pPr>
              <a:t>45</a:t>
            </a:fld>
            <a:endParaRPr lang="en-US" sz="1200" i="0" dirty="0" smtClean="0">
              <a:latin typeface="Arial" pitchFamily="34" charset="0"/>
            </a:endParaRPr>
          </a:p>
        </p:txBody>
      </p:sp>
      <p:sp>
        <p:nvSpPr>
          <p:cNvPr id="66562" name="Rectangle 14"/>
          <p:cNvSpPr>
            <a:spLocks noChangeArrowheads="1"/>
          </p:cNvSpPr>
          <p:nvPr/>
        </p:nvSpPr>
        <p:spPr bwMode="auto">
          <a:xfrm>
            <a:off x="152400" y="76200"/>
            <a:ext cx="8153400" cy="400050"/>
          </a:xfrm>
          <a:prstGeom prst="rect">
            <a:avLst/>
          </a:prstGeom>
          <a:solidFill>
            <a:schemeClr val="bg1"/>
          </a:solidFill>
          <a:ln w="9525">
            <a:noFill/>
            <a:miter lim="800000"/>
            <a:headEnd/>
            <a:tailEnd/>
          </a:ln>
        </p:spPr>
        <p:txBody>
          <a:bodyPr>
            <a:spAutoFit/>
          </a:bodyPr>
          <a:lstStyle/>
          <a:p>
            <a:pPr eaLnBrk="0" hangingPunct="0"/>
            <a:r>
              <a:rPr lang="en-US" sz="2000">
                <a:solidFill>
                  <a:srgbClr val="FF0000"/>
                </a:solidFill>
                <a:latin typeface="Times-BoldItalic"/>
              </a:rPr>
              <a:t>Figure 1.12:  </a:t>
            </a:r>
            <a:r>
              <a:rPr lang="en-US" sz="2000">
                <a:latin typeface="Times-BoldItalic"/>
              </a:rPr>
              <a:t>A heterogeneous network made of  WANs and LANs</a:t>
            </a:r>
            <a:endParaRPr lang="en-US" sz="2000">
              <a:solidFill>
                <a:schemeClr val="bg2"/>
              </a:solidFill>
              <a:latin typeface="Times-BoldItalic"/>
            </a:endParaRPr>
          </a:p>
        </p:txBody>
      </p:sp>
      <p:pic>
        <p:nvPicPr>
          <p:cNvPr id="14341" name="Picture 5"/>
          <p:cNvPicPr>
            <a:picLocks noChangeAspect="1" noChangeArrowheads="1"/>
          </p:cNvPicPr>
          <p:nvPr/>
        </p:nvPicPr>
        <p:blipFill>
          <a:blip r:embed="rId3"/>
          <a:srcRect/>
          <a:stretch>
            <a:fillRect/>
          </a:stretch>
        </p:blipFill>
        <p:spPr bwMode="auto">
          <a:xfrm>
            <a:off x="1143000" y="4624388"/>
            <a:ext cx="3581400" cy="1920875"/>
          </a:xfrm>
          <a:prstGeom prst="rect">
            <a:avLst/>
          </a:prstGeom>
          <a:noFill/>
          <a:ln w="9525">
            <a:noFill/>
            <a:miter lim="800000"/>
            <a:headEnd/>
            <a:tailEnd/>
          </a:ln>
        </p:spPr>
      </p:pic>
      <p:pic>
        <p:nvPicPr>
          <p:cNvPr id="14345" name="Picture 9"/>
          <p:cNvPicPr>
            <a:picLocks noChangeAspect="1" noChangeArrowheads="1"/>
          </p:cNvPicPr>
          <p:nvPr/>
        </p:nvPicPr>
        <p:blipFill>
          <a:blip r:embed="rId4"/>
          <a:srcRect/>
          <a:stretch>
            <a:fillRect/>
          </a:stretch>
        </p:blipFill>
        <p:spPr bwMode="auto">
          <a:xfrm>
            <a:off x="141288" y="3224213"/>
            <a:ext cx="2578100" cy="1423987"/>
          </a:xfrm>
          <a:prstGeom prst="rect">
            <a:avLst/>
          </a:prstGeom>
          <a:noFill/>
          <a:ln w="9525">
            <a:noFill/>
            <a:miter lim="800000"/>
            <a:headEnd/>
            <a:tailEnd/>
          </a:ln>
        </p:spPr>
      </p:pic>
      <p:pic>
        <p:nvPicPr>
          <p:cNvPr id="14347" name="Picture 11"/>
          <p:cNvPicPr>
            <a:picLocks noChangeAspect="1" noChangeArrowheads="1"/>
          </p:cNvPicPr>
          <p:nvPr/>
        </p:nvPicPr>
        <p:blipFill>
          <a:blip r:embed="rId5"/>
          <a:srcRect/>
          <a:stretch>
            <a:fillRect/>
          </a:stretch>
        </p:blipFill>
        <p:spPr bwMode="auto">
          <a:xfrm>
            <a:off x="6477000" y="2219325"/>
            <a:ext cx="1905000" cy="1408113"/>
          </a:xfrm>
          <a:prstGeom prst="rect">
            <a:avLst/>
          </a:prstGeom>
          <a:noFill/>
          <a:ln w="9525">
            <a:noFill/>
            <a:miter lim="800000"/>
            <a:headEnd/>
            <a:tailEnd/>
          </a:ln>
        </p:spPr>
      </p:pic>
      <p:pic>
        <p:nvPicPr>
          <p:cNvPr id="14348" name="Picture 12"/>
          <p:cNvPicPr>
            <a:picLocks noChangeAspect="1" noChangeArrowheads="1"/>
          </p:cNvPicPr>
          <p:nvPr/>
        </p:nvPicPr>
        <p:blipFill>
          <a:blip r:embed="rId6"/>
          <a:srcRect/>
          <a:stretch>
            <a:fillRect/>
          </a:stretch>
        </p:blipFill>
        <p:spPr bwMode="auto">
          <a:xfrm>
            <a:off x="5949950" y="3627438"/>
            <a:ext cx="2343150" cy="1719262"/>
          </a:xfrm>
          <a:prstGeom prst="rect">
            <a:avLst/>
          </a:prstGeom>
          <a:noFill/>
          <a:ln w="9525">
            <a:noFill/>
            <a:miter lim="800000"/>
            <a:headEnd/>
            <a:tailEnd/>
          </a:ln>
        </p:spPr>
      </p:pic>
      <p:pic>
        <p:nvPicPr>
          <p:cNvPr id="14349" name="Picture 13"/>
          <p:cNvPicPr>
            <a:picLocks noChangeAspect="1" noChangeArrowheads="1"/>
          </p:cNvPicPr>
          <p:nvPr/>
        </p:nvPicPr>
        <p:blipFill>
          <a:blip r:embed="rId7"/>
          <a:srcRect/>
          <a:stretch>
            <a:fillRect/>
          </a:stretch>
        </p:blipFill>
        <p:spPr bwMode="auto">
          <a:xfrm>
            <a:off x="6353175" y="914400"/>
            <a:ext cx="1114425" cy="903288"/>
          </a:xfrm>
          <a:prstGeom prst="rect">
            <a:avLst/>
          </a:prstGeom>
          <a:noFill/>
          <a:ln w="9525">
            <a:noFill/>
            <a:miter lim="800000"/>
            <a:headEnd/>
            <a:tailEnd/>
          </a:ln>
        </p:spPr>
      </p:pic>
      <p:pic>
        <p:nvPicPr>
          <p:cNvPr id="14351" name="Picture 15"/>
          <p:cNvPicPr>
            <a:picLocks noChangeAspect="1" noChangeArrowheads="1"/>
          </p:cNvPicPr>
          <p:nvPr/>
        </p:nvPicPr>
        <p:blipFill>
          <a:blip r:embed="rId8"/>
          <a:srcRect/>
          <a:stretch>
            <a:fillRect/>
          </a:stretch>
        </p:blipFill>
        <p:spPr bwMode="auto">
          <a:xfrm>
            <a:off x="665163" y="1292225"/>
            <a:ext cx="5768975" cy="1884363"/>
          </a:xfrm>
          <a:prstGeom prst="rect">
            <a:avLst/>
          </a:prstGeom>
          <a:noFill/>
          <a:ln w="9525">
            <a:noFill/>
            <a:miter lim="800000"/>
            <a:headEnd/>
            <a:tailEnd/>
          </a:ln>
        </p:spPr>
      </p:pic>
      <p:pic>
        <p:nvPicPr>
          <p:cNvPr id="14354" name="Picture 18"/>
          <p:cNvPicPr>
            <a:picLocks noChangeAspect="1" noChangeArrowheads="1"/>
          </p:cNvPicPr>
          <p:nvPr/>
        </p:nvPicPr>
        <p:blipFill>
          <a:blip r:embed="rId9"/>
          <a:srcRect/>
          <a:stretch>
            <a:fillRect/>
          </a:stretch>
        </p:blipFill>
        <p:spPr bwMode="auto">
          <a:xfrm>
            <a:off x="2801938" y="636588"/>
            <a:ext cx="3649662" cy="660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3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14354"/>
                                        </p:tgtEl>
                                        <p:attrNameLst>
                                          <p:attrName>style.visibility</p:attrName>
                                        </p:attrNameLst>
                                      </p:cBhvr>
                                      <p:to>
                                        <p:strVal val="visible"/>
                                      </p:to>
                                    </p:set>
                                    <p:animEffect transition="in" filter="barn(inVertical)">
                                      <p:cBhvr>
                                        <p:cTn id="23" dur="500"/>
                                        <p:tgtEl>
                                          <p:spTgt spid="1435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42" fill="hold" nodeType="clickEffect">
                                  <p:stCondLst>
                                    <p:cond delay="0"/>
                                  </p:stCondLst>
                                  <p:childTnLst>
                                    <p:set>
                                      <p:cBhvr>
                                        <p:cTn id="27" dur="1" fill="hold">
                                          <p:stCondLst>
                                            <p:cond delay="0"/>
                                          </p:stCondLst>
                                        </p:cTn>
                                        <p:tgtEl>
                                          <p:spTgt spid="14345"/>
                                        </p:tgtEl>
                                        <p:attrNameLst>
                                          <p:attrName>style.visibility</p:attrName>
                                        </p:attrNameLst>
                                      </p:cBhvr>
                                      <p:to>
                                        <p:strVal val="visible"/>
                                      </p:to>
                                    </p:set>
                                    <p:animEffect transition="in" filter="barn(outHorizontal)">
                                      <p:cBhvr>
                                        <p:cTn id="28" dur="500"/>
                                        <p:tgtEl>
                                          <p:spTgt spid="143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42" fill="hold" nodeType="clickEffect">
                                  <p:stCondLst>
                                    <p:cond delay="0"/>
                                  </p:stCondLst>
                                  <p:childTnLst>
                                    <p:set>
                                      <p:cBhvr>
                                        <p:cTn id="32" dur="1" fill="hold">
                                          <p:stCondLst>
                                            <p:cond delay="0"/>
                                          </p:stCondLst>
                                        </p:cTn>
                                        <p:tgtEl>
                                          <p:spTgt spid="14347"/>
                                        </p:tgtEl>
                                        <p:attrNameLst>
                                          <p:attrName>style.visibility</p:attrName>
                                        </p:attrNameLst>
                                      </p:cBhvr>
                                      <p:to>
                                        <p:strVal val="visible"/>
                                      </p:to>
                                    </p:set>
                                    <p:animEffect transition="in" filter="barn(outHorizontal)">
                                      <p:cBhvr>
                                        <p:cTn id="33" dur="500"/>
                                        <p:tgtEl>
                                          <p:spTgt spid="14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i="0" dirty="0" smtClean="0">
                <a:latin typeface="Arial" pitchFamily="34" charset="0"/>
              </a:rPr>
              <a:t>1.</a:t>
            </a:r>
            <a:fld id="{A82BE8B0-FB51-4841-A815-DB1431A7D763}" type="slidenum">
              <a:rPr lang="en-US" sz="1200" i="0" smtClean="0">
                <a:latin typeface="Arial" pitchFamily="34" charset="0"/>
              </a:rPr>
              <a:pPr>
                <a:defRPr/>
              </a:pPr>
              <a:t>46</a:t>
            </a:fld>
            <a:endParaRPr lang="en-US" sz="1200" i="0" dirty="0" smtClean="0">
              <a:latin typeface="Arial" pitchFamily="34" charset="0"/>
            </a:endParaRPr>
          </a:p>
        </p:txBody>
      </p:sp>
      <p:sp>
        <p:nvSpPr>
          <p:cNvPr id="6861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6861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6861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6861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6861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6861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6861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121025"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1.3.3 Switching</a:t>
            </a:r>
          </a:p>
        </p:txBody>
      </p:sp>
      <p:sp>
        <p:nvSpPr>
          <p:cNvPr id="68618" name="Rectangle 10"/>
          <p:cNvSpPr>
            <a:spLocks noChangeArrowheads="1"/>
          </p:cNvSpPr>
          <p:nvPr/>
        </p:nvSpPr>
        <p:spPr bwMode="auto">
          <a:xfrm>
            <a:off x="381000" y="1293813"/>
            <a:ext cx="7924800" cy="2678112"/>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An internet is a switched network in which a switch connects at least two links together. A switch needs to forward data from a network to another network when required. The two most common types of switched networks are circuit-switched and packet-switched networks. We discuss both next.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196318D3-E4C3-4FE7-BF4B-887E48D05730}" type="slidenum">
              <a:rPr lang="en-US" sz="1200" i="0" smtClean="0">
                <a:latin typeface="Arial" pitchFamily="34" charset="0"/>
              </a:rPr>
              <a:pPr eaLnBrk="1" hangingPunct="1">
                <a:defRPr/>
              </a:pPr>
              <a:t>47</a:t>
            </a:fld>
            <a:endParaRPr lang="en-US" sz="1200" i="0" dirty="0" smtClean="0">
              <a:latin typeface="Arial" pitchFamily="34" charset="0"/>
            </a:endParaRPr>
          </a:p>
        </p:txBody>
      </p:sp>
      <p:sp>
        <p:nvSpPr>
          <p:cNvPr id="70658" name="Rectangle 14"/>
          <p:cNvSpPr>
            <a:spLocks noChangeArrowheads="1"/>
          </p:cNvSpPr>
          <p:nvPr/>
        </p:nvSpPr>
        <p:spPr bwMode="auto">
          <a:xfrm>
            <a:off x="152400" y="76200"/>
            <a:ext cx="8153400" cy="400050"/>
          </a:xfrm>
          <a:prstGeom prst="rect">
            <a:avLst/>
          </a:prstGeom>
          <a:solidFill>
            <a:schemeClr val="bg1"/>
          </a:solidFill>
          <a:ln w="9525">
            <a:noFill/>
            <a:miter lim="800000"/>
            <a:headEnd/>
            <a:tailEnd/>
          </a:ln>
        </p:spPr>
        <p:txBody>
          <a:bodyPr>
            <a:spAutoFit/>
          </a:bodyPr>
          <a:lstStyle/>
          <a:p>
            <a:pPr eaLnBrk="0" hangingPunct="0"/>
            <a:r>
              <a:rPr lang="en-US" sz="2000">
                <a:solidFill>
                  <a:srgbClr val="FF0000"/>
                </a:solidFill>
                <a:latin typeface="Times-BoldItalic"/>
              </a:rPr>
              <a:t>Figure 1.13:</a:t>
            </a:r>
            <a:r>
              <a:rPr lang="en-US" sz="2000">
                <a:solidFill>
                  <a:srgbClr val="0000CC"/>
                </a:solidFill>
                <a:latin typeface="Times-BoldItalic"/>
              </a:rPr>
              <a:t> </a:t>
            </a:r>
            <a:r>
              <a:rPr lang="en-US" sz="2000">
                <a:latin typeface="Times-BoldItalic"/>
              </a:rPr>
              <a:t>A circuit-switched network</a:t>
            </a:r>
            <a:endParaRPr lang="en-US" sz="2000">
              <a:solidFill>
                <a:schemeClr val="bg2"/>
              </a:solidFill>
              <a:latin typeface="Times-BoldItalic"/>
            </a:endParaRPr>
          </a:p>
        </p:txBody>
      </p:sp>
      <p:pic>
        <p:nvPicPr>
          <p:cNvPr id="17414" name="Picture 6"/>
          <p:cNvPicPr>
            <a:picLocks noChangeAspect="1" noChangeArrowheads="1"/>
          </p:cNvPicPr>
          <p:nvPr/>
        </p:nvPicPr>
        <p:blipFill>
          <a:blip r:embed="rId3"/>
          <a:srcRect/>
          <a:stretch>
            <a:fillRect/>
          </a:stretch>
        </p:blipFill>
        <p:spPr bwMode="auto">
          <a:xfrm>
            <a:off x="6324600" y="2514600"/>
            <a:ext cx="2533650" cy="2298700"/>
          </a:xfrm>
          <a:prstGeom prst="rect">
            <a:avLst/>
          </a:prstGeom>
          <a:noFill/>
          <a:ln w="9525">
            <a:noFill/>
            <a:miter lim="800000"/>
            <a:headEnd/>
            <a:tailEnd/>
          </a:ln>
        </p:spPr>
      </p:pic>
      <p:pic>
        <p:nvPicPr>
          <p:cNvPr id="17415" name="Picture 7"/>
          <p:cNvPicPr>
            <a:picLocks noChangeAspect="1" noChangeArrowheads="1"/>
          </p:cNvPicPr>
          <p:nvPr/>
        </p:nvPicPr>
        <p:blipFill>
          <a:blip r:embed="rId4"/>
          <a:srcRect/>
          <a:stretch>
            <a:fillRect/>
          </a:stretch>
        </p:blipFill>
        <p:spPr bwMode="auto">
          <a:xfrm>
            <a:off x="2816225" y="3609975"/>
            <a:ext cx="3571875" cy="107950"/>
          </a:xfrm>
          <a:prstGeom prst="rect">
            <a:avLst/>
          </a:prstGeom>
          <a:noFill/>
          <a:ln w="9525">
            <a:noFill/>
            <a:miter lim="800000"/>
            <a:headEnd/>
            <a:tailEnd/>
          </a:ln>
        </p:spPr>
      </p:pic>
      <p:pic>
        <p:nvPicPr>
          <p:cNvPr id="17413" name="Picture 5"/>
          <p:cNvPicPr>
            <a:picLocks noChangeAspect="1" noChangeArrowheads="1"/>
          </p:cNvPicPr>
          <p:nvPr/>
        </p:nvPicPr>
        <p:blipFill>
          <a:blip r:embed="rId5"/>
          <a:srcRect/>
          <a:stretch>
            <a:fillRect/>
          </a:stretch>
        </p:blipFill>
        <p:spPr bwMode="auto">
          <a:xfrm>
            <a:off x="460375" y="2438400"/>
            <a:ext cx="2435225" cy="2298700"/>
          </a:xfrm>
          <a:prstGeom prst="rect">
            <a:avLst/>
          </a:prstGeom>
          <a:noFill/>
          <a:ln w="9525">
            <a:noFill/>
            <a:miter lim="800000"/>
            <a:headEnd/>
            <a:tailEnd/>
          </a:ln>
        </p:spPr>
      </p:pic>
      <p:pic>
        <p:nvPicPr>
          <p:cNvPr id="17416" name="Picture 8"/>
          <p:cNvPicPr>
            <a:picLocks noChangeAspect="1" noChangeArrowheads="1"/>
          </p:cNvPicPr>
          <p:nvPr/>
        </p:nvPicPr>
        <p:blipFill>
          <a:blip r:embed="rId6"/>
          <a:srcRect/>
          <a:stretch>
            <a:fillRect/>
          </a:stretch>
        </p:blipFill>
        <p:spPr bwMode="auto">
          <a:xfrm>
            <a:off x="3084513" y="1700213"/>
            <a:ext cx="3036887" cy="825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7415"/>
                                        </p:tgtEl>
                                        <p:attrNameLst>
                                          <p:attrName>style.visibility</p:attrName>
                                        </p:attrNameLst>
                                      </p:cBhvr>
                                      <p:to>
                                        <p:strVal val="visible"/>
                                      </p:to>
                                    </p:set>
                                    <p:animEffect transition="in" filter="barn(inVertical)">
                                      <p:cBhvr>
                                        <p:cTn id="15" dur="500"/>
                                        <p:tgtEl>
                                          <p:spTgt spid="174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6" presetClass="entr" presetSubtype="0" fill="hold" nodeType="clickEffect">
                                  <p:stCondLst>
                                    <p:cond delay="0"/>
                                  </p:stCondLst>
                                  <p:childTnLst>
                                    <p:set>
                                      <p:cBhvr>
                                        <p:cTn id="19" dur="1" fill="hold">
                                          <p:stCondLst>
                                            <p:cond delay="0"/>
                                          </p:stCondLst>
                                        </p:cTn>
                                        <p:tgtEl>
                                          <p:spTgt spid="17416"/>
                                        </p:tgtEl>
                                        <p:attrNameLst>
                                          <p:attrName>style.visibility</p:attrName>
                                        </p:attrNameLst>
                                      </p:cBhvr>
                                      <p:to>
                                        <p:strVal val="visible"/>
                                      </p:to>
                                    </p:set>
                                    <p:animEffect transition="in" filter="wipe(down)">
                                      <p:cBhvr>
                                        <p:cTn id="20" dur="580">
                                          <p:stCondLst>
                                            <p:cond delay="0"/>
                                          </p:stCondLst>
                                        </p:cTn>
                                        <p:tgtEl>
                                          <p:spTgt spid="17416"/>
                                        </p:tgtEl>
                                      </p:cBhvr>
                                    </p:animEffect>
                                    <p:anim calcmode="lin" valueType="num">
                                      <p:cBhvr>
                                        <p:cTn id="21" dur="1822" tmFilter="0,0; 0.14,0.36; 0.43,0.73; 0.71,0.91; 1.0,1.0">
                                          <p:stCondLst>
                                            <p:cond delay="0"/>
                                          </p:stCondLst>
                                        </p:cTn>
                                        <p:tgtEl>
                                          <p:spTgt spid="17416"/>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7416"/>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7416"/>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7416"/>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7416"/>
                                        </p:tgtEl>
                                        <p:attrNameLst>
                                          <p:attrName>ppt_y</p:attrName>
                                        </p:attrNameLst>
                                      </p:cBhvr>
                                      <p:tavLst>
                                        <p:tav tm="0" fmla="#ppt_y-sin(pi*$)/81">
                                          <p:val>
                                            <p:fltVal val="0"/>
                                          </p:val>
                                        </p:tav>
                                        <p:tav tm="100000">
                                          <p:val>
                                            <p:fltVal val="1"/>
                                          </p:val>
                                        </p:tav>
                                      </p:tavLst>
                                    </p:anim>
                                    <p:animScale>
                                      <p:cBhvr>
                                        <p:cTn id="26" dur="26">
                                          <p:stCondLst>
                                            <p:cond delay="650"/>
                                          </p:stCondLst>
                                        </p:cTn>
                                        <p:tgtEl>
                                          <p:spTgt spid="17416"/>
                                        </p:tgtEl>
                                      </p:cBhvr>
                                      <p:to x="100000" y="60000"/>
                                    </p:animScale>
                                    <p:animScale>
                                      <p:cBhvr>
                                        <p:cTn id="27" dur="166" decel="50000">
                                          <p:stCondLst>
                                            <p:cond delay="676"/>
                                          </p:stCondLst>
                                        </p:cTn>
                                        <p:tgtEl>
                                          <p:spTgt spid="17416"/>
                                        </p:tgtEl>
                                      </p:cBhvr>
                                      <p:to x="100000" y="100000"/>
                                    </p:animScale>
                                    <p:animScale>
                                      <p:cBhvr>
                                        <p:cTn id="28" dur="26">
                                          <p:stCondLst>
                                            <p:cond delay="1312"/>
                                          </p:stCondLst>
                                        </p:cTn>
                                        <p:tgtEl>
                                          <p:spTgt spid="17416"/>
                                        </p:tgtEl>
                                      </p:cBhvr>
                                      <p:to x="100000" y="80000"/>
                                    </p:animScale>
                                    <p:animScale>
                                      <p:cBhvr>
                                        <p:cTn id="29" dur="166" decel="50000">
                                          <p:stCondLst>
                                            <p:cond delay="1338"/>
                                          </p:stCondLst>
                                        </p:cTn>
                                        <p:tgtEl>
                                          <p:spTgt spid="17416"/>
                                        </p:tgtEl>
                                      </p:cBhvr>
                                      <p:to x="100000" y="100000"/>
                                    </p:animScale>
                                    <p:animScale>
                                      <p:cBhvr>
                                        <p:cTn id="30" dur="26">
                                          <p:stCondLst>
                                            <p:cond delay="1642"/>
                                          </p:stCondLst>
                                        </p:cTn>
                                        <p:tgtEl>
                                          <p:spTgt spid="17416"/>
                                        </p:tgtEl>
                                      </p:cBhvr>
                                      <p:to x="100000" y="90000"/>
                                    </p:animScale>
                                    <p:animScale>
                                      <p:cBhvr>
                                        <p:cTn id="31" dur="166" decel="50000">
                                          <p:stCondLst>
                                            <p:cond delay="1668"/>
                                          </p:stCondLst>
                                        </p:cTn>
                                        <p:tgtEl>
                                          <p:spTgt spid="17416"/>
                                        </p:tgtEl>
                                      </p:cBhvr>
                                      <p:to x="100000" y="100000"/>
                                    </p:animScale>
                                    <p:animScale>
                                      <p:cBhvr>
                                        <p:cTn id="32" dur="26">
                                          <p:stCondLst>
                                            <p:cond delay="1808"/>
                                          </p:stCondLst>
                                        </p:cTn>
                                        <p:tgtEl>
                                          <p:spTgt spid="17416"/>
                                        </p:tgtEl>
                                      </p:cBhvr>
                                      <p:to x="100000" y="95000"/>
                                    </p:animScale>
                                    <p:animScale>
                                      <p:cBhvr>
                                        <p:cTn id="33" dur="166" decel="50000">
                                          <p:stCondLst>
                                            <p:cond delay="1834"/>
                                          </p:stCondLst>
                                        </p:cTn>
                                        <p:tgtEl>
                                          <p:spTgt spid="174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50E8B2FB-20F8-4879-9630-79B56C49E3B8}" type="slidenum">
              <a:rPr lang="en-US" sz="1200" i="0" smtClean="0">
                <a:latin typeface="Arial" pitchFamily="34" charset="0"/>
              </a:rPr>
              <a:pPr eaLnBrk="1" hangingPunct="1">
                <a:defRPr/>
              </a:pPr>
              <a:t>48</a:t>
            </a:fld>
            <a:endParaRPr lang="en-US" sz="1200" i="0" dirty="0" smtClean="0">
              <a:latin typeface="Arial" pitchFamily="34" charset="0"/>
            </a:endParaRPr>
          </a:p>
        </p:txBody>
      </p:sp>
      <p:sp>
        <p:nvSpPr>
          <p:cNvPr id="72706" name="Rectangle 14"/>
          <p:cNvSpPr>
            <a:spLocks noChangeArrowheads="1"/>
          </p:cNvSpPr>
          <p:nvPr/>
        </p:nvSpPr>
        <p:spPr bwMode="auto">
          <a:xfrm>
            <a:off x="152400" y="76200"/>
            <a:ext cx="8153400" cy="523875"/>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1.14: </a:t>
            </a:r>
            <a:r>
              <a:rPr lang="en-US" sz="2800">
                <a:latin typeface="Times-BoldItalic"/>
              </a:rPr>
              <a:t>A packet-switched network</a:t>
            </a:r>
            <a:endParaRPr lang="en-US" sz="2800">
              <a:solidFill>
                <a:schemeClr val="bg2"/>
              </a:solidFill>
              <a:latin typeface="Times-BoldItalic"/>
            </a:endParaRPr>
          </a:p>
        </p:txBody>
      </p:sp>
      <p:pic>
        <p:nvPicPr>
          <p:cNvPr id="19461" name="Picture 5"/>
          <p:cNvPicPr>
            <a:picLocks noChangeAspect="1" noChangeArrowheads="1"/>
          </p:cNvPicPr>
          <p:nvPr/>
        </p:nvPicPr>
        <p:blipFill>
          <a:blip r:embed="rId3"/>
          <a:srcRect/>
          <a:stretch>
            <a:fillRect/>
          </a:stretch>
        </p:blipFill>
        <p:spPr bwMode="auto">
          <a:xfrm>
            <a:off x="457200" y="2863850"/>
            <a:ext cx="2693988" cy="2317750"/>
          </a:xfrm>
          <a:prstGeom prst="rect">
            <a:avLst/>
          </a:prstGeom>
          <a:noFill/>
          <a:ln w="9525">
            <a:noFill/>
            <a:miter lim="800000"/>
            <a:headEnd/>
            <a:tailEnd/>
          </a:ln>
        </p:spPr>
      </p:pic>
      <p:pic>
        <p:nvPicPr>
          <p:cNvPr id="19462" name="Picture 6"/>
          <p:cNvPicPr>
            <a:picLocks noChangeAspect="1" noChangeArrowheads="1"/>
          </p:cNvPicPr>
          <p:nvPr/>
        </p:nvPicPr>
        <p:blipFill>
          <a:blip r:embed="rId4"/>
          <a:srcRect/>
          <a:stretch>
            <a:fillRect/>
          </a:stretch>
        </p:blipFill>
        <p:spPr bwMode="auto">
          <a:xfrm>
            <a:off x="5867400" y="2863850"/>
            <a:ext cx="2633663" cy="2317750"/>
          </a:xfrm>
          <a:prstGeom prst="rect">
            <a:avLst/>
          </a:prstGeom>
          <a:noFill/>
          <a:ln w="9525">
            <a:noFill/>
            <a:miter lim="800000"/>
            <a:headEnd/>
            <a:tailEnd/>
          </a:ln>
        </p:spPr>
      </p:pic>
      <p:pic>
        <p:nvPicPr>
          <p:cNvPr id="19463" name="Picture 7"/>
          <p:cNvPicPr>
            <a:picLocks noChangeAspect="1" noChangeArrowheads="1"/>
          </p:cNvPicPr>
          <p:nvPr/>
        </p:nvPicPr>
        <p:blipFill>
          <a:blip r:embed="rId5"/>
          <a:srcRect/>
          <a:stretch>
            <a:fillRect/>
          </a:stretch>
        </p:blipFill>
        <p:spPr bwMode="auto">
          <a:xfrm>
            <a:off x="2667000" y="3968750"/>
            <a:ext cx="3671888" cy="107950"/>
          </a:xfrm>
          <a:prstGeom prst="rect">
            <a:avLst/>
          </a:prstGeom>
          <a:noFill/>
          <a:ln w="9525">
            <a:noFill/>
            <a:miter lim="800000"/>
            <a:headEnd/>
            <a:tailEnd/>
          </a:ln>
        </p:spPr>
      </p:pic>
      <p:pic>
        <p:nvPicPr>
          <p:cNvPr id="19464" name="Picture 8"/>
          <p:cNvPicPr>
            <a:picLocks noChangeAspect="1" noChangeArrowheads="1"/>
          </p:cNvPicPr>
          <p:nvPr/>
        </p:nvPicPr>
        <p:blipFill>
          <a:blip r:embed="rId6"/>
          <a:srcRect/>
          <a:stretch>
            <a:fillRect/>
          </a:stretch>
        </p:blipFill>
        <p:spPr bwMode="auto">
          <a:xfrm>
            <a:off x="2938463" y="1693863"/>
            <a:ext cx="3005137" cy="825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9463"/>
                                        </p:tgtEl>
                                        <p:attrNameLst>
                                          <p:attrName>style.visibility</p:attrName>
                                        </p:attrNameLst>
                                      </p:cBhvr>
                                      <p:to>
                                        <p:strVal val="visible"/>
                                      </p:to>
                                    </p:set>
                                    <p:animEffect transition="in" filter="barn(inVertical)">
                                      <p:cBhvr>
                                        <p:cTn id="15" dur="500"/>
                                        <p:tgtEl>
                                          <p:spTgt spid="1946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6" presetClass="entr" presetSubtype="0" fill="hold" nodeType="clickEffect">
                                  <p:stCondLst>
                                    <p:cond delay="0"/>
                                  </p:stCondLst>
                                  <p:childTnLst>
                                    <p:set>
                                      <p:cBhvr>
                                        <p:cTn id="19" dur="1" fill="hold">
                                          <p:stCondLst>
                                            <p:cond delay="0"/>
                                          </p:stCondLst>
                                        </p:cTn>
                                        <p:tgtEl>
                                          <p:spTgt spid="19464"/>
                                        </p:tgtEl>
                                        <p:attrNameLst>
                                          <p:attrName>style.visibility</p:attrName>
                                        </p:attrNameLst>
                                      </p:cBhvr>
                                      <p:to>
                                        <p:strVal val="visible"/>
                                      </p:to>
                                    </p:set>
                                    <p:animEffect transition="in" filter="wipe(down)">
                                      <p:cBhvr>
                                        <p:cTn id="20" dur="580">
                                          <p:stCondLst>
                                            <p:cond delay="0"/>
                                          </p:stCondLst>
                                        </p:cTn>
                                        <p:tgtEl>
                                          <p:spTgt spid="19464"/>
                                        </p:tgtEl>
                                      </p:cBhvr>
                                    </p:animEffect>
                                    <p:anim calcmode="lin" valueType="num">
                                      <p:cBhvr>
                                        <p:cTn id="21" dur="1822" tmFilter="0,0; 0.14,0.36; 0.43,0.73; 0.71,0.91; 1.0,1.0">
                                          <p:stCondLst>
                                            <p:cond delay="0"/>
                                          </p:stCondLst>
                                        </p:cTn>
                                        <p:tgtEl>
                                          <p:spTgt spid="19464"/>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9464"/>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9464"/>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9464"/>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9464"/>
                                        </p:tgtEl>
                                        <p:attrNameLst>
                                          <p:attrName>ppt_y</p:attrName>
                                        </p:attrNameLst>
                                      </p:cBhvr>
                                      <p:tavLst>
                                        <p:tav tm="0" fmla="#ppt_y-sin(pi*$)/81">
                                          <p:val>
                                            <p:fltVal val="0"/>
                                          </p:val>
                                        </p:tav>
                                        <p:tav tm="100000">
                                          <p:val>
                                            <p:fltVal val="1"/>
                                          </p:val>
                                        </p:tav>
                                      </p:tavLst>
                                    </p:anim>
                                    <p:animScale>
                                      <p:cBhvr>
                                        <p:cTn id="26" dur="26">
                                          <p:stCondLst>
                                            <p:cond delay="650"/>
                                          </p:stCondLst>
                                        </p:cTn>
                                        <p:tgtEl>
                                          <p:spTgt spid="19464"/>
                                        </p:tgtEl>
                                      </p:cBhvr>
                                      <p:to x="100000" y="60000"/>
                                    </p:animScale>
                                    <p:animScale>
                                      <p:cBhvr>
                                        <p:cTn id="27" dur="166" decel="50000">
                                          <p:stCondLst>
                                            <p:cond delay="676"/>
                                          </p:stCondLst>
                                        </p:cTn>
                                        <p:tgtEl>
                                          <p:spTgt spid="19464"/>
                                        </p:tgtEl>
                                      </p:cBhvr>
                                      <p:to x="100000" y="100000"/>
                                    </p:animScale>
                                    <p:animScale>
                                      <p:cBhvr>
                                        <p:cTn id="28" dur="26">
                                          <p:stCondLst>
                                            <p:cond delay="1312"/>
                                          </p:stCondLst>
                                        </p:cTn>
                                        <p:tgtEl>
                                          <p:spTgt spid="19464"/>
                                        </p:tgtEl>
                                      </p:cBhvr>
                                      <p:to x="100000" y="80000"/>
                                    </p:animScale>
                                    <p:animScale>
                                      <p:cBhvr>
                                        <p:cTn id="29" dur="166" decel="50000">
                                          <p:stCondLst>
                                            <p:cond delay="1338"/>
                                          </p:stCondLst>
                                        </p:cTn>
                                        <p:tgtEl>
                                          <p:spTgt spid="19464"/>
                                        </p:tgtEl>
                                      </p:cBhvr>
                                      <p:to x="100000" y="100000"/>
                                    </p:animScale>
                                    <p:animScale>
                                      <p:cBhvr>
                                        <p:cTn id="30" dur="26">
                                          <p:stCondLst>
                                            <p:cond delay="1642"/>
                                          </p:stCondLst>
                                        </p:cTn>
                                        <p:tgtEl>
                                          <p:spTgt spid="19464"/>
                                        </p:tgtEl>
                                      </p:cBhvr>
                                      <p:to x="100000" y="90000"/>
                                    </p:animScale>
                                    <p:animScale>
                                      <p:cBhvr>
                                        <p:cTn id="31" dur="166" decel="50000">
                                          <p:stCondLst>
                                            <p:cond delay="1668"/>
                                          </p:stCondLst>
                                        </p:cTn>
                                        <p:tgtEl>
                                          <p:spTgt spid="19464"/>
                                        </p:tgtEl>
                                      </p:cBhvr>
                                      <p:to x="100000" y="100000"/>
                                    </p:animScale>
                                    <p:animScale>
                                      <p:cBhvr>
                                        <p:cTn id="32" dur="26">
                                          <p:stCondLst>
                                            <p:cond delay="1808"/>
                                          </p:stCondLst>
                                        </p:cTn>
                                        <p:tgtEl>
                                          <p:spTgt spid="19464"/>
                                        </p:tgtEl>
                                      </p:cBhvr>
                                      <p:to x="100000" y="95000"/>
                                    </p:animScale>
                                    <p:animScale>
                                      <p:cBhvr>
                                        <p:cTn id="33" dur="166" decel="50000">
                                          <p:stCondLst>
                                            <p:cond delay="1834"/>
                                          </p:stCondLst>
                                        </p:cTn>
                                        <p:tgtEl>
                                          <p:spTgt spid="1946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i="0" dirty="0" smtClean="0">
                <a:latin typeface="Arial" pitchFamily="34" charset="0"/>
              </a:rPr>
              <a:t>1.</a:t>
            </a:r>
            <a:fld id="{D1BF5E06-E26D-476C-A5D1-212B600C0043}" type="slidenum">
              <a:rPr lang="en-US" sz="1200" i="0" smtClean="0">
                <a:latin typeface="Arial" pitchFamily="34" charset="0"/>
              </a:rPr>
              <a:pPr>
                <a:defRPr/>
              </a:pPr>
              <a:t>49</a:t>
            </a:fld>
            <a:endParaRPr lang="en-US" sz="1200" i="0" dirty="0" smtClean="0">
              <a:latin typeface="Arial" pitchFamily="34" charset="0"/>
            </a:endParaRPr>
          </a:p>
        </p:txBody>
      </p:sp>
      <p:sp>
        <p:nvSpPr>
          <p:cNvPr id="7475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7475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7475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7475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7475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7475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7476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62108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1.3.4 The Internet</a:t>
            </a:r>
          </a:p>
        </p:txBody>
      </p:sp>
      <p:sp>
        <p:nvSpPr>
          <p:cNvPr id="74762" name="Rectangle 10"/>
          <p:cNvSpPr>
            <a:spLocks noChangeArrowheads="1"/>
          </p:cNvSpPr>
          <p:nvPr/>
        </p:nvSpPr>
        <p:spPr bwMode="auto">
          <a:xfrm>
            <a:off x="381000" y="1293813"/>
            <a:ext cx="7924800" cy="3970318"/>
          </a:xfrm>
          <a:prstGeom prst="rect">
            <a:avLst/>
          </a:prstGeom>
          <a:solidFill>
            <a:schemeClr val="bg1"/>
          </a:solidFill>
          <a:ln w="9525">
            <a:noFill/>
            <a:miter lim="800000"/>
            <a:headEnd/>
            <a:tailEnd/>
          </a:ln>
        </p:spPr>
        <p:txBody>
          <a:bodyPr>
            <a:spAutoFit/>
          </a:bodyPr>
          <a:lstStyle/>
          <a:p>
            <a:pPr algn="just">
              <a:buFont typeface="Wingdings" pitchFamily="2" charset="2"/>
              <a:buChar char="q"/>
            </a:pPr>
            <a:r>
              <a:rPr lang="en-US" sz="2800" dirty="0" smtClean="0">
                <a:latin typeface="Times New Roman" pitchFamily="18" charset="0"/>
              </a:rPr>
              <a:t>An </a:t>
            </a:r>
            <a:r>
              <a:rPr lang="en-US" sz="2800" dirty="0">
                <a:latin typeface="Times New Roman" pitchFamily="18" charset="0"/>
              </a:rPr>
              <a:t>internet (note the lowercase </a:t>
            </a:r>
            <a:r>
              <a:rPr lang="en-US" sz="2800" dirty="0" err="1">
                <a:latin typeface="Times New Roman" pitchFamily="18" charset="0"/>
              </a:rPr>
              <a:t>i</a:t>
            </a:r>
            <a:r>
              <a:rPr lang="en-US" sz="2800" dirty="0">
                <a:latin typeface="Times New Roman" pitchFamily="18" charset="0"/>
              </a:rPr>
              <a:t>) is two or more networks that can communicate with each other</a:t>
            </a:r>
            <a:r>
              <a:rPr lang="en-US" sz="2800" dirty="0" smtClean="0">
                <a:latin typeface="Times New Roman" pitchFamily="18" charset="0"/>
              </a:rPr>
              <a:t>.</a:t>
            </a:r>
            <a:endParaRPr lang="en-US" sz="2800" dirty="0">
              <a:latin typeface="Times New Roman" pitchFamily="18" charset="0"/>
            </a:endParaRPr>
          </a:p>
          <a:p>
            <a:pPr algn="just"/>
            <a:endParaRPr lang="en-US" sz="2800" dirty="0" smtClean="0">
              <a:latin typeface="Times New Roman" pitchFamily="18" charset="0"/>
            </a:endParaRPr>
          </a:p>
          <a:p>
            <a:pPr algn="just">
              <a:buFont typeface="Wingdings" pitchFamily="2" charset="2"/>
              <a:buChar char="q"/>
            </a:pPr>
            <a:r>
              <a:rPr lang="en-US" sz="2800" dirty="0" smtClean="0">
                <a:latin typeface="Times New Roman" pitchFamily="18" charset="0"/>
              </a:rPr>
              <a:t> </a:t>
            </a:r>
            <a:r>
              <a:rPr lang="en-US" sz="2800" dirty="0">
                <a:latin typeface="Times New Roman" pitchFamily="18" charset="0"/>
              </a:rPr>
              <a:t>The most notable internet is called the Internet (uppercase I ), and is composed of thousands of interconnected networks. </a:t>
            </a:r>
            <a:endParaRPr lang="en-US" sz="2800" dirty="0" smtClean="0">
              <a:latin typeface="Times New Roman" pitchFamily="18" charset="0"/>
            </a:endParaRPr>
          </a:p>
          <a:p>
            <a:pPr algn="just">
              <a:buFont typeface="Wingdings" pitchFamily="2" charset="2"/>
              <a:buChar char="q"/>
            </a:pPr>
            <a:endParaRPr lang="en-US" sz="2800" dirty="0" smtClean="0">
              <a:latin typeface="Times New Roman" pitchFamily="18" charset="0"/>
            </a:endParaRPr>
          </a:p>
          <a:p>
            <a:pPr algn="just">
              <a:buFont typeface="Wingdings" pitchFamily="2" charset="2"/>
              <a:buChar char="q"/>
            </a:pPr>
            <a:r>
              <a:rPr lang="en-US" sz="2800" dirty="0" smtClean="0">
                <a:latin typeface="Times New Roman" pitchFamily="18" charset="0"/>
              </a:rPr>
              <a:t>Figure </a:t>
            </a:r>
            <a:r>
              <a:rPr lang="en-US" sz="2800" dirty="0">
                <a:latin typeface="Times New Roman" pitchFamily="18" charset="0"/>
              </a:rPr>
              <a:t>1.15 shows a conceptual (not geographical) view of the Internet.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i="0" dirty="0" smtClean="0">
                <a:latin typeface="Arial" pitchFamily="34" charset="0"/>
              </a:rPr>
              <a:t>1.</a:t>
            </a:r>
            <a:fld id="{D6E63B90-1620-4C67-A373-C7FB6370FC60}" type="slidenum">
              <a:rPr lang="en-US" sz="1200" i="0" smtClean="0">
                <a:latin typeface="Arial" pitchFamily="34" charset="0"/>
              </a:rPr>
              <a:pPr>
                <a:defRPr/>
              </a:pPr>
              <a:t>5</a:t>
            </a:fld>
            <a:endParaRPr lang="en-US" sz="1200" i="0" dirty="0" smtClean="0">
              <a:latin typeface="Arial" pitchFamily="34" charset="0"/>
            </a:endParaRPr>
          </a:p>
        </p:txBody>
      </p:sp>
      <p:sp>
        <p:nvSpPr>
          <p:cNvPr id="2969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969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970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970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970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970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970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5133975"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1.1.2 Data Representation</a:t>
            </a:r>
          </a:p>
        </p:txBody>
      </p:sp>
      <p:sp>
        <p:nvSpPr>
          <p:cNvPr id="29706" name="Rectangle 10"/>
          <p:cNvSpPr>
            <a:spLocks noChangeArrowheads="1"/>
          </p:cNvSpPr>
          <p:nvPr/>
        </p:nvSpPr>
        <p:spPr bwMode="auto">
          <a:xfrm>
            <a:off x="381000" y="1293813"/>
            <a:ext cx="7924800" cy="954087"/>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Information today comes in different forms such as text, numbers, images, audio, and video.</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ED74D280-BA9D-4211-846B-B78A82149791}" type="slidenum">
              <a:rPr lang="en-US" sz="1200" i="0" smtClean="0">
                <a:latin typeface="Arial" pitchFamily="34" charset="0"/>
              </a:rPr>
              <a:pPr eaLnBrk="1" hangingPunct="1">
                <a:defRPr/>
              </a:pPr>
              <a:t>50</a:t>
            </a:fld>
            <a:endParaRPr lang="en-US" sz="1200" i="0" dirty="0" smtClean="0">
              <a:latin typeface="Arial" pitchFamily="34" charset="0"/>
            </a:endParaRPr>
          </a:p>
        </p:txBody>
      </p:sp>
      <p:sp>
        <p:nvSpPr>
          <p:cNvPr id="76802" name="Rectangle 14"/>
          <p:cNvSpPr>
            <a:spLocks noChangeArrowheads="1"/>
          </p:cNvSpPr>
          <p:nvPr/>
        </p:nvSpPr>
        <p:spPr bwMode="auto">
          <a:xfrm>
            <a:off x="152400" y="76200"/>
            <a:ext cx="8153400" cy="523875"/>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1.15: </a:t>
            </a:r>
            <a:r>
              <a:rPr lang="en-US" sz="2800">
                <a:latin typeface="Times-BoldItalic"/>
              </a:rPr>
              <a:t>The Internet today</a:t>
            </a:r>
            <a:endParaRPr lang="en-US" sz="2800">
              <a:solidFill>
                <a:schemeClr val="bg2"/>
              </a:solidFill>
              <a:latin typeface="Times-BoldItalic"/>
            </a:endParaRPr>
          </a:p>
        </p:txBody>
      </p:sp>
      <p:pic>
        <p:nvPicPr>
          <p:cNvPr id="21509" name="Picture 5"/>
          <p:cNvPicPr>
            <a:picLocks noChangeAspect="1" noChangeArrowheads="1"/>
          </p:cNvPicPr>
          <p:nvPr/>
        </p:nvPicPr>
        <p:blipFill>
          <a:blip r:embed="rId3"/>
          <a:srcRect/>
          <a:stretch>
            <a:fillRect/>
          </a:stretch>
        </p:blipFill>
        <p:spPr bwMode="auto">
          <a:xfrm>
            <a:off x="2090738" y="2971800"/>
            <a:ext cx="4994275" cy="1165225"/>
          </a:xfrm>
          <a:prstGeom prst="rect">
            <a:avLst/>
          </a:prstGeom>
          <a:noFill/>
          <a:ln w="9525">
            <a:noFill/>
            <a:miter lim="800000"/>
            <a:headEnd/>
            <a:tailEnd/>
          </a:ln>
        </p:spPr>
      </p:pic>
      <p:pic>
        <p:nvPicPr>
          <p:cNvPr id="21513" name="Picture 9"/>
          <p:cNvPicPr>
            <a:picLocks noChangeAspect="1" noChangeArrowheads="1"/>
          </p:cNvPicPr>
          <p:nvPr/>
        </p:nvPicPr>
        <p:blipFill>
          <a:blip r:embed="rId4"/>
          <a:srcRect/>
          <a:stretch>
            <a:fillRect/>
          </a:stretch>
        </p:blipFill>
        <p:spPr bwMode="auto">
          <a:xfrm>
            <a:off x="3151188" y="2452688"/>
            <a:ext cx="3554412" cy="1128712"/>
          </a:xfrm>
          <a:prstGeom prst="rect">
            <a:avLst/>
          </a:prstGeom>
          <a:noFill/>
          <a:ln w="9525">
            <a:noFill/>
            <a:miter lim="800000"/>
            <a:headEnd/>
            <a:tailEnd/>
          </a:ln>
        </p:spPr>
      </p:pic>
      <p:pic>
        <p:nvPicPr>
          <p:cNvPr id="21514" name="Picture 10"/>
          <p:cNvPicPr>
            <a:picLocks noChangeAspect="1" noChangeArrowheads="1"/>
          </p:cNvPicPr>
          <p:nvPr/>
        </p:nvPicPr>
        <p:blipFill>
          <a:blip r:embed="rId5"/>
          <a:srcRect/>
          <a:stretch>
            <a:fillRect/>
          </a:stretch>
        </p:blipFill>
        <p:spPr bwMode="auto">
          <a:xfrm>
            <a:off x="1116013" y="3883025"/>
            <a:ext cx="5813425" cy="917575"/>
          </a:xfrm>
          <a:prstGeom prst="rect">
            <a:avLst/>
          </a:prstGeom>
          <a:noFill/>
          <a:ln w="9525">
            <a:noFill/>
            <a:miter lim="800000"/>
            <a:headEnd/>
            <a:tailEnd/>
          </a:ln>
        </p:spPr>
      </p:pic>
      <p:pic>
        <p:nvPicPr>
          <p:cNvPr id="21512" name="Picture 8"/>
          <p:cNvPicPr>
            <a:picLocks noChangeAspect="1" noChangeArrowheads="1"/>
          </p:cNvPicPr>
          <p:nvPr/>
        </p:nvPicPr>
        <p:blipFill>
          <a:blip r:embed="rId6"/>
          <a:srcRect/>
          <a:stretch>
            <a:fillRect/>
          </a:stretch>
        </p:blipFill>
        <p:spPr bwMode="auto">
          <a:xfrm>
            <a:off x="152400" y="4495800"/>
            <a:ext cx="8215313" cy="1436688"/>
          </a:xfrm>
          <a:prstGeom prst="rect">
            <a:avLst/>
          </a:prstGeom>
          <a:noFill/>
          <a:ln w="9525">
            <a:noFill/>
            <a:miter lim="800000"/>
            <a:headEnd/>
            <a:tailEnd/>
          </a:ln>
        </p:spPr>
      </p:pic>
      <p:pic>
        <p:nvPicPr>
          <p:cNvPr id="21511" name="Picture 7"/>
          <p:cNvPicPr>
            <a:picLocks noChangeAspect="1" noChangeArrowheads="1"/>
          </p:cNvPicPr>
          <p:nvPr/>
        </p:nvPicPr>
        <p:blipFill>
          <a:blip r:embed="rId7"/>
          <a:srcRect/>
          <a:stretch>
            <a:fillRect/>
          </a:stretch>
        </p:blipFill>
        <p:spPr bwMode="auto">
          <a:xfrm>
            <a:off x="2009775" y="1122363"/>
            <a:ext cx="5991225" cy="1392237"/>
          </a:xfrm>
          <a:prstGeom prst="rect">
            <a:avLst/>
          </a:prstGeom>
          <a:noFill/>
          <a:ln w="9525">
            <a:noFill/>
            <a:miter lim="800000"/>
            <a:headEnd/>
            <a:tailEnd/>
          </a:ln>
        </p:spPr>
      </p:pic>
      <p:pic>
        <p:nvPicPr>
          <p:cNvPr id="21516" name="Picture 12"/>
          <p:cNvPicPr>
            <a:picLocks noChangeAspect="1" noChangeArrowheads="1"/>
          </p:cNvPicPr>
          <p:nvPr/>
        </p:nvPicPr>
        <p:blipFill>
          <a:blip r:embed="rId8"/>
          <a:srcRect/>
          <a:stretch>
            <a:fillRect/>
          </a:stretch>
        </p:blipFill>
        <p:spPr bwMode="auto">
          <a:xfrm>
            <a:off x="76200" y="2133600"/>
            <a:ext cx="3276600" cy="2457450"/>
          </a:xfrm>
          <a:prstGeom prst="rect">
            <a:avLst/>
          </a:prstGeom>
          <a:noFill/>
          <a:ln w="9525">
            <a:noFill/>
            <a:miter lim="800000"/>
            <a:headEnd/>
            <a:tailEnd/>
          </a:ln>
        </p:spPr>
      </p:pic>
      <p:pic>
        <p:nvPicPr>
          <p:cNvPr id="21517" name="Picture 13"/>
          <p:cNvPicPr>
            <a:picLocks noChangeAspect="1" noChangeArrowheads="1"/>
          </p:cNvPicPr>
          <p:nvPr/>
        </p:nvPicPr>
        <p:blipFill>
          <a:blip r:embed="rId9"/>
          <a:srcRect/>
          <a:stretch>
            <a:fillRect/>
          </a:stretch>
        </p:blipFill>
        <p:spPr bwMode="auto">
          <a:xfrm>
            <a:off x="6172200" y="2971800"/>
            <a:ext cx="2201863" cy="1352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5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1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A694264F-F12D-4CF9-BBBE-F4477407895D}" type="slidenum">
              <a:rPr lang="en-US" sz="1200" i="0" smtClean="0">
                <a:latin typeface="Arial" pitchFamily="34" charset="0"/>
              </a:rPr>
              <a:pPr eaLnBrk="1" hangingPunct="1">
                <a:defRPr/>
              </a:pPr>
              <a:t>51</a:t>
            </a:fld>
            <a:endParaRPr lang="en-US" sz="1200" i="0" dirty="0" smtClean="0">
              <a:latin typeface="Arial" pitchFamily="34" charset="0"/>
            </a:endParaRPr>
          </a:p>
        </p:txBody>
      </p:sp>
      <p:sp>
        <p:nvSpPr>
          <p:cNvPr id="91545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cs typeface="+mn-cs"/>
            </a:endParaRPr>
          </a:p>
        </p:txBody>
      </p:sp>
      <p:sp>
        <p:nvSpPr>
          <p:cNvPr id="915459" name="Text Box 3"/>
          <p:cNvSpPr txBox="1">
            <a:spLocks noChangeArrowheads="1"/>
          </p:cNvSpPr>
          <p:nvPr/>
        </p:nvSpPr>
        <p:spPr bwMode="auto">
          <a:xfrm>
            <a:off x="228600" y="406400"/>
            <a:ext cx="5151438" cy="1077913"/>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cs typeface="+mn-cs"/>
              </a:rPr>
              <a:t>1-4   INTERNET HISTORY</a:t>
            </a:r>
          </a:p>
          <a:p>
            <a:pPr marL="0" lvl="2" eaLnBrk="0" hangingPunct="0">
              <a:defRPr/>
            </a:pPr>
            <a:endParaRPr lang="en-US" i="0" dirty="0">
              <a:effectLst>
                <a:outerShdw blurRad="38100" dist="38100" dir="2700000" algn="tl">
                  <a:srgbClr val="C0C0C0"/>
                </a:outerShdw>
              </a:effectLst>
              <a:latin typeface="Times" pitchFamily="18" charset="0"/>
              <a:cs typeface="+mn-cs"/>
            </a:endParaRPr>
          </a:p>
        </p:txBody>
      </p:sp>
      <p:sp>
        <p:nvSpPr>
          <p:cNvPr id="80900"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80901" name="Rectangle 8"/>
          <p:cNvSpPr>
            <a:spLocks noChangeArrowheads="1"/>
          </p:cNvSpPr>
          <p:nvPr/>
        </p:nvSpPr>
        <p:spPr bwMode="auto">
          <a:xfrm>
            <a:off x="381000" y="1601788"/>
            <a:ext cx="8305800" cy="3538537"/>
          </a:xfrm>
          <a:prstGeom prst="rect">
            <a:avLst/>
          </a:prstGeom>
          <a:noFill/>
          <a:ln w="9525">
            <a:noFill/>
            <a:miter lim="800000"/>
            <a:headEnd/>
            <a:tailEnd/>
          </a:ln>
        </p:spPr>
        <p:txBody>
          <a:bodyPr>
            <a:spAutoFit/>
          </a:bodyPr>
          <a:lstStyle/>
          <a:p>
            <a:pPr algn="just" eaLnBrk="0" hangingPunct="0"/>
            <a:r>
              <a:rPr lang="en-US">
                <a:latin typeface="Times-Roman"/>
              </a:rPr>
              <a:t>Now that we have given an overview of the Internet and its protocol, let us give a brief history of the Internet. This brief history makes it clear how the Internet has evolved from a private network to a global one in less than forty years.</a:t>
            </a:r>
          </a:p>
          <a:p>
            <a:pPr algn="just" eaLnBrk="0" hangingPunct="0"/>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i="0" dirty="0" smtClean="0">
                <a:latin typeface="Arial" pitchFamily="34" charset="0"/>
              </a:rPr>
              <a:t>1.</a:t>
            </a:r>
            <a:fld id="{2F1345D8-7F60-4A29-9D28-AFB5B19D0945}" type="slidenum">
              <a:rPr lang="en-US" sz="1200" i="0" smtClean="0">
                <a:latin typeface="Arial" pitchFamily="34" charset="0"/>
              </a:rPr>
              <a:pPr>
                <a:defRPr/>
              </a:pPr>
              <a:t>52</a:t>
            </a:fld>
            <a:endParaRPr lang="en-US" sz="1200" i="0" dirty="0" smtClean="0">
              <a:latin typeface="Arial" pitchFamily="34" charset="0"/>
            </a:endParaRPr>
          </a:p>
        </p:txBody>
      </p:sp>
      <p:sp>
        <p:nvSpPr>
          <p:cNvPr id="8294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829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94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829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9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95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829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916363"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1.4.1 </a:t>
            </a:r>
            <a:r>
              <a:rPr lang="en-US" sz="3600" dirty="0" smtClean="0">
                <a:solidFill>
                  <a:schemeClr val="hlink"/>
                </a:solidFill>
                <a:effectLst>
                  <a:outerShdw blurRad="38100" dist="38100" dir="2700000" algn="tl">
                    <a:srgbClr val="000000">
                      <a:alpha val="43137"/>
                    </a:srgbClr>
                  </a:outerShdw>
                </a:effectLst>
                <a:latin typeface="Times New Roman" pitchFamily="18" charset="0"/>
              </a:rPr>
              <a:t> Early </a:t>
            </a:r>
            <a:r>
              <a:rPr lang="en-US" sz="3600" dirty="0">
                <a:solidFill>
                  <a:schemeClr val="hlink"/>
                </a:solidFill>
                <a:effectLst>
                  <a:outerShdw blurRad="38100" dist="38100" dir="2700000" algn="tl">
                    <a:srgbClr val="000000">
                      <a:alpha val="43137"/>
                    </a:srgbClr>
                  </a:outerShdw>
                </a:effectLst>
                <a:latin typeface="Times New Roman" pitchFamily="18" charset="0"/>
              </a:rPr>
              <a:t>History</a:t>
            </a:r>
          </a:p>
        </p:txBody>
      </p:sp>
      <p:sp>
        <p:nvSpPr>
          <p:cNvPr id="82954" name="Rectangle 10"/>
          <p:cNvSpPr>
            <a:spLocks noChangeArrowheads="1"/>
          </p:cNvSpPr>
          <p:nvPr/>
        </p:nvSpPr>
        <p:spPr bwMode="auto">
          <a:xfrm>
            <a:off x="381000" y="1293813"/>
            <a:ext cx="7924800" cy="3970318"/>
          </a:xfrm>
          <a:prstGeom prst="rect">
            <a:avLst/>
          </a:prstGeom>
          <a:solidFill>
            <a:schemeClr val="bg1"/>
          </a:solidFill>
          <a:ln w="9525">
            <a:noFill/>
            <a:miter lim="800000"/>
            <a:headEnd/>
            <a:tailEnd/>
          </a:ln>
        </p:spPr>
        <p:txBody>
          <a:bodyPr>
            <a:spAutoFit/>
          </a:bodyPr>
          <a:lstStyle/>
          <a:p>
            <a:pPr algn="just">
              <a:buFont typeface="Wingdings" pitchFamily="2" charset="2"/>
              <a:buChar char="q"/>
            </a:pPr>
            <a:r>
              <a:rPr lang="en-US" sz="2800" dirty="0">
                <a:latin typeface="Times New Roman" pitchFamily="18" charset="0"/>
              </a:rPr>
              <a:t>There were some communication networks, such as telegraph and telephone networks, before 1960</a:t>
            </a:r>
            <a:r>
              <a:rPr lang="en-US" sz="2800" dirty="0" smtClean="0">
                <a:latin typeface="Times New Roman" pitchFamily="18" charset="0"/>
              </a:rPr>
              <a:t>.</a:t>
            </a:r>
          </a:p>
          <a:p>
            <a:pPr algn="just"/>
            <a:endParaRPr lang="en-US" sz="2800" dirty="0" smtClean="0">
              <a:latin typeface="Times New Roman" pitchFamily="18" charset="0"/>
            </a:endParaRPr>
          </a:p>
          <a:p>
            <a:pPr algn="just">
              <a:buFont typeface="Wingdings" pitchFamily="2" charset="2"/>
              <a:buChar char="q"/>
            </a:pPr>
            <a:r>
              <a:rPr lang="en-US" sz="2800" dirty="0" smtClean="0">
                <a:latin typeface="Times New Roman" pitchFamily="18" charset="0"/>
              </a:rPr>
              <a:t> </a:t>
            </a:r>
            <a:r>
              <a:rPr lang="en-US" sz="2800" dirty="0">
                <a:latin typeface="Times New Roman" pitchFamily="18" charset="0"/>
              </a:rPr>
              <a:t>These networks were suitable for constant-rate </a:t>
            </a:r>
            <a:r>
              <a:rPr lang="en-US" sz="2800" dirty="0" smtClean="0">
                <a:latin typeface="Times New Roman" pitchFamily="18" charset="0"/>
              </a:rPr>
              <a:t>communication at same time.</a:t>
            </a:r>
          </a:p>
          <a:p>
            <a:pPr algn="just"/>
            <a:endParaRPr lang="en-US" sz="2800" dirty="0" smtClean="0">
              <a:latin typeface="Times New Roman" pitchFamily="18" charset="0"/>
            </a:endParaRPr>
          </a:p>
          <a:p>
            <a:pPr algn="just">
              <a:buFont typeface="Wingdings" pitchFamily="2" charset="2"/>
              <a:buChar char="q"/>
            </a:pPr>
            <a:r>
              <a:rPr lang="en-US" sz="2800" dirty="0" smtClean="0">
                <a:latin typeface="Times New Roman" pitchFamily="18" charset="0"/>
              </a:rPr>
              <a:t> On </a:t>
            </a:r>
            <a:r>
              <a:rPr lang="en-US" sz="2800" dirty="0">
                <a:latin typeface="Times New Roman" pitchFamily="18" charset="0"/>
              </a:rPr>
              <a:t>the other hand, </a:t>
            </a:r>
            <a:r>
              <a:rPr lang="en-US" sz="2800" dirty="0" smtClean="0">
                <a:latin typeface="Times New Roman" pitchFamily="18" charset="0"/>
              </a:rPr>
              <a:t>data </a:t>
            </a:r>
            <a:r>
              <a:rPr lang="en-US" sz="2800" dirty="0">
                <a:latin typeface="Times New Roman" pitchFamily="18" charset="0"/>
              </a:rPr>
              <a:t>received at variable rates at different times. The world needed to wait for the packet-switched network to be invented.</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i="0" dirty="0" smtClean="0">
                <a:latin typeface="Arial" pitchFamily="34" charset="0"/>
              </a:rPr>
              <a:t>1.</a:t>
            </a:r>
            <a:fld id="{46B5162E-3F80-4A3E-A033-F8481587B354}" type="slidenum">
              <a:rPr lang="en-US" sz="1200" i="0" smtClean="0">
                <a:latin typeface="Arial" pitchFamily="34" charset="0"/>
              </a:rPr>
              <a:pPr>
                <a:defRPr/>
              </a:pPr>
              <a:t>53</a:t>
            </a:fld>
            <a:endParaRPr lang="en-US" sz="1200" i="0" dirty="0" smtClean="0">
              <a:latin typeface="Arial" pitchFamily="34" charset="0"/>
            </a:endParaRPr>
          </a:p>
        </p:txBody>
      </p:sp>
      <p:sp>
        <p:nvSpPr>
          <p:cNvPr id="8499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8499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499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8499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499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49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850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5083175"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1.4.2 Birth of the Internet</a:t>
            </a:r>
          </a:p>
        </p:txBody>
      </p:sp>
      <p:sp>
        <p:nvSpPr>
          <p:cNvPr id="85002" name="Rectangle 10"/>
          <p:cNvSpPr>
            <a:spLocks noChangeArrowheads="1"/>
          </p:cNvSpPr>
          <p:nvPr/>
        </p:nvSpPr>
        <p:spPr bwMode="auto">
          <a:xfrm>
            <a:off x="381000" y="838200"/>
            <a:ext cx="8610600" cy="5693866"/>
          </a:xfrm>
          <a:prstGeom prst="rect">
            <a:avLst/>
          </a:prstGeom>
          <a:solidFill>
            <a:schemeClr val="bg1"/>
          </a:solidFill>
          <a:ln w="9525">
            <a:noFill/>
            <a:miter lim="800000"/>
            <a:headEnd/>
            <a:tailEnd/>
          </a:ln>
        </p:spPr>
        <p:txBody>
          <a:bodyPr wrap="square">
            <a:spAutoFit/>
          </a:bodyPr>
          <a:lstStyle/>
          <a:p>
            <a:pPr algn="just">
              <a:buFont typeface="Wingdings" pitchFamily="2" charset="2"/>
              <a:buChar char="q"/>
            </a:pPr>
            <a:r>
              <a:rPr lang="en-US" sz="2600" dirty="0">
                <a:latin typeface="Times New Roman" pitchFamily="18" charset="0"/>
              </a:rPr>
              <a:t>In 1972, </a:t>
            </a:r>
            <a:r>
              <a:rPr lang="en-US" sz="2600" dirty="0" err="1">
                <a:latin typeface="Times New Roman" pitchFamily="18" charset="0"/>
              </a:rPr>
              <a:t>Vint</a:t>
            </a:r>
            <a:r>
              <a:rPr lang="en-US" sz="2600" dirty="0">
                <a:latin typeface="Times New Roman" pitchFamily="18" charset="0"/>
              </a:rPr>
              <a:t> Cerf and Bob Kahn, both of whom were part of the core ARPANET group, collaborated on what they called the </a:t>
            </a:r>
            <a:r>
              <a:rPr lang="en-US" sz="2600" dirty="0" err="1" smtClean="0">
                <a:latin typeface="Times New Roman" pitchFamily="18" charset="0"/>
              </a:rPr>
              <a:t>Interneting</a:t>
            </a:r>
            <a:r>
              <a:rPr lang="en-US" sz="2600" dirty="0" smtClean="0">
                <a:latin typeface="Times New Roman" pitchFamily="18" charset="0"/>
              </a:rPr>
              <a:t> </a:t>
            </a:r>
            <a:r>
              <a:rPr lang="en-US" sz="2600" dirty="0">
                <a:latin typeface="Times New Roman" pitchFamily="18" charset="0"/>
              </a:rPr>
              <a:t>Project. </a:t>
            </a:r>
            <a:endParaRPr lang="en-US" sz="2600" dirty="0" smtClean="0">
              <a:latin typeface="Times New Roman" pitchFamily="18" charset="0"/>
            </a:endParaRPr>
          </a:p>
          <a:p>
            <a:pPr algn="just"/>
            <a:endParaRPr lang="en-US" sz="2600" dirty="0" smtClean="0">
              <a:latin typeface="Times New Roman" pitchFamily="18" charset="0"/>
            </a:endParaRPr>
          </a:p>
          <a:p>
            <a:pPr algn="just">
              <a:buFont typeface="Wingdings" pitchFamily="2" charset="2"/>
              <a:buChar char="q"/>
            </a:pPr>
            <a:r>
              <a:rPr lang="en-US" sz="2600" dirty="0" smtClean="0">
                <a:latin typeface="Times New Roman" pitchFamily="18" charset="0"/>
              </a:rPr>
              <a:t>They </a:t>
            </a:r>
            <a:r>
              <a:rPr lang="en-US" sz="2600" dirty="0">
                <a:latin typeface="Times New Roman" pitchFamily="18" charset="0"/>
              </a:rPr>
              <a:t>wanted to link dissimilar networks so that a host on one network could communicate with a host on another</a:t>
            </a:r>
            <a:r>
              <a:rPr lang="en-US" sz="2600" dirty="0" smtClean="0">
                <a:latin typeface="Times New Roman" pitchFamily="18" charset="0"/>
              </a:rPr>
              <a:t>.</a:t>
            </a:r>
          </a:p>
          <a:p>
            <a:pPr algn="just"/>
            <a:endParaRPr lang="en-US" sz="2600" dirty="0" smtClean="0">
              <a:latin typeface="Times New Roman" pitchFamily="18" charset="0"/>
            </a:endParaRPr>
          </a:p>
          <a:p>
            <a:pPr algn="just">
              <a:buFont typeface="Wingdings" pitchFamily="2" charset="2"/>
              <a:buChar char="q"/>
            </a:pPr>
            <a:r>
              <a:rPr lang="en-US" sz="2600" dirty="0" smtClean="0">
                <a:latin typeface="Times New Roman" pitchFamily="18" charset="0"/>
              </a:rPr>
              <a:t>There </a:t>
            </a:r>
            <a:r>
              <a:rPr lang="en-US" sz="2600" dirty="0">
                <a:latin typeface="Times New Roman" pitchFamily="18" charset="0"/>
              </a:rPr>
              <a:t>were many problems to overcome: diverse packet sizes, diverse interfaces, and diverse transmission rates, as well as differing reliability requirements. </a:t>
            </a:r>
            <a:endParaRPr lang="en-US" sz="2600" dirty="0" smtClean="0">
              <a:latin typeface="Times New Roman" pitchFamily="18" charset="0"/>
            </a:endParaRPr>
          </a:p>
          <a:p>
            <a:pPr algn="just"/>
            <a:endParaRPr lang="en-US" sz="2600" dirty="0" smtClean="0">
              <a:latin typeface="Times New Roman" pitchFamily="18" charset="0"/>
            </a:endParaRPr>
          </a:p>
          <a:p>
            <a:pPr algn="just">
              <a:buFont typeface="Wingdings" pitchFamily="2" charset="2"/>
              <a:buChar char="q"/>
            </a:pPr>
            <a:r>
              <a:rPr lang="en-US" sz="2600" dirty="0" smtClean="0">
                <a:latin typeface="Times New Roman" pitchFamily="18" charset="0"/>
              </a:rPr>
              <a:t>Cerf </a:t>
            </a:r>
            <a:r>
              <a:rPr lang="en-US" sz="2600" dirty="0">
                <a:latin typeface="Times New Roman" pitchFamily="18" charset="0"/>
              </a:rPr>
              <a:t>and Kahn devised the idea of a device called a gateway to serve as the intermediary hardware to transfer data from one network to another.</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2"/>
          </p:nvPr>
        </p:nvSpPr>
        <p:spPr/>
        <p:txBody>
          <a:bodyPr/>
          <a:lstStyle/>
          <a:p>
            <a:r>
              <a:rPr lang="en-US"/>
              <a:t>1.</a:t>
            </a:r>
            <a:fld id="{3F149D96-784B-4220-AD22-5609C79FA5E0}" type="slidenum">
              <a:rPr lang="en-US"/>
              <a:pPr/>
              <a:t>54</a:t>
            </a:fld>
            <a:endParaRPr lang="en-US"/>
          </a:p>
        </p:txBody>
      </p:sp>
      <p:sp>
        <p:nvSpPr>
          <p:cNvPr id="877570" name="Rectangle 2"/>
          <p:cNvSpPr>
            <a:spLocks noChangeArrowheads="1"/>
          </p:cNvSpPr>
          <p:nvPr/>
        </p:nvSpPr>
        <p:spPr bwMode="auto">
          <a:xfrm>
            <a:off x="0" y="0"/>
            <a:ext cx="9144000" cy="990600"/>
          </a:xfrm>
          <a:prstGeom prst="rect">
            <a:avLst/>
          </a:prstGeom>
          <a:solidFill>
            <a:srgbClr val="33CCFF"/>
          </a:solidFill>
          <a:ln w="9525">
            <a:solidFill>
              <a:schemeClr val="tx1"/>
            </a:solidFill>
            <a:miter lim="800000"/>
            <a:headEnd/>
            <a:tailEnd/>
          </a:ln>
          <a:effectLst/>
        </p:spPr>
        <p:txBody>
          <a:bodyPr wrap="none" anchor="ctr"/>
          <a:lstStyle/>
          <a:p>
            <a:pPr algn="ctr"/>
            <a:endParaRPr lang="en-US">
              <a:effectLst>
                <a:outerShdw blurRad="38100" dist="38100" dir="2700000" algn="tl">
                  <a:srgbClr val="FFFFFF"/>
                </a:outerShdw>
              </a:effectLst>
              <a:latin typeface="Times New Roman" charset="0"/>
            </a:endParaRPr>
          </a:p>
        </p:txBody>
      </p:sp>
      <p:sp>
        <p:nvSpPr>
          <p:cNvPr id="877571" name="Text Box 3"/>
          <p:cNvSpPr txBox="1">
            <a:spLocks noChangeArrowheads="1"/>
          </p:cNvSpPr>
          <p:nvPr/>
        </p:nvSpPr>
        <p:spPr bwMode="auto">
          <a:xfrm>
            <a:off x="228600" y="152400"/>
            <a:ext cx="3582988" cy="579438"/>
          </a:xfrm>
          <a:prstGeom prst="rect">
            <a:avLst/>
          </a:prstGeom>
          <a:noFill/>
          <a:ln w="9525">
            <a:noFill/>
            <a:miter lim="800000"/>
            <a:headEnd/>
            <a:tailEnd/>
          </a:ln>
          <a:effectLst/>
        </p:spPr>
        <p:txBody>
          <a:bodyPr wrap="none">
            <a:spAutoFit/>
          </a:bodyPr>
          <a:lstStyle/>
          <a:p>
            <a:r>
              <a:rPr lang="en-US">
                <a:effectLst>
                  <a:outerShdw blurRad="38100" dist="38100" dir="2700000" algn="tl">
                    <a:srgbClr val="C0C0C0"/>
                  </a:outerShdw>
                </a:effectLst>
                <a:latin typeface="Times" charset="0"/>
              </a:rPr>
              <a:t>1-4   PROTOCOLS</a:t>
            </a:r>
          </a:p>
        </p:txBody>
      </p:sp>
      <p:sp>
        <p:nvSpPr>
          <p:cNvPr id="87757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a:latin typeface="Times New Roman" charset="0"/>
            </a:endParaRPr>
          </a:p>
        </p:txBody>
      </p:sp>
      <p:sp>
        <p:nvSpPr>
          <p:cNvPr id="877573" name="Rectangle 5"/>
          <p:cNvSpPr>
            <a:spLocks noChangeArrowheads="1"/>
          </p:cNvSpPr>
          <p:nvPr/>
        </p:nvSpPr>
        <p:spPr bwMode="auto">
          <a:xfrm>
            <a:off x="228600" y="1082675"/>
            <a:ext cx="8686800" cy="2227263"/>
          </a:xfrm>
          <a:prstGeom prst="rect">
            <a:avLst/>
          </a:prstGeom>
          <a:noFill/>
          <a:ln w="9525">
            <a:noFill/>
            <a:miter lim="800000"/>
            <a:headEnd/>
            <a:tailEnd/>
          </a:ln>
          <a:effectLst/>
        </p:spPr>
        <p:txBody>
          <a:bodyPr anchor="ctr">
            <a:spAutoFit/>
          </a:bodyPr>
          <a:lstStyle/>
          <a:p>
            <a:pPr algn="just" eaLnBrk="1" hangingPunct="1"/>
            <a:r>
              <a:rPr lang="en-US" sz="2800" i="1">
                <a:effectLst>
                  <a:outerShdw blurRad="38100" dist="38100" dir="2700000" algn="tl">
                    <a:srgbClr val="C0C0C0"/>
                  </a:outerShdw>
                </a:effectLst>
                <a:latin typeface="Times New Roman" charset="0"/>
              </a:rPr>
              <a:t>A protocol is synonymous with rule. It consists of a set of rules that govern data communications. It determines what is communicated, how it is communicated and when it is communicated. The key elements of a protocol are syntax, semantics and timing</a:t>
            </a:r>
          </a:p>
        </p:txBody>
      </p:sp>
      <p:sp>
        <p:nvSpPr>
          <p:cNvPr id="877574" name="Rectangle 6"/>
          <p:cNvSpPr>
            <a:spLocks noChangeArrowheads="1"/>
          </p:cNvSpPr>
          <p:nvPr/>
        </p:nvSpPr>
        <p:spPr bwMode="auto">
          <a:xfrm>
            <a:off x="228600" y="4495800"/>
            <a:ext cx="7467600" cy="1187450"/>
          </a:xfrm>
          <a:prstGeom prst="rect">
            <a:avLst/>
          </a:prstGeom>
          <a:noFill/>
          <a:ln w="9525">
            <a:noFill/>
            <a:miter lim="800000"/>
            <a:headEnd/>
            <a:tailEnd/>
          </a:ln>
          <a:effectLst/>
        </p:spPr>
        <p:txBody>
          <a:bodyPr>
            <a:spAutoFit/>
          </a:bodyPr>
          <a:lstStyle/>
          <a:p>
            <a:pPr>
              <a:buSzPct val="117000"/>
              <a:buFont typeface="Wingdings" charset="2"/>
              <a:buChar char="§"/>
            </a:pPr>
            <a:r>
              <a:rPr lang="fr-FR" sz="2400">
                <a:solidFill>
                  <a:srgbClr val="0033CC"/>
                </a:solidFill>
                <a:latin typeface="Times New Roman" charset="0"/>
              </a:rPr>
              <a:t> Syntax</a:t>
            </a:r>
          </a:p>
          <a:p>
            <a:pPr>
              <a:buSzPct val="117000"/>
              <a:buFont typeface="Wingdings" charset="2"/>
              <a:buChar char="§"/>
            </a:pPr>
            <a:r>
              <a:rPr lang="fr-FR" sz="2400">
                <a:solidFill>
                  <a:srgbClr val="0033CC"/>
                </a:solidFill>
                <a:latin typeface="Times New Roman" charset="0"/>
              </a:rPr>
              <a:t> Semantics</a:t>
            </a:r>
          </a:p>
          <a:p>
            <a:pPr>
              <a:buSzPct val="117000"/>
              <a:buFont typeface="Wingdings" charset="2"/>
              <a:buChar char="§"/>
            </a:pPr>
            <a:r>
              <a:rPr lang="fr-FR" sz="2400">
                <a:solidFill>
                  <a:srgbClr val="0033CC"/>
                </a:solidFill>
                <a:latin typeface="Times New Roman" charset="0"/>
              </a:rPr>
              <a:t> Timing</a:t>
            </a:r>
          </a:p>
        </p:txBody>
      </p:sp>
      <p:sp>
        <p:nvSpPr>
          <p:cNvPr id="877575" name="Text Box 7"/>
          <p:cNvSpPr txBox="1">
            <a:spLocks noChangeArrowheads="1"/>
          </p:cNvSpPr>
          <p:nvPr/>
        </p:nvSpPr>
        <p:spPr bwMode="auto">
          <a:xfrm>
            <a:off x="239713" y="3962400"/>
            <a:ext cx="4867275" cy="519113"/>
          </a:xfrm>
          <a:prstGeom prst="rect">
            <a:avLst/>
          </a:prstGeom>
          <a:noFill/>
          <a:ln w="76200" algn="ctr">
            <a:noFill/>
            <a:miter lim="800000"/>
            <a:headEnd/>
            <a:tailEnd/>
          </a:ln>
          <a:effectLst/>
        </p:spPr>
        <p:txBody>
          <a:bodyPr wrap="none">
            <a:spAutoFit/>
          </a:bodyPr>
          <a:lstStyle/>
          <a:p>
            <a:pPr algn="ctr"/>
            <a:r>
              <a:rPr lang="en-US" sz="2800" i="1" u="sng">
                <a:solidFill>
                  <a:schemeClr val="hlink"/>
                </a:solidFill>
                <a:effectLst>
                  <a:outerShdw blurRad="38100" dist="38100" dir="2700000" algn="tl">
                    <a:srgbClr val="C0C0C0"/>
                  </a:outerShdw>
                </a:effectLst>
                <a:latin typeface="Times New Roman" charset="0"/>
              </a:rPr>
              <a:t>Topics discussed in this section:</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r>
              <a:rPr lang="en-US"/>
              <a:t>1.</a:t>
            </a:r>
            <a:fld id="{FDB1A508-2B66-42EC-A1B7-0A4FB0BC65A2}" type="slidenum">
              <a:rPr lang="en-US"/>
              <a:pPr/>
              <a:t>55</a:t>
            </a:fld>
            <a:endParaRPr lang="en-US"/>
          </a:p>
        </p:txBody>
      </p:sp>
      <p:sp>
        <p:nvSpPr>
          <p:cNvPr id="911367" name="Rectangle 7"/>
          <p:cNvSpPr>
            <a:spLocks noGrp="1" noChangeArrowheads="1"/>
          </p:cNvSpPr>
          <p:nvPr>
            <p:ph sz="quarter" idx="1"/>
          </p:nvPr>
        </p:nvSpPr>
        <p:spPr bwMode="auto">
          <a:xfrm>
            <a:off x="457200" y="1371600"/>
            <a:ext cx="7772400" cy="4114800"/>
          </a:xfrm>
          <a:noFill/>
          <a:ln>
            <a:miter lim="800000"/>
            <a:headEnd/>
            <a:tailEnd/>
          </a:ln>
        </p:spPr>
        <p:txBody>
          <a:bodyPr vert="horz" wrap="square" lIns="91440" tIns="45720" rIns="91440" bIns="45720" numCol="1" anchor="t" anchorCtr="0" compatLnSpc="1">
            <a:prstTxWarp prst="textNoShape">
              <a:avLst/>
            </a:prstTxWarp>
          </a:bodyPr>
          <a:lstStyle/>
          <a:p>
            <a:r>
              <a:rPr lang="en-US" sz="2400" b="1" dirty="0">
                <a:solidFill>
                  <a:schemeClr val="folHlink"/>
                </a:solidFill>
                <a:latin typeface="Times New Roman" charset="0"/>
              </a:rPr>
              <a:t>Syntax</a:t>
            </a:r>
          </a:p>
          <a:p>
            <a:pPr lvl="1"/>
            <a:r>
              <a:rPr lang="en-US" sz="2000" b="1" dirty="0">
                <a:solidFill>
                  <a:schemeClr val="folHlink"/>
                </a:solidFill>
                <a:latin typeface="Times New Roman" charset="0"/>
              </a:rPr>
              <a:t>Structure or format of the data</a:t>
            </a:r>
          </a:p>
          <a:p>
            <a:pPr lvl="1"/>
            <a:r>
              <a:rPr lang="en-US" sz="2000" b="1" dirty="0">
                <a:solidFill>
                  <a:schemeClr val="folHlink"/>
                </a:solidFill>
                <a:latin typeface="Times New Roman" charset="0"/>
              </a:rPr>
              <a:t>Indicates how to read the bits </a:t>
            </a:r>
          </a:p>
          <a:p>
            <a:r>
              <a:rPr lang="en-US" sz="2400" b="1" dirty="0">
                <a:solidFill>
                  <a:schemeClr val="folHlink"/>
                </a:solidFill>
                <a:latin typeface="Times New Roman" charset="0"/>
              </a:rPr>
              <a:t>Semantics</a:t>
            </a:r>
          </a:p>
          <a:p>
            <a:pPr lvl="1"/>
            <a:r>
              <a:rPr lang="en-US" sz="2000" b="1" dirty="0">
                <a:solidFill>
                  <a:schemeClr val="folHlink"/>
                </a:solidFill>
                <a:latin typeface="Times New Roman" charset="0"/>
              </a:rPr>
              <a:t>Interprets the meaning of the bits</a:t>
            </a:r>
          </a:p>
          <a:p>
            <a:pPr lvl="1"/>
            <a:r>
              <a:rPr lang="en-US" sz="2000" b="1" dirty="0">
                <a:solidFill>
                  <a:schemeClr val="folHlink"/>
                </a:solidFill>
                <a:latin typeface="Times New Roman" charset="0"/>
              </a:rPr>
              <a:t>Knows which fields define what action</a:t>
            </a:r>
          </a:p>
          <a:p>
            <a:r>
              <a:rPr lang="en-US" sz="2400" b="1" dirty="0">
                <a:solidFill>
                  <a:schemeClr val="folHlink"/>
                </a:solidFill>
                <a:latin typeface="Times New Roman" charset="0"/>
              </a:rPr>
              <a:t>Timing</a:t>
            </a:r>
          </a:p>
          <a:p>
            <a:pPr lvl="1"/>
            <a:r>
              <a:rPr lang="en-US" sz="2000" b="1" dirty="0">
                <a:solidFill>
                  <a:schemeClr val="folHlink"/>
                </a:solidFill>
                <a:latin typeface="Times New Roman" charset="0"/>
              </a:rPr>
              <a:t>When data should be sent and what</a:t>
            </a:r>
          </a:p>
          <a:p>
            <a:pPr lvl="1"/>
            <a:r>
              <a:rPr lang="en-US" sz="2000" b="1" dirty="0">
                <a:solidFill>
                  <a:schemeClr val="folHlink"/>
                </a:solidFill>
                <a:latin typeface="Times New Roman" charset="0"/>
              </a:rPr>
              <a:t>Speed at which data should be sent or speed at which it is being received.</a:t>
            </a:r>
          </a:p>
        </p:txBody>
      </p:sp>
      <p:sp>
        <p:nvSpPr>
          <p:cNvPr id="911362" name="Line 2"/>
          <p:cNvSpPr>
            <a:spLocks noChangeShapeType="1"/>
          </p:cNvSpPr>
          <p:nvPr/>
        </p:nvSpPr>
        <p:spPr bwMode="auto">
          <a:xfrm>
            <a:off x="152400" y="228600"/>
            <a:ext cx="8763000" cy="0"/>
          </a:xfrm>
          <a:prstGeom prst="line">
            <a:avLst/>
          </a:prstGeom>
          <a:noFill/>
          <a:ln w="76200">
            <a:solidFill>
              <a:schemeClr val="hlink"/>
            </a:solidFill>
            <a:round/>
            <a:headEnd/>
            <a:tailEnd/>
          </a:ln>
          <a:effectLst/>
        </p:spPr>
        <p:txBody>
          <a:bodyPr/>
          <a:lstStyle/>
          <a:p>
            <a:endParaRPr lang="en-IN"/>
          </a:p>
        </p:txBody>
      </p:sp>
      <p:sp>
        <p:nvSpPr>
          <p:cNvPr id="911363" name="Line 3"/>
          <p:cNvSpPr>
            <a:spLocks noChangeShapeType="1"/>
          </p:cNvSpPr>
          <p:nvPr/>
        </p:nvSpPr>
        <p:spPr bwMode="auto">
          <a:xfrm>
            <a:off x="152400" y="1066800"/>
            <a:ext cx="8763000" cy="0"/>
          </a:xfrm>
          <a:prstGeom prst="line">
            <a:avLst/>
          </a:prstGeom>
          <a:noFill/>
          <a:ln w="19050">
            <a:solidFill>
              <a:schemeClr val="hlink"/>
            </a:solidFill>
            <a:round/>
            <a:headEnd/>
            <a:tailEnd/>
          </a:ln>
          <a:effectLst/>
        </p:spPr>
        <p:txBody>
          <a:bodyPr/>
          <a:lstStyle/>
          <a:p>
            <a:endParaRPr lang="en-IN"/>
          </a:p>
        </p:txBody>
      </p:sp>
      <p:sp>
        <p:nvSpPr>
          <p:cNvPr id="911364" name="Text Box 4"/>
          <p:cNvSpPr txBox="1">
            <a:spLocks noChangeArrowheads="1"/>
          </p:cNvSpPr>
          <p:nvPr/>
        </p:nvSpPr>
        <p:spPr bwMode="auto">
          <a:xfrm>
            <a:off x="304800" y="361950"/>
            <a:ext cx="4235450" cy="579438"/>
          </a:xfrm>
          <a:prstGeom prst="rect">
            <a:avLst/>
          </a:prstGeom>
          <a:noFill/>
          <a:ln w="9525">
            <a:noFill/>
            <a:miter lim="800000"/>
            <a:headEnd/>
            <a:tailEnd/>
          </a:ln>
          <a:effectLst/>
        </p:spPr>
        <p:txBody>
          <a:bodyPr wrap="none">
            <a:spAutoFit/>
          </a:bodyPr>
          <a:lstStyle/>
          <a:p>
            <a:r>
              <a:rPr lang="en-US">
                <a:latin typeface="Times New Roman" charset="0"/>
              </a:rPr>
              <a:t>Elements of a Protocol</a:t>
            </a:r>
            <a:endParaRPr lang="en-US" sz="2000" i="1">
              <a:latin typeface="Times New Roman" charset="0"/>
            </a:endParaRPr>
          </a:p>
        </p:txBody>
      </p:sp>
      <p:sp>
        <p:nvSpPr>
          <p:cNvPr id="91136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IN"/>
          </a:p>
        </p:txBody>
      </p:sp>
      <p:sp>
        <p:nvSpPr>
          <p:cNvPr id="911366" name="Text Box 6"/>
          <p:cNvSpPr txBox="1">
            <a:spLocks noChangeArrowheads="1"/>
          </p:cNvSpPr>
          <p:nvPr/>
        </p:nvSpPr>
        <p:spPr bwMode="auto">
          <a:xfrm>
            <a:off x="457200" y="1524000"/>
            <a:ext cx="7315200" cy="579438"/>
          </a:xfrm>
          <a:prstGeom prst="rect">
            <a:avLst/>
          </a:prstGeom>
          <a:noFill/>
          <a:ln w="9525">
            <a:noFill/>
            <a:miter lim="800000"/>
            <a:headEnd/>
            <a:tailEnd/>
          </a:ln>
          <a:effectLst/>
        </p:spPr>
        <p:txBody>
          <a:bodyPr>
            <a:spAutoFit/>
          </a:bodyPr>
          <a:lstStyle/>
          <a:p>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66579" cy="1143000"/>
          </a:xfrm>
        </p:spPr>
        <p:txBody>
          <a:bodyPr/>
          <a:lstStyle/>
          <a:p>
            <a:r>
              <a:rPr lang="en-US" sz="3200" b="1" dirty="0" smtClean="0">
                <a:latin typeface="Times New Roman" pitchFamily="18" charset="0"/>
                <a:cs typeface="Times New Roman" pitchFamily="18" charset="0"/>
              </a:rPr>
              <a:t>Why OSI Layered Model?</a:t>
            </a:r>
          </a:p>
        </p:txBody>
      </p:sp>
      <p:sp>
        <p:nvSpPr>
          <p:cNvPr id="12291"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506E9FE2-31B5-4506-92F1-EC41553CA9F9}" type="slidenum">
              <a:rPr lang="en-GB" altLang="en-US" smtClean="0">
                <a:latin typeface="Times New Roman" pitchFamily="18" charset="0"/>
              </a:rPr>
              <a:pPr/>
              <a:t>56</a:t>
            </a:fld>
            <a:endParaRPr lang="en-GB" altLang="en-US" smtClean="0">
              <a:latin typeface="Times New Roman" pitchFamily="18" charset="0"/>
            </a:endParaRPr>
          </a:p>
        </p:txBody>
      </p:sp>
      <p:pic>
        <p:nvPicPr>
          <p:cNvPr id="12292" name="Picture 2" descr="C:\Users\ucer\Desktop\cOMPUTER NETWORK\computer-network-services.png"/>
          <p:cNvPicPr>
            <a:picLocks noGrp="1" noChangeAspect="1" noChangeArrowheads="1"/>
          </p:cNvPicPr>
          <p:nvPr>
            <p:ph sz="quarter" idx="1"/>
          </p:nvPr>
        </p:nvPicPr>
        <p:blipFill>
          <a:blip r:embed="rId2"/>
          <a:srcRect/>
          <a:stretch>
            <a:fillRect/>
          </a:stretch>
        </p:blipFill>
        <p:spPr>
          <a:xfrm>
            <a:off x="650875" y="1593850"/>
            <a:ext cx="7661275" cy="4879975"/>
          </a:xfr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69253"/>
          </a:xfrm>
        </p:spPr>
        <p:txBody>
          <a:bodyPr>
            <a:normAutofit/>
          </a:bodyPr>
          <a:lstStyle/>
          <a:p>
            <a:r>
              <a:rPr lang="en-IN" sz="3200" b="1" dirty="0">
                <a:latin typeface="Times New Roman" pitchFamily="18" charset="0"/>
                <a:cs typeface="Times New Roman" pitchFamily="18" charset="0"/>
              </a:rPr>
              <a:t>Tasks involved in sending a letter</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C3F6965-E826-4563-9D3C-CEFADA134D87}" type="slidenum">
              <a:rPr lang="en-GB" altLang="en-US" smtClean="0"/>
              <a:pPr>
                <a:defRPr/>
              </a:pPr>
              <a:t>57</a:t>
            </a:fld>
            <a:endParaRPr lang="en-GB" altLang="en-US"/>
          </a:p>
        </p:txBody>
      </p:sp>
      <p:pic>
        <p:nvPicPr>
          <p:cNvPr id="5" name="Content Placeholder 4" descr="D1.jpg"/>
          <p:cNvPicPr>
            <a:picLocks noGrp="1" noChangeAspect="1"/>
          </p:cNvPicPr>
          <p:nvPr>
            <p:ph sz="quarter" idx="1"/>
          </p:nvPr>
        </p:nvPicPr>
        <p:blipFill>
          <a:blip r:embed="rId2"/>
          <a:stretch>
            <a:fillRect/>
          </a:stretch>
        </p:blipFill>
        <p:spPr>
          <a:xfrm>
            <a:off x="1039091" y="1600201"/>
            <a:ext cx="6788727" cy="4467704"/>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p:txBody>
          <a:bodyPr>
            <a:normAutofit/>
          </a:bodyPr>
          <a:lstStyle/>
          <a:p>
            <a:pPr fontAlgn="auto">
              <a:spcAft>
                <a:spcPts val="0"/>
              </a:spcAft>
              <a:defRPr/>
            </a:pPr>
            <a:r>
              <a:rPr lang="en-IN" altLang="en-US" sz="3200" b="1" dirty="0">
                <a:latin typeface="Times New Roman" pitchFamily="18" charset="0"/>
                <a:cs typeface="Times New Roman" pitchFamily="18" charset="0"/>
              </a:rPr>
              <a:t>OSI Reference Model</a:t>
            </a:r>
          </a:p>
        </p:txBody>
      </p:sp>
      <p:sp>
        <p:nvSpPr>
          <p:cNvPr id="13316" name="Slide Number Placeholder 3"/>
          <p:cNvSpPr>
            <a:spLocks noGrp="1" noChangeArrowheads="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3A8E290E-AA0C-4D38-9A19-1B902ED9A3BF}" type="slidenum">
              <a:rPr lang="en-GB" altLang="en-US" smtClean="0">
                <a:latin typeface="Times New Roman" pitchFamily="18" charset="0"/>
              </a:rPr>
              <a:pPr/>
              <a:t>58</a:t>
            </a:fld>
            <a:endParaRPr lang="en-GB" altLang="en-US" smtClean="0">
              <a:latin typeface="Times New Roman" pitchFamily="18" charset="0"/>
            </a:endParaRPr>
          </a:p>
        </p:txBody>
      </p:sp>
      <p:sp>
        <p:nvSpPr>
          <p:cNvPr id="13315" name="Content Placeholder 2"/>
          <p:cNvSpPr>
            <a:spLocks noGrp="1" noChangeArrowheads="1"/>
          </p:cNvSpPr>
          <p:nvPr>
            <p:ph sz="quarter" idx="1"/>
          </p:nvPr>
        </p:nvSpPr>
        <p:spPr>
          <a:xfrm>
            <a:off x="304800" y="1066800"/>
            <a:ext cx="8458200" cy="5257800"/>
          </a:xfrm>
        </p:spPr>
        <p:txBody>
          <a:bodyPr/>
          <a:lstStyle/>
          <a:p>
            <a:pPr marL="514350" indent="-514350" algn="just">
              <a:buFont typeface="Wingdings" pitchFamily="2" charset="2"/>
              <a:buChar char="Ø"/>
            </a:pPr>
            <a:r>
              <a:rPr lang="en-IN" sz="3000" dirty="0" smtClean="0">
                <a:effectLst>
                  <a:outerShdw blurRad="38100" dist="38100" dir="2700000" algn="tl">
                    <a:srgbClr val="C0C0C0"/>
                  </a:outerShdw>
                </a:effectLst>
                <a:latin typeface="+mj-lt"/>
              </a:rPr>
              <a:t>OSI stands for Open Systems Interconnection.</a:t>
            </a:r>
          </a:p>
          <a:p>
            <a:pPr marL="514350" indent="-514350" algn="just">
              <a:buFont typeface="Wingdings" pitchFamily="2" charset="2"/>
              <a:buChar char="Ø"/>
            </a:pPr>
            <a:r>
              <a:rPr lang="en-IN" sz="3000" dirty="0" smtClean="0">
                <a:effectLst>
                  <a:outerShdw blurRad="38100" dist="38100" dir="2700000" algn="tl">
                    <a:srgbClr val="C0C0C0"/>
                  </a:outerShdw>
                </a:effectLst>
                <a:latin typeface="+mj-lt"/>
              </a:rPr>
              <a:t> </a:t>
            </a:r>
            <a:r>
              <a:rPr lang="en-IN" sz="3000" dirty="0" smtClean="0">
                <a:effectLst>
                  <a:outerShdw blurRad="38100" dist="38100" dir="2700000" algn="tl">
                    <a:srgbClr val="C0C0C0"/>
                  </a:outerShdw>
                </a:effectLst>
              </a:rPr>
              <a:t>In the year 1984, </a:t>
            </a:r>
            <a:r>
              <a:rPr lang="en-IN" sz="3000" dirty="0" smtClean="0">
                <a:effectLst>
                  <a:outerShdw blurRad="38100" dist="38100" dir="2700000" algn="tl">
                    <a:srgbClr val="C0C0C0"/>
                  </a:outerShdw>
                </a:effectLst>
                <a:latin typeface="+mj-lt"/>
              </a:rPr>
              <a:t>It has been developed by ISO (International </a:t>
            </a:r>
            <a:r>
              <a:rPr lang="en-IN" sz="3000" dirty="0" smtClean="0">
                <a:effectLst>
                  <a:outerShdw blurRad="38100" dist="38100" dir="2700000" algn="tl">
                    <a:srgbClr val="C0C0C0"/>
                  </a:outerShdw>
                </a:effectLst>
              </a:rPr>
              <a:t>Standards </a:t>
            </a:r>
            <a:r>
              <a:rPr lang="en-IN" sz="3000" dirty="0" smtClean="0">
                <a:effectLst>
                  <a:outerShdw blurRad="38100" dist="38100" dir="2700000" algn="tl">
                    <a:srgbClr val="C0C0C0"/>
                  </a:outerShdw>
                </a:effectLst>
                <a:latin typeface="+mj-lt"/>
              </a:rPr>
              <a:t>Organization).</a:t>
            </a:r>
          </a:p>
          <a:p>
            <a:pPr marL="514350" indent="-514350" algn="just">
              <a:buFont typeface="Wingdings" pitchFamily="2" charset="2"/>
              <a:buChar char="Ø"/>
            </a:pPr>
            <a:r>
              <a:rPr lang="en-IN" sz="3000" dirty="0">
                <a:effectLst>
                  <a:outerShdw blurRad="38100" dist="38100" dir="2700000" algn="tl">
                    <a:srgbClr val="C0C0C0"/>
                  </a:outerShdw>
                </a:effectLst>
              </a:rPr>
              <a:t>It is a 7 layer architecture with each layer having specific functionality </a:t>
            </a:r>
            <a:r>
              <a:rPr lang="en-IN" sz="3000" dirty="0" smtClean="0">
                <a:effectLst>
                  <a:outerShdw blurRad="38100" dist="38100" dir="2700000" algn="tl">
                    <a:srgbClr val="C0C0C0"/>
                  </a:outerShdw>
                </a:effectLst>
              </a:rPr>
              <a:t>to </a:t>
            </a:r>
            <a:r>
              <a:rPr lang="en-IN" sz="3000" dirty="0">
                <a:effectLst>
                  <a:outerShdw blurRad="38100" dist="38100" dir="2700000" algn="tl">
                    <a:srgbClr val="C0C0C0"/>
                  </a:outerShdw>
                </a:effectLst>
              </a:rPr>
              <a:t>perform</a:t>
            </a:r>
            <a:r>
              <a:rPr lang="en-IN" sz="3000" dirty="0" smtClean="0">
                <a:effectLst>
                  <a:outerShdw blurRad="38100" dist="38100" dir="2700000" algn="tl">
                    <a:srgbClr val="C0C0C0"/>
                  </a:outerShdw>
                </a:effectLst>
              </a:rPr>
              <a:t>.</a:t>
            </a:r>
          </a:p>
          <a:p>
            <a:pPr marL="514350" indent="-514350" algn="just">
              <a:buFont typeface="Wingdings" pitchFamily="2" charset="2"/>
              <a:buChar char="Ø"/>
            </a:pPr>
            <a:r>
              <a:rPr lang="en-IN" altLang="en-US" sz="3000" dirty="0" smtClean="0">
                <a:effectLst>
                  <a:outerShdw blurRad="38100" dist="38100" dir="2700000" algn="tl">
                    <a:srgbClr val="C0C0C0"/>
                  </a:outerShdw>
                </a:effectLst>
              </a:rPr>
              <a:t>It is a reference model or we can say teaching model.</a:t>
            </a:r>
          </a:p>
          <a:p>
            <a:pPr marL="514350" indent="-514350" algn="just">
              <a:buFont typeface="Wingdings" pitchFamily="2" charset="2"/>
              <a:buChar char="Ø"/>
            </a:pPr>
            <a:r>
              <a:rPr lang="en-IN" altLang="en-US" sz="3000" dirty="0" smtClean="0">
                <a:effectLst>
                  <a:outerShdw blurRad="38100" dist="38100" dir="2700000" algn="tl">
                    <a:srgbClr val="C0C0C0"/>
                  </a:outerShdw>
                </a:effectLst>
              </a:rPr>
              <a:t>It is not practically implemented.</a:t>
            </a:r>
            <a:endParaRPr lang="en-US" altLang="en-US" sz="3000" dirty="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smtClean="0">
                <a:latin typeface="Times New Roman" pitchFamily="18" charset="0"/>
                <a:cs typeface="Times New Roman" pitchFamily="18" charset="0"/>
              </a:rPr>
              <a:t>OSI Reference Model</a:t>
            </a:r>
            <a:endParaRPr lang="en-IN" altLang="en-US" sz="32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C3F6965-E826-4563-9D3C-CEFADA134D87}" type="slidenum">
              <a:rPr lang="en-GB" altLang="en-US" smtClean="0"/>
              <a:pPr>
                <a:defRPr/>
              </a:pPr>
              <a:t>59</a:t>
            </a:fld>
            <a:endParaRPr lang="en-GB" altLang="en-US"/>
          </a:p>
        </p:txBody>
      </p:sp>
      <p:pic>
        <p:nvPicPr>
          <p:cNvPr id="5" name="Picture 6"/>
          <p:cNvPicPr>
            <a:picLocks noGrp="1" noChangeAspect="1" noChangeArrowheads="1"/>
          </p:cNvPicPr>
          <p:nvPr>
            <p:ph sz="quarter" idx="1"/>
          </p:nvPr>
        </p:nvPicPr>
        <p:blipFill>
          <a:blip r:embed="rId2"/>
          <a:srcRect/>
          <a:stretch>
            <a:fillRect/>
          </a:stretch>
        </p:blipFill>
        <p:spPr bwMode="auto">
          <a:xfrm>
            <a:off x="382137" y="1228300"/>
            <a:ext cx="8147713" cy="51315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i="0" dirty="0" smtClean="0">
                <a:latin typeface="Arial" pitchFamily="34" charset="0"/>
              </a:rPr>
              <a:t>1.</a:t>
            </a:r>
            <a:fld id="{5310B2E0-3C8B-40EF-A859-78C9C1B6A76F}" type="slidenum">
              <a:rPr lang="en-US" sz="1200" i="0" smtClean="0">
                <a:latin typeface="Arial" pitchFamily="34" charset="0"/>
              </a:rPr>
              <a:pPr>
                <a:defRPr/>
              </a:pPr>
              <a:t>6</a:t>
            </a:fld>
            <a:endParaRPr lang="en-US" sz="1200" i="0" dirty="0" smtClean="0">
              <a:latin typeface="Arial" pitchFamily="34" charset="0"/>
            </a:endParaRPr>
          </a:p>
        </p:txBody>
      </p:sp>
      <p:sp>
        <p:nvSpPr>
          <p:cNvPr id="3174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317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174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317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17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175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317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236913"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1.1.3 Data Flow</a:t>
            </a:r>
          </a:p>
        </p:txBody>
      </p:sp>
      <p:sp>
        <p:nvSpPr>
          <p:cNvPr id="31754" name="Rectangle 10"/>
          <p:cNvSpPr>
            <a:spLocks noChangeArrowheads="1"/>
          </p:cNvSpPr>
          <p:nvPr/>
        </p:nvSpPr>
        <p:spPr bwMode="auto">
          <a:xfrm>
            <a:off x="381000" y="1293813"/>
            <a:ext cx="7924800" cy="954087"/>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Communication between two devices can be simplex, half-duplex, or full-duplex as shown in Figure 1.2.</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336838" y="332797"/>
            <a:ext cx="8204200" cy="1143000"/>
          </a:xfrm>
        </p:spPr>
        <p:txBody>
          <a:bodyPr>
            <a:noAutofit/>
          </a:bodyPr>
          <a:lstStyle/>
          <a:p>
            <a:pPr>
              <a:defRPr/>
            </a:pPr>
            <a:r>
              <a:rPr lang="en-IN" altLang="en-US" sz="3200" b="1" dirty="0">
                <a:latin typeface="Times New Roman" pitchFamily="18" charset="0"/>
                <a:cs typeface="Times New Roman" pitchFamily="18" charset="0"/>
              </a:rPr>
              <a:t>OSI Reference </a:t>
            </a:r>
            <a:r>
              <a:rPr lang="en-IN" altLang="en-US" sz="3200" b="1" dirty="0" smtClean="0">
                <a:latin typeface="Times New Roman" pitchFamily="18" charset="0"/>
                <a:cs typeface="Times New Roman" pitchFamily="18" charset="0"/>
              </a:rPr>
              <a:t>Model (An Example)</a:t>
            </a:r>
            <a:r>
              <a:rPr lang="en-US" sz="3200" i="1" dirty="0" smtClean="0">
                <a:latin typeface="Times New Roman" charset="0"/>
              </a:rPr>
              <a:t/>
            </a:r>
            <a:br>
              <a:rPr lang="en-US" sz="3200" i="1" dirty="0" smtClean="0">
                <a:latin typeface="Times New Roman" charset="0"/>
              </a:rPr>
            </a:br>
            <a:endParaRPr lang="en-US" sz="3200" dirty="0" smtClean="0"/>
          </a:p>
        </p:txBody>
      </p:sp>
      <p:sp>
        <p:nvSpPr>
          <p:cNvPr id="14340"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0FC5B27E-2B18-4965-95DF-14EE337BC01D}" type="slidenum">
              <a:rPr lang="en-GB" altLang="en-US" smtClean="0">
                <a:latin typeface="Times New Roman" pitchFamily="18" charset="0"/>
              </a:rPr>
              <a:pPr/>
              <a:t>60</a:t>
            </a:fld>
            <a:endParaRPr lang="en-GB" altLang="en-US" smtClean="0">
              <a:latin typeface="Times New Roman" pitchFamily="18" charset="0"/>
            </a:endParaRPr>
          </a:p>
        </p:txBody>
      </p:sp>
      <p:sp>
        <p:nvSpPr>
          <p:cNvPr id="7" name="TextBox 6"/>
          <p:cNvSpPr txBox="1"/>
          <p:nvPr/>
        </p:nvSpPr>
        <p:spPr>
          <a:xfrm>
            <a:off x="557281" y="6177887"/>
            <a:ext cx="7481456" cy="400110"/>
          </a:xfrm>
          <a:prstGeom prst="rect">
            <a:avLst/>
          </a:prstGeom>
          <a:noFill/>
        </p:spPr>
        <p:txBody>
          <a:bodyPr wrap="square" rtlCol="0">
            <a:spAutoFit/>
          </a:bodyPr>
          <a:lstStyle/>
          <a:p>
            <a:r>
              <a:rPr lang="en-IN" sz="2000" b="1" dirty="0" smtClean="0"/>
              <a:t>Source: </a:t>
            </a:r>
            <a:r>
              <a:rPr lang="en-IN" sz="2000" dirty="0" smtClean="0"/>
              <a:t>www.google.com</a:t>
            </a:r>
            <a:endParaRPr lang="en-IN" sz="2000" dirty="0"/>
          </a:p>
        </p:txBody>
      </p:sp>
      <p:pic>
        <p:nvPicPr>
          <p:cNvPr id="8" name="Picture 7" descr="1 qiTX6rFTGN3UicsPapzY7g.jpeg"/>
          <p:cNvPicPr>
            <a:picLocks noChangeAspect="1"/>
          </p:cNvPicPr>
          <p:nvPr/>
        </p:nvPicPr>
        <p:blipFill>
          <a:blip r:embed="rId2"/>
          <a:stretch>
            <a:fillRect/>
          </a:stretch>
        </p:blipFill>
        <p:spPr>
          <a:xfrm>
            <a:off x="504968" y="1337482"/>
            <a:ext cx="8073666" cy="4517408"/>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en-US" sz="3200" b="1" dirty="0">
                <a:latin typeface="Times New Roman" pitchFamily="18" charset="0"/>
                <a:cs typeface="Times New Roman" pitchFamily="18" charset="0"/>
              </a:rPr>
              <a:t>Placement Related Questions</a:t>
            </a:r>
          </a:p>
        </p:txBody>
      </p:sp>
      <p:sp>
        <p:nvSpPr>
          <p:cNvPr id="15363"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F37B8892-E83B-4A29-9A1F-B24319ADA224}" type="slidenum">
              <a:rPr lang="en-GB" altLang="en-US" smtClean="0">
                <a:latin typeface="Times New Roman" pitchFamily="18" charset="0"/>
              </a:rPr>
              <a:pPr/>
              <a:t>61</a:t>
            </a:fld>
            <a:endParaRPr lang="en-GB" altLang="en-US" smtClean="0">
              <a:latin typeface="Times New Roman" pitchFamily="18" charset="0"/>
            </a:endParaRPr>
          </a:p>
        </p:txBody>
      </p:sp>
      <p:sp>
        <p:nvSpPr>
          <p:cNvPr id="5" name="Content Placeholder 4"/>
          <p:cNvSpPr>
            <a:spLocks noGrp="1"/>
          </p:cNvSpPr>
          <p:nvPr>
            <p:ph sz="quarter" idx="1"/>
          </p:nvPr>
        </p:nvSpPr>
        <p:spPr/>
        <p:txBody>
          <a:bodyPr>
            <a:normAutofit/>
          </a:bodyPr>
          <a:lstStyle/>
          <a:p>
            <a:r>
              <a:rPr lang="en-US" b="1" dirty="0" smtClean="0"/>
              <a:t>Quest: Give the name of all 7 layers of OSI?</a:t>
            </a:r>
          </a:p>
          <a:p>
            <a:pPr>
              <a:buNone/>
            </a:pPr>
            <a:r>
              <a:rPr lang="en-US" dirty="0"/>
              <a:t> </a:t>
            </a:r>
            <a:r>
              <a:rPr lang="en-US" dirty="0" smtClean="0"/>
              <a:t>   </a:t>
            </a:r>
            <a:r>
              <a:rPr lang="en-US" b="1" dirty="0" err="1" smtClean="0"/>
              <a:t>Ans</a:t>
            </a:r>
            <a:r>
              <a:rPr lang="en-US" b="1" dirty="0" smtClean="0"/>
              <a:t>: </a:t>
            </a:r>
            <a:r>
              <a:rPr lang="en-IN" dirty="0" smtClean="0"/>
              <a:t>As discussed in previous slide.</a:t>
            </a:r>
          </a:p>
          <a:p>
            <a:r>
              <a:rPr lang="en-US" b="1" dirty="0" smtClean="0"/>
              <a:t>Quest: What is difference between ISO and OSI?</a:t>
            </a:r>
          </a:p>
          <a:p>
            <a:pPr>
              <a:buNone/>
            </a:pPr>
            <a:r>
              <a:rPr lang="en-US" dirty="0" smtClean="0"/>
              <a:t>    </a:t>
            </a:r>
            <a:r>
              <a:rPr lang="en-US" b="1" dirty="0" err="1" smtClean="0"/>
              <a:t>Ans</a:t>
            </a:r>
            <a:r>
              <a:rPr lang="en-US" b="1" dirty="0" smtClean="0"/>
              <a:t>: </a:t>
            </a:r>
            <a:r>
              <a:rPr lang="en-IN" dirty="0" smtClean="0"/>
              <a:t>ISO is the organization and OSI is the model.</a:t>
            </a:r>
            <a:endParaRPr lang="en-US" dirty="0" smtClean="0"/>
          </a:p>
          <a:p>
            <a:r>
              <a:rPr lang="en-US" b="1" dirty="0" smtClean="0"/>
              <a:t>Quest: </a:t>
            </a:r>
            <a:r>
              <a:rPr lang="en-IN" b="1" dirty="0" smtClean="0"/>
              <a:t>What do you mean by term “open”?</a:t>
            </a:r>
          </a:p>
          <a:p>
            <a:pPr algn="just">
              <a:buNone/>
            </a:pPr>
            <a:r>
              <a:rPr lang="en-US" b="1" dirty="0" smtClean="0"/>
              <a:t>    </a:t>
            </a:r>
            <a:r>
              <a:rPr lang="en-US" b="1" dirty="0" err="1" smtClean="0"/>
              <a:t>Ans</a:t>
            </a:r>
            <a:r>
              <a:rPr lang="en-US" b="1" dirty="0" smtClean="0"/>
              <a:t>: </a:t>
            </a:r>
            <a:r>
              <a:rPr lang="en-US" dirty="0" smtClean="0"/>
              <a:t>It is ability to connect </a:t>
            </a:r>
            <a:r>
              <a:rPr lang="en-US" b="1" dirty="0" smtClean="0"/>
              <a:t>any</a:t>
            </a:r>
            <a:r>
              <a:rPr lang="en-US" dirty="0" smtClean="0"/>
              <a:t> two systems which conform to the reference model and associated standard.</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dirty="0">
                <a:latin typeface="Times New Roman" pitchFamily="18" charset="0"/>
                <a:cs typeface="Times New Roman" pitchFamily="18" charset="0"/>
              </a:rPr>
              <a:t>An exchange using the OSI model</a:t>
            </a:r>
            <a:endParaRPr lang="en-IN" altLang="en-US" sz="32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C3F6965-E826-4563-9D3C-CEFADA134D87}" type="slidenum">
              <a:rPr lang="en-GB" altLang="en-US" smtClean="0"/>
              <a:pPr>
                <a:defRPr/>
              </a:pPr>
              <a:t>62</a:t>
            </a:fld>
            <a:endParaRPr lang="en-GB" altLang="en-US"/>
          </a:p>
        </p:txBody>
      </p:sp>
      <p:pic>
        <p:nvPicPr>
          <p:cNvPr id="5" name="Content Placeholder 4" descr="D4.jpg"/>
          <p:cNvPicPr>
            <a:picLocks noGrp="1" noChangeAspect="1"/>
          </p:cNvPicPr>
          <p:nvPr>
            <p:ph sz="quarter" idx="1"/>
          </p:nvPr>
        </p:nvPicPr>
        <p:blipFill>
          <a:blip r:embed="rId2"/>
          <a:stretch>
            <a:fillRect/>
          </a:stretch>
        </p:blipFill>
        <p:spPr>
          <a:xfrm>
            <a:off x="919197" y="1309255"/>
            <a:ext cx="7435094" cy="4525963"/>
          </a:xfrm>
        </p:spPr>
      </p:pic>
      <p:sp>
        <p:nvSpPr>
          <p:cNvPr id="6" name="Rectangle 5"/>
          <p:cNvSpPr/>
          <p:nvPr/>
        </p:nvSpPr>
        <p:spPr>
          <a:xfrm>
            <a:off x="484909" y="6027003"/>
            <a:ext cx="7051964" cy="400110"/>
          </a:xfrm>
          <a:prstGeom prst="rect">
            <a:avLst/>
          </a:prstGeom>
        </p:spPr>
        <p:txBody>
          <a:bodyPr wrap="square">
            <a:spAutoFit/>
          </a:bodyPr>
          <a:lstStyle/>
          <a:p>
            <a:r>
              <a:rPr lang="en-IN" sz="2000" b="1" dirty="0" smtClean="0"/>
              <a:t>Source: </a:t>
            </a:r>
            <a:r>
              <a:rPr lang="en-IN" sz="2000" dirty="0" smtClean="0"/>
              <a:t>Data Communication and Networking Book</a:t>
            </a:r>
            <a:endParaRPr lang="en-IN" sz="20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fontAlgn="auto" hangingPunct="1">
              <a:spcAft>
                <a:spcPts val="0"/>
              </a:spcAft>
              <a:defRPr/>
            </a:pPr>
            <a:r>
              <a:rPr lang="en-US" sz="3200" b="1" dirty="0" smtClean="0">
                <a:solidFill>
                  <a:schemeClr val="tx1"/>
                </a:solidFill>
                <a:latin typeface="Times New Roman" pitchFamily="18" charset="0"/>
                <a:cs typeface="Times New Roman" pitchFamily="18" charset="0"/>
              </a:rPr>
              <a:t>Physical Layer </a:t>
            </a:r>
          </a:p>
        </p:txBody>
      </p:sp>
      <p:sp>
        <p:nvSpPr>
          <p:cNvPr id="16388"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6AC73815-8BB0-4B9C-8C2F-FD15B593BB2B}" type="slidenum">
              <a:rPr lang="en-GB" altLang="en-US" smtClean="0">
                <a:latin typeface="Times New Roman" pitchFamily="18" charset="0"/>
              </a:rPr>
              <a:pPr/>
              <a:t>63</a:t>
            </a:fld>
            <a:endParaRPr lang="en-GB" altLang="en-US" smtClean="0">
              <a:latin typeface="Times New Roman" pitchFamily="18" charset="0"/>
            </a:endParaRPr>
          </a:p>
        </p:txBody>
      </p:sp>
      <p:pic>
        <p:nvPicPr>
          <p:cNvPr id="5" name="Picture 6"/>
          <p:cNvPicPr>
            <a:picLocks noGrp="1" noChangeAspect="1" noChangeArrowheads="1"/>
          </p:cNvPicPr>
          <p:nvPr>
            <p:ph sz="quarter" idx="1"/>
          </p:nvPr>
        </p:nvPicPr>
        <p:blipFill>
          <a:blip r:embed="rId2"/>
          <a:srcRect/>
          <a:stretch>
            <a:fillRect/>
          </a:stretch>
        </p:blipFill>
        <p:spPr bwMode="auto">
          <a:xfrm>
            <a:off x="235527" y="2757053"/>
            <a:ext cx="8229600" cy="3103419"/>
          </a:xfrm>
          <a:prstGeom prst="rect">
            <a:avLst/>
          </a:prstGeom>
          <a:noFill/>
          <a:ln w="9525">
            <a:noFill/>
            <a:miter lim="800000"/>
            <a:headEnd/>
            <a:tailEnd/>
          </a:ln>
          <a:effectLst/>
        </p:spPr>
      </p:pic>
      <p:sp>
        <p:nvSpPr>
          <p:cNvPr id="6" name="Rectangle 5"/>
          <p:cNvSpPr/>
          <p:nvPr/>
        </p:nvSpPr>
        <p:spPr>
          <a:xfrm>
            <a:off x="692728" y="6061502"/>
            <a:ext cx="7356764" cy="400110"/>
          </a:xfrm>
          <a:prstGeom prst="rect">
            <a:avLst/>
          </a:prstGeom>
        </p:spPr>
        <p:txBody>
          <a:bodyPr wrap="square">
            <a:spAutoFit/>
          </a:bodyPr>
          <a:lstStyle/>
          <a:p>
            <a:r>
              <a:rPr lang="en-IN" sz="2000" b="1" dirty="0" smtClean="0"/>
              <a:t>Source: </a:t>
            </a:r>
            <a:r>
              <a:rPr lang="en-IN" sz="2000" dirty="0" smtClean="0"/>
              <a:t>Data Communication and Networking Book</a:t>
            </a:r>
            <a:endParaRPr lang="en-IN" sz="2000" dirty="0"/>
          </a:p>
        </p:txBody>
      </p:sp>
      <p:sp>
        <p:nvSpPr>
          <p:cNvPr id="7" name="TextBox 6"/>
          <p:cNvSpPr txBox="1"/>
          <p:nvPr/>
        </p:nvSpPr>
        <p:spPr>
          <a:xfrm>
            <a:off x="665018" y="1274619"/>
            <a:ext cx="8298873" cy="1384995"/>
          </a:xfrm>
          <a:prstGeom prst="rect">
            <a:avLst/>
          </a:prstGeom>
          <a:noFill/>
        </p:spPr>
        <p:txBody>
          <a:bodyPr wrap="square" rtlCol="0">
            <a:spAutoFit/>
          </a:bodyPr>
          <a:lstStyle/>
          <a:p>
            <a:pPr algn="just"/>
            <a:r>
              <a:rPr lang="en-US" sz="2800" dirty="0"/>
              <a:t>The physical layer is responsible for movements </a:t>
            </a:r>
            <a:r>
              <a:rPr lang="en-US" sz="2800" dirty="0" smtClean="0"/>
              <a:t>of individual </a:t>
            </a:r>
            <a:r>
              <a:rPr lang="en-US" sz="2800" dirty="0"/>
              <a:t>bits from one </a:t>
            </a:r>
            <a:r>
              <a:rPr lang="en-US" sz="2800" dirty="0" smtClean="0"/>
              <a:t>node to other.</a:t>
            </a:r>
            <a:endParaRPr lang="en-US" sz="28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Responsibilities of Physical Layer </a:t>
            </a:r>
            <a:endParaRPr lang="en-IN" sz="3200" b="1"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C3F6965-E826-4563-9D3C-CEFADA134D87}" type="slidenum">
              <a:rPr lang="en-GB" altLang="en-US" smtClean="0"/>
              <a:pPr>
                <a:defRPr/>
              </a:pPr>
              <a:t>64</a:t>
            </a:fld>
            <a:endParaRPr lang="en-GB" altLang="en-US"/>
          </a:p>
        </p:txBody>
      </p:sp>
      <p:sp>
        <p:nvSpPr>
          <p:cNvPr id="3" name="Content Placeholder 2"/>
          <p:cNvSpPr>
            <a:spLocks noGrp="1"/>
          </p:cNvSpPr>
          <p:nvPr>
            <p:ph sz="quarter" idx="1"/>
          </p:nvPr>
        </p:nvSpPr>
        <p:spPr/>
        <p:txBody>
          <a:bodyPr/>
          <a:lstStyle/>
          <a:p>
            <a:r>
              <a:rPr lang="en-IN" dirty="0" smtClean="0"/>
              <a:t>Representation of bits</a:t>
            </a:r>
          </a:p>
          <a:p>
            <a:r>
              <a:rPr lang="en-IN" dirty="0" smtClean="0"/>
              <a:t>Transmission rate</a:t>
            </a:r>
          </a:p>
          <a:p>
            <a:r>
              <a:rPr lang="en-IN" dirty="0" smtClean="0"/>
              <a:t>Transmission mode</a:t>
            </a:r>
          </a:p>
          <a:p>
            <a:r>
              <a:rPr lang="en-IN" dirty="0" smtClean="0"/>
              <a:t>Synchronization of bits</a:t>
            </a:r>
          </a:p>
          <a:p>
            <a:r>
              <a:rPr lang="en-IN" dirty="0" smtClean="0"/>
              <a:t>Physical topology</a:t>
            </a:r>
          </a:p>
          <a:p>
            <a:r>
              <a:rPr lang="en-IN" dirty="0" smtClean="0"/>
              <a:t>Physical characteristics </a:t>
            </a:r>
            <a:endParaRPr lang="en-IN"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en-US" sz="3200" b="1" dirty="0">
                <a:latin typeface="Times New Roman" pitchFamily="18" charset="0"/>
                <a:cs typeface="Times New Roman" pitchFamily="18" charset="0"/>
              </a:rPr>
              <a:t>Placement Related Questions</a:t>
            </a:r>
          </a:p>
        </p:txBody>
      </p:sp>
      <p:sp>
        <p:nvSpPr>
          <p:cNvPr id="15363"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F37B8892-E83B-4A29-9A1F-B24319ADA224}" type="slidenum">
              <a:rPr lang="en-GB" altLang="en-US" smtClean="0">
                <a:latin typeface="Times New Roman" pitchFamily="18" charset="0"/>
              </a:rPr>
              <a:pPr/>
              <a:t>65</a:t>
            </a:fld>
            <a:endParaRPr lang="en-GB" altLang="en-US" smtClean="0">
              <a:latin typeface="Times New Roman" pitchFamily="18" charset="0"/>
            </a:endParaRPr>
          </a:p>
        </p:txBody>
      </p:sp>
      <p:sp>
        <p:nvSpPr>
          <p:cNvPr id="5" name="Content Placeholder 4"/>
          <p:cNvSpPr>
            <a:spLocks noGrp="1"/>
          </p:cNvSpPr>
          <p:nvPr>
            <p:ph sz="quarter" idx="1"/>
          </p:nvPr>
        </p:nvSpPr>
        <p:spPr>
          <a:xfrm>
            <a:off x="307074" y="1719618"/>
            <a:ext cx="8229600" cy="4708478"/>
          </a:xfrm>
        </p:spPr>
        <p:txBody>
          <a:bodyPr>
            <a:noAutofit/>
          </a:bodyPr>
          <a:lstStyle/>
          <a:p>
            <a:r>
              <a:rPr lang="en-US" b="1" dirty="0" smtClean="0"/>
              <a:t>Quest: Give the names of physical layer devices</a:t>
            </a:r>
          </a:p>
          <a:p>
            <a:pPr>
              <a:buNone/>
            </a:pPr>
            <a:r>
              <a:rPr lang="en-US" dirty="0"/>
              <a:t> </a:t>
            </a:r>
            <a:r>
              <a:rPr lang="en-US" dirty="0" smtClean="0"/>
              <a:t>   </a:t>
            </a:r>
            <a:r>
              <a:rPr lang="en-US" b="1" dirty="0" err="1" smtClean="0"/>
              <a:t>Ans</a:t>
            </a:r>
            <a:r>
              <a:rPr lang="en-US" b="1" dirty="0" smtClean="0"/>
              <a:t>: </a:t>
            </a:r>
            <a:r>
              <a:rPr lang="en-IN" dirty="0" smtClean="0"/>
              <a:t>Hubs, Repeaters, Cables, etc.</a:t>
            </a:r>
          </a:p>
          <a:p>
            <a:pPr>
              <a:buNone/>
            </a:pPr>
            <a:endParaRPr lang="en-IN" dirty="0" smtClean="0"/>
          </a:p>
          <a:p>
            <a:r>
              <a:rPr lang="en-US" b="1" dirty="0" smtClean="0"/>
              <a:t>Quest: What is the responsibility of Physical Layer in OSI Model?</a:t>
            </a:r>
          </a:p>
          <a:p>
            <a:pPr>
              <a:buNone/>
            </a:pPr>
            <a:r>
              <a:rPr lang="en-US" dirty="0" smtClean="0"/>
              <a:t>    </a:t>
            </a:r>
            <a:r>
              <a:rPr lang="en-US" b="1" dirty="0" err="1" smtClean="0"/>
              <a:t>Ans</a:t>
            </a:r>
            <a:r>
              <a:rPr lang="en-US" b="1" dirty="0" smtClean="0"/>
              <a:t>: </a:t>
            </a:r>
            <a:r>
              <a:rPr lang="en-IN" dirty="0" smtClean="0"/>
              <a:t>Physical layer is responsible for sending bits (0 or 1) from source to destination.</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fontAlgn="auto" hangingPunct="1">
              <a:spcAft>
                <a:spcPts val="0"/>
              </a:spcAft>
              <a:defRPr/>
            </a:pPr>
            <a:r>
              <a:rPr lang="en-US" sz="3200" b="1" dirty="0" smtClean="0">
                <a:latin typeface="Times New Roman" pitchFamily="18" charset="0"/>
                <a:cs typeface="Times New Roman" pitchFamily="18" charset="0"/>
              </a:rPr>
              <a:t>Data Link</a:t>
            </a:r>
            <a:r>
              <a:rPr lang="en-US" sz="3200" b="1" dirty="0" smtClean="0">
                <a:solidFill>
                  <a:schemeClr val="tx1"/>
                </a:solidFill>
                <a:latin typeface="Times New Roman" pitchFamily="18" charset="0"/>
                <a:cs typeface="Times New Roman" pitchFamily="18" charset="0"/>
              </a:rPr>
              <a:t> Layer </a:t>
            </a:r>
          </a:p>
        </p:txBody>
      </p:sp>
      <p:sp>
        <p:nvSpPr>
          <p:cNvPr id="16388"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6AC73815-8BB0-4B9C-8C2F-FD15B593BB2B}" type="slidenum">
              <a:rPr lang="en-GB" altLang="en-US" smtClean="0">
                <a:latin typeface="Times New Roman" pitchFamily="18" charset="0"/>
              </a:rPr>
              <a:pPr/>
              <a:t>66</a:t>
            </a:fld>
            <a:endParaRPr lang="en-GB" altLang="en-US" smtClean="0">
              <a:latin typeface="Times New Roman" pitchFamily="18" charset="0"/>
            </a:endParaRPr>
          </a:p>
        </p:txBody>
      </p:sp>
      <p:pic>
        <p:nvPicPr>
          <p:cNvPr id="9" name="Picture 6"/>
          <p:cNvPicPr>
            <a:picLocks noGrp="1" noChangeAspect="1" noChangeArrowheads="1"/>
          </p:cNvPicPr>
          <p:nvPr>
            <p:ph sz="quarter" idx="1"/>
          </p:nvPr>
        </p:nvPicPr>
        <p:blipFill>
          <a:blip r:embed="rId2"/>
          <a:stretch>
            <a:fillRect/>
          </a:stretch>
        </p:blipFill>
        <p:spPr bwMode="auto">
          <a:xfrm>
            <a:off x="914400" y="2443148"/>
            <a:ext cx="7772400" cy="2581303"/>
          </a:xfrm>
          <a:prstGeom prst="rect">
            <a:avLst/>
          </a:prstGeom>
          <a:noFill/>
          <a:ln w="9525">
            <a:noFill/>
            <a:miter lim="800000"/>
            <a:headEnd/>
            <a:tailEnd/>
          </a:ln>
          <a:effectLst/>
        </p:spPr>
      </p:pic>
      <p:sp>
        <p:nvSpPr>
          <p:cNvPr id="6" name="Rectangle 5"/>
          <p:cNvSpPr/>
          <p:nvPr/>
        </p:nvSpPr>
        <p:spPr>
          <a:xfrm>
            <a:off x="692728" y="6061502"/>
            <a:ext cx="7356764" cy="400110"/>
          </a:xfrm>
          <a:prstGeom prst="rect">
            <a:avLst/>
          </a:prstGeom>
        </p:spPr>
        <p:txBody>
          <a:bodyPr wrap="square">
            <a:spAutoFit/>
          </a:bodyPr>
          <a:lstStyle/>
          <a:p>
            <a:r>
              <a:rPr lang="en-IN" sz="2000" b="1" dirty="0" smtClean="0"/>
              <a:t>Source: </a:t>
            </a:r>
            <a:r>
              <a:rPr lang="en-IN" sz="2000" dirty="0" smtClean="0"/>
              <a:t>Data Communication and Networking Book</a:t>
            </a:r>
            <a:endParaRPr lang="en-IN" sz="2000" dirty="0"/>
          </a:p>
        </p:txBody>
      </p:sp>
      <p:sp>
        <p:nvSpPr>
          <p:cNvPr id="7" name="TextBox 6"/>
          <p:cNvSpPr txBox="1"/>
          <p:nvPr/>
        </p:nvSpPr>
        <p:spPr>
          <a:xfrm>
            <a:off x="665018" y="1274620"/>
            <a:ext cx="8298873" cy="1384995"/>
          </a:xfrm>
          <a:prstGeom prst="rect">
            <a:avLst/>
          </a:prstGeom>
          <a:noFill/>
        </p:spPr>
        <p:txBody>
          <a:bodyPr wrap="square" rtlCol="0">
            <a:spAutoFit/>
          </a:bodyPr>
          <a:lstStyle/>
          <a:p>
            <a:pPr algn="just"/>
            <a:r>
              <a:rPr lang="en-US" sz="2800" dirty="0" smtClean="0"/>
              <a:t>The data link layer is responsible for moving </a:t>
            </a:r>
            <a:br>
              <a:rPr lang="en-US" sz="2800" dirty="0" smtClean="0"/>
            </a:br>
            <a:r>
              <a:rPr lang="en-US" sz="2800" dirty="0" smtClean="0"/>
              <a:t>frames from one node to other.</a:t>
            </a:r>
          </a:p>
          <a:p>
            <a:pPr algn="just"/>
            <a:endParaRPr lang="en-US" sz="28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Responsibilities of Data Link Layer</a:t>
            </a:r>
            <a:endParaRPr lang="en-IN" sz="3200" b="1"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C3F6965-E826-4563-9D3C-CEFADA134D87}" type="slidenum">
              <a:rPr lang="en-GB" altLang="en-US" smtClean="0"/>
              <a:pPr>
                <a:defRPr/>
              </a:pPr>
              <a:t>67</a:t>
            </a:fld>
            <a:endParaRPr lang="en-GB" altLang="en-US"/>
          </a:p>
        </p:txBody>
      </p:sp>
      <p:sp>
        <p:nvSpPr>
          <p:cNvPr id="3" name="Content Placeholder 2"/>
          <p:cNvSpPr>
            <a:spLocks noGrp="1"/>
          </p:cNvSpPr>
          <p:nvPr>
            <p:ph sz="quarter" idx="1"/>
          </p:nvPr>
        </p:nvSpPr>
        <p:spPr/>
        <p:txBody>
          <a:bodyPr/>
          <a:lstStyle/>
          <a:p>
            <a:r>
              <a:rPr lang="en-IN" dirty="0" smtClean="0"/>
              <a:t>Framing</a:t>
            </a:r>
          </a:p>
          <a:p>
            <a:r>
              <a:rPr lang="en-IN" dirty="0" smtClean="0"/>
              <a:t>Flow control</a:t>
            </a:r>
          </a:p>
          <a:p>
            <a:r>
              <a:rPr lang="en-IN" dirty="0" smtClean="0"/>
              <a:t>Error control</a:t>
            </a:r>
          </a:p>
          <a:p>
            <a:r>
              <a:rPr lang="en-IN" dirty="0" smtClean="0"/>
              <a:t>Access control</a:t>
            </a:r>
          </a:p>
          <a:p>
            <a:r>
              <a:rPr lang="en-IN" dirty="0" smtClean="0"/>
              <a:t>Physical addressing </a:t>
            </a:r>
            <a:endParaRPr lang="en-IN"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en-US" sz="3200" b="1" dirty="0">
                <a:latin typeface="Times New Roman" pitchFamily="18" charset="0"/>
                <a:cs typeface="Times New Roman" pitchFamily="18" charset="0"/>
              </a:rPr>
              <a:t>Placement Related Questions</a:t>
            </a:r>
          </a:p>
        </p:txBody>
      </p:sp>
      <p:sp>
        <p:nvSpPr>
          <p:cNvPr id="15363"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F37B8892-E83B-4A29-9A1F-B24319ADA224}" type="slidenum">
              <a:rPr lang="en-GB" altLang="en-US" smtClean="0">
                <a:latin typeface="Times New Roman" pitchFamily="18" charset="0"/>
              </a:rPr>
              <a:pPr/>
              <a:t>68</a:t>
            </a:fld>
            <a:endParaRPr lang="en-GB" altLang="en-US" smtClean="0">
              <a:latin typeface="Times New Roman" pitchFamily="18" charset="0"/>
            </a:endParaRPr>
          </a:p>
        </p:txBody>
      </p:sp>
      <p:sp>
        <p:nvSpPr>
          <p:cNvPr id="5" name="Content Placeholder 4"/>
          <p:cNvSpPr>
            <a:spLocks noGrp="1"/>
          </p:cNvSpPr>
          <p:nvPr>
            <p:ph sz="quarter" idx="1"/>
          </p:nvPr>
        </p:nvSpPr>
        <p:spPr>
          <a:xfrm>
            <a:off x="307074" y="1719618"/>
            <a:ext cx="8632210" cy="4708478"/>
          </a:xfrm>
        </p:spPr>
        <p:txBody>
          <a:bodyPr>
            <a:noAutofit/>
          </a:bodyPr>
          <a:lstStyle/>
          <a:p>
            <a:r>
              <a:rPr lang="en-US" b="1" dirty="0" smtClean="0"/>
              <a:t>Quest: Give the names of data link layer devices</a:t>
            </a:r>
          </a:p>
          <a:p>
            <a:pPr>
              <a:buNone/>
            </a:pPr>
            <a:r>
              <a:rPr lang="en-US" dirty="0"/>
              <a:t> </a:t>
            </a:r>
            <a:r>
              <a:rPr lang="en-US" dirty="0" smtClean="0"/>
              <a:t>   </a:t>
            </a:r>
            <a:r>
              <a:rPr lang="en-US" b="1" dirty="0" err="1" smtClean="0"/>
              <a:t>Ans</a:t>
            </a:r>
            <a:r>
              <a:rPr lang="en-US" b="1" dirty="0" smtClean="0"/>
              <a:t>: </a:t>
            </a:r>
            <a:r>
              <a:rPr lang="en-US" dirty="0" smtClean="0"/>
              <a:t>Layer 2 Switch</a:t>
            </a:r>
            <a:r>
              <a:rPr lang="en-US" b="1" dirty="0" smtClean="0"/>
              <a:t>, </a:t>
            </a:r>
            <a:r>
              <a:rPr lang="en-IN" dirty="0" smtClean="0"/>
              <a:t>Bridge, Modems, Network Card etc.</a:t>
            </a:r>
          </a:p>
          <a:p>
            <a:pPr>
              <a:buNone/>
            </a:pPr>
            <a:endParaRPr lang="en-IN" dirty="0" smtClean="0"/>
          </a:p>
          <a:p>
            <a:r>
              <a:rPr lang="en-US" b="1" dirty="0" smtClean="0"/>
              <a:t>Quest: MAC Address work on which layer?</a:t>
            </a:r>
          </a:p>
          <a:p>
            <a:pPr>
              <a:buNone/>
            </a:pPr>
            <a:r>
              <a:rPr lang="en-US" dirty="0" smtClean="0"/>
              <a:t>    </a:t>
            </a:r>
            <a:r>
              <a:rPr lang="en-US" b="1" dirty="0" err="1" smtClean="0"/>
              <a:t>Ans</a:t>
            </a:r>
            <a:r>
              <a:rPr lang="en-US" b="1" dirty="0" smtClean="0"/>
              <a:t>: </a:t>
            </a:r>
            <a:r>
              <a:rPr lang="en-IN" dirty="0" smtClean="0"/>
              <a:t>Data Link Layer</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fontAlgn="auto" hangingPunct="1">
              <a:spcAft>
                <a:spcPts val="0"/>
              </a:spcAft>
              <a:defRPr/>
            </a:pPr>
            <a:r>
              <a:rPr lang="en-US" sz="3200" b="1" dirty="0" smtClean="0">
                <a:latin typeface="Times New Roman" pitchFamily="18" charset="0"/>
                <a:cs typeface="Times New Roman" pitchFamily="18" charset="0"/>
              </a:rPr>
              <a:t>Network</a:t>
            </a:r>
            <a:r>
              <a:rPr lang="en-US" sz="3200" b="1" dirty="0" smtClean="0">
                <a:solidFill>
                  <a:schemeClr val="tx1"/>
                </a:solidFill>
                <a:latin typeface="Times New Roman" pitchFamily="18" charset="0"/>
                <a:cs typeface="Times New Roman" pitchFamily="18" charset="0"/>
              </a:rPr>
              <a:t> Layer </a:t>
            </a:r>
          </a:p>
        </p:txBody>
      </p:sp>
      <p:sp>
        <p:nvSpPr>
          <p:cNvPr id="16388"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6AC73815-8BB0-4B9C-8C2F-FD15B593BB2B}" type="slidenum">
              <a:rPr lang="en-GB" altLang="en-US" smtClean="0">
                <a:latin typeface="Times New Roman" pitchFamily="18" charset="0"/>
              </a:rPr>
              <a:pPr/>
              <a:t>69</a:t>
            </a:fld>
            <a:endParaRPr lang="en-GB" altLang="en-US" smtClean="0">
              <a:latin typeface="Times New Roman" pitchFamily="18" charset="0"/>
            </a:endParaRPr>
          </a:p>
        </p:txBody>
      </p:sp>
      <p:pic>
        <p:nvPicPr>
          <p:cNvPr id="10" name="Picture 6"/>
          <p:cNvPicPr>
            <a:picLocks noGrp="1" noChangeAspect="1" noChangeArrowheads="1"/>
          </p:cNvPicPr>
          <p:nvPr>
            <p:ph sz="quarter" idx="1"/>
          </p:nvPr>
        </p:nvPicPr>
        <p:blipFill>
          <a:blip r:embed="rId2"/>
          <a:stretch>
            <a:fillRect/>
          </a:stretch>
        </p:blipFill>
        <p:spPr bwMode="auto">
          <a:xfrm>
            <a:off x="914400" y="2428859"/>
            <a:ext cx="7772400" cy="2609881"/>
          </a:xfrm>
          <a:prstGeom prst="rect">
            <a:avLst/>
          </a:prstGeom>
          <a:noFill/>
          <a:ln w="9525">
            <a:noFill/>
            <a:miter lim="800000"/>
            <a:headEnd/>
            <a:tailEnd/>
          </a:ln>
          <a:effectLst/>
        </p:spPr>
      </p:pic>
      <p:sp>
        <p:nvSpPr>
          <p:cNvPr id="6" name="Rectangle 5"/>
          <p:cNvSpPr/>
          <p:nvPr/>
        </p:nvSpPr>
        <p:spPr>
          <a:xfrm>
            <a:off x="692728" y="6061502"/>
            <a:ext cx="7356764" cy="400110"/>
          </a:xfrm>
          <a:prstGeom prst="rect">
            <a:avLst/>
          </a:prstGeom>
        </p:spPr>
        <p:txBody>
          <a:bodyPr wrap="square">
            <a:spAutoFit/>
          </a:bodyPr>
          <a:lstStyle/>
          <a:p>
            <a:r>
              <a:rPr lang="en-IN" sz="2000" b="1" dirty="0" smtClean="0"/>
              <a:t>Source: </a:t>
            </a:r>
            <a:r>
              <a:rPr lang="en-IN" sz="2000" dirty="0" smtClean="0"/>
              <a:t>Data Communication and Networking Book</a:t>
            </a:r>
            <a:endParaRPr lang="en-IN" sz="2000" dirty="0"/>
          </a:p>
        </p:txBody>
      </p:sp>
      <p:sp>
        <p:nvSpPr>
          <p:cNvPr id="7" name="TextBox 6"/>
          <p:cNvSpPr txBox="1"/>
          <p:nvPr/>
        </p:nvSpPr>
        <p:spPr>
          <a:xfrm>
            <a:off x="415636" y="1274619"/>
            <a:ext cx="8548255" cy="1815882"/>
          </a:xfrm>
          <a:prstGeom prst="rect">
            <a:avLst/>
          </a:prstGeom>
          <a:noFill/>
        </p:spPr>
        <p:txBody>
          <a:bodyPr wrap="square" rtlCol="0">
            <a:spAutoFit/>
          </a:bodyPr>
          <a:lstStyle/>
          <a:p>
            <a:pPr algn="just"/>
            <a:r>
              <a:rPr lang="en-US" sz="2800" dirty="0" smtClean="0"/>
              <a:t>The network layer is responsible for the  delivery of individual packets from the source host to the destination host.</a:t>
            </a:r>
          </a:p>
          <a:p>
            <a:pPr algn="just"/>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8BCB659E-AF36-4F35-BB23-7805212B5FEB}" type="slidenum">
              <a:rPr lang="en-US" sz="1200" i="0" smtClean="0">
                <a:latin typeface="Arial" pitchFamily="34" charset="0"/>
              </a:rPr>
              <a:pPr eaLnBrk="1" hangingPunct="1">
                <a:defRPr/>
              </a:pPr>
              <a:t>7</a:t>
            </a:fld>
            <a:endParaRPr lang="en-US" sz="1200" i="0" dirty="0" smtClean="0">
              <a:latin typeface="Arial" pitchFamily="34" charset="0"/>
            </a:endParaRPr>
          </a:p>
        </p:txBody>
      </p:sp>
      <p:sp>
        <p:nvSpPr>
          <p:cNvPr id="33794" name="Rectangle 14"/>
          <p:cNvSpPr>
            <a:spLocks noChangeArrowheads="1"/>
          </p:cNvSpPr>
          <p:nvPr/>
        </p:nvSpPr>
        <p:spPr bwMode="auto">
          <a:xfrm>
            <a:off x="152400" y="76200"/>
            <a:ext cx="8991600" cy="461963"/>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1.2</a:t>
            </a:r>
            <a:r>
              <a:rPr lang="en-US" sz="2000">
                <a:solidFill>
                  <a:srgbClr val="0000CC"/>
                </a:solidFill>
                <a:latin typeface="Times-BoldItalic"/>
              </a:rPr>
              <a:t>: </a:t>
            </a:r>
            <a:r>
              <a:rPr lang="en-US" sz="2000">
                <a:solidFill>
                  <a:schemeClr val="bg2"/>
                </a:solidFill>
                <a:latin typeface="Times-BoldItalic"/>
              </a:rPr>
              <a:t> Data flow</a:t>
            </a:r>
            <a:endParaRPr lang="en-US" sz="2000">
              <a:solidFill>
                <a:schemeClr val="bg2"/>
              </a:solidFill>
            </a:endParaRPr>
          </a:p>
        </p:txBody>
      </p:sp>
      <p:pic>
        <p:nvPicPr>
          <p:cNvPr id="2051" name="Picture 3"/>
          <p:cNvPicPr>
            <a:picLocks noChangeAspect="1" noChangeArrowheads="1"/>
          </p:cNvPicPr>
          <p:nvPr/>
        </p:nvPicPr>
        <p:blipFill>
          <a:blip r:embed="rId3"/>
          <a:srcRect/>
          <a:stretch>
            <a:fillRect/>
          </a:stretch>
        </p:blipFill>
        <p:spPr bwMode="auto">
          <a:xfrm>
            <a:off x="322263" y="3076575"/>
            <a:ext cx="8194675" cy="1571625"/>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233363" y="1138238"/>
            <a:ext cx="8372475" cy="1376362"/>
          </a:xfrm>
          <a:prstGeom prst="rect">
            <a:avLst/>
          </a:prstGeom>
          <a:noFill/>
          <a:ln w="9525">
            <a:noFill/>
            <a:miter lim="800000"/>
            <a:headEnd/>
            <a:tailEnd/>
          </a:ln>
        </p:spPr>
      </p:pic>
      <p:pic>
        <p:nvPicPr>
          <p:cNvPr id="2053" name="Picture 5"/>
          <p:cNvPicPr>
            <a:picLocks noChangeAspect="1" noChangeArrowheads="1"/>
          </p:cNvPicPr>
          <p:nvPr/>
        </p:nvPicPr>
        <p:blipFill>
          <a:blip r:embed="rId5"/>
          <a:srcRect/>
          <a:stretch>
            <a:fillRect/>
          </a:stretch>
        </p:blipFill>
        <p:spPr bwMode="auto">
          <a:xfrm>
            <a:off x="322263" y="5207000"/>
            <a:ext cx="8194675" cy="1270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circle(in)">
                                      <p:cBhvr>
                                        <p:cTn id="7" dur="20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circle(in)">
                                      <p:cBhvr>
                                        <p:cTn id="12" dur="20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053"/>
                                        </p:tgtEl>
                                        <p:attrNameLst>
                                          <p:attrName>style.visibility</p:attrName>
                                        </p:attrNameLst>
                                      </p:cBhvr>
                                      <p:to>
                                        <p:strVal val="visible"/>
                                      </p:to>
                                    </p:set>
                                    <p:animEffect transition="in" filter="circle(in)">
                                      <p:cBhvr>
                                        <p:cTn id="17" dur="20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Responsibilities of Network Layer</a:t>
            </a:r>
            <a:endParaRPr lang="en-IN" sz="3200" b="1"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C3F6965-E826-4563-9D3C-CEFADA134D87}" type="slidenum">
              <a:rPr lang="en-GB" altLang="en-US" smtClean="0"/>
              <a:pPr>
                <a:defRPr/>
              </a:pPr>
              <a:t>70</a:t>
            </a:fld>
            <a:endParaRPr lang="en-GB" altLang="en-US"/>
          </a:p>
        </p:txBody>
      </p:sp>
      <p:sp>
        <p:nvSpPr>
          <p:cNvPr id="3" name="Content Placeholder 2"/>
          <p:cNvSpPr>
            <a:spLocks noGrp="1"/>
          </p:cNvSpPr>
          <p:nvPr>
            <p:ph sz="quarter" idx="1"/>
          </p:nvPr>
        </p:nvSpPr>
        <p:spPr/>
        <p:txBody>
          <a:bodyPr/>
          <a:lstStyle/>
          <a:p>
            <a:r>
              <a:rPr lang="en-IN" dirty="0" smtClean="0"/>
              <a:t>Routing</a:t>
            </a:r>
          </a:p>
          <a:p>
            <a:pPr>
              <a:buNone/>
            </a:pPr>
            <a:endParaRPr lang="en-IN" dirty="0" smtClean="0"/>
          </a:p>
          <a:p>
            <a:r>
              <a:rPr lang="en-IN" dirty="0" smtClean="0"/>
              <a:t>Logical addressing </a:t>
            </a:r>
            <a:endParaRPr lang="en-IN"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en-US" sz="3200" b="1" dirty="0">
                <a:latin typeface="Times New Roman" pitchFamily="18" charset="0"/>
                <a:cs typeface="Times New Roman" pitchFamily="18" charset="0"/>
              </a:rPr>
              <a:t>Placement Related Questions</a:t>
            </a:r>
          </a:p>
        </p:txBody>
      </p:sp>
      <p:sp>
        <p:nvSpPr>
          <p:cNvPr id="15363"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F37B8892-E83B-4A29-9A1F-B24319ADA224}" type="slidenum">
              <a:rPr lang="en-GB" altLang="en-US" smtClean="0">
                <a:latin typeface="Times New Roman" pitchFamily="18" charset="0"/>
              </a:rPr>
              <a:pPr/>
              <a:t>71</a:t>
            </a:fld>
            <a:endParaRPr lang="en-GB" altLang="en-US" smtClean="0">
              <a:latin typeface="Times New Roman" pitchFamily="18" charset="0"/>
            </a:endParaRPr>
          </a:p>
        </p:txBody>
      </p:sp>
      <p:sp>
        <p:nvSpPr>
          <p:cNvPr id="5" name="Content Placeholder 4"/>
          <p:cNvSpPr>
            <a:spLocks noGrp="1"/>
          </p:cNvSpPr>
          <p:nvPr>
            <p:ph sz="quarter" idx="1"/>
          </p:nvPr>
        </p:nvSpPr>
        <p:spPr>
          <a:xfrm>
            <a:off x="307074" y="1719618"/>
            <a:ext cx="8229600" cy="4708478"/>
          </a:xfrm>
        </p:spPr>
        <p:txBody>
          <a:bodyPr>
            <a:noAutofit/>
          </a:bodyPr>
          <a:lstStyle/>
          <a:p>
            <a:r>
              <a:rPr lang="en-US" b="1" dirty="0" smtClean="0"/>
              <a:t>Quest: Give the names of network layer devices</a:t>
            </a:r>
          </a:p>
          <a:p>
            <a:pPr>
              <a:buNone/>
            </a:pPr>
            <a:r>
              <a:rPr lang="en-US" dirty="0"/>
              <a:t> </a:t>
            </a:r>
            <a:r>
              <a:rPr lang="en-US" dirty="0" smtClean="0"/>
              <a:t>   </a:t>
            </a:r>
            <a:r>
              <a:rPr lang="en-US" b="1" dirty="0" err="1" smtClean="0"/>
              <a:t>Ans</a:t>
            </a:r>
            <a:r>
              <a:rPr lang="en-US" b="1" dirty="0" smtClean="0"/>
              <a:t>: </a:t>
            </a:r>
            <a:r>
              <a:rPr lang="en-US" dirty="0" smtClean="0"/>
              <a:t>Layer 3</a:t>
            </a:r>
            <a:r>
              <a:rPr lang="en-US" b="1" dirty="0" smtClean="0"/>
              <a:t> </a:t>
            </a:r>
            <a:r>
              <a:rPr lang="en-IN" dirty="0" smtClean="0"/>
              <a:t>Switch, Router, etc.</a:t>
            </a:r>
          </a:p>
          <a:p>
            <a:pPr>
              <a:buNone/>
            </a:pPr>
            <a:endParaRPr lang="en-IN" dirty="0" smtClean="0"/>
          </a:p>
          <a:p>
            <a:r>
              <a:rPr lang="en-US" b="1" dirty="0" smtClean="0"/>
              <a:t>Quest: What is Logical address?</a:t>
            </a:r>
          </a:p>
          <a:p>
            <a:pPr>
              <a:buNone/>
            </a:pPr>
            <a:r>
              <a:rPr lang="en-US" dirty="0" smtClean="0"/>
              <a:t>    </a:t>
            </a:r>
            <a:r>
              <a:rPr lang="en-US" b="1" dirty="0" err="1" smtClean="0"/>
              <a:t>Ans</a:t>
            </a:r>
            <a:r>
              <a:rPr lang="en-US" b="1" dirty="0" smtClean="0"/>
              <a:t>: </a:t>
            </a:r>
            <a:r>
              <a:rPr lang="en-IN" dirty="0" smtClean="0"/>
              <a:t>Logical address is a IP address which are of two types i.e. IPv4 and IPv6.</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fontAlgn="auto" hangingPunct="1">
              <a:spcAft>
                <a:spcPts val="0"/>
              </a:spcAft>
              <a:defRPr/>
            </a:pPr>
            <a:r>
              <a:rPr lang="en-US" sz="3200" b="1" dirty="0" smtClean="0">
                <a:latin typeface="Times New Roman" pitchFamily="18" charset="0"/>
                <a:cs typeface="Times New Roman" pitchFamily="18" charset="0"/>
              </a:rPr>
              <a:t>Transport</a:t>
            </a:r>
            <a:r>
              <a:rPr lang="en-US" sz="3200" b="1" dirty="0" smtClean="0">
                <a:solidFill>
                  <a:schemeClr val="tx1"/>
                </a:solidFill>
                <a:latin typeface="Times New Roman" pitchFamily="18" charset="0"/>
                <a:cs typeface="Times New Roman" pitchFamily="18" charset="0"/>
              </a:rPr>
              <a:t> Layer </a:t>
            </a:r>
          </a:p>
        </p:txBody>
      </p:sp>
      <p:sp>
        <p:nvSpPr>
          <p:cNvPr id="16388"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6AC73815-8BB0-4B9C-8C2F-FD15B593BB2B}" type="slidenum">
              <a:rPr lang="en-GB" altLang="en-US" smtClean="0">
                <a:latin typeface="Times New Roman" pitchFamily="18" charset="0"/>
              </a:rPr>
              <a:pPr/>
              <a:t>72</a:t>
            </a:fld>
            <a:endParaRPr lang="en-GB" altLang="en-US" smtClean="0">
              <a:latin typeface="Times New Roman" pitchFamily="18" charset="0"/>
            </a:endParaRPr>
          </a:p>
        </p:txBody>
      </p:sp>
      <p:pic>
        <p:nvPicPr>
          <p:cNvPr id="9" name="Picture 6"/>
          <p:cNvPicPr>
            <a:picLocks noGrp="1" noChangeAspect="1" noChangeArrowheads="1"/>
          </p:cNvPicPr>
          <p:nvPr>
            <p:ph sz="quarter" idx="1"/>
          </p:nvPr>
        </p:nvPicPr>
        <p:blipFill>
          <a:blip r:embed="rId2"/>
          <a:srcRect/>
          <a:stretch>
            <a:fillRect/>
          </a:stretch>
        </p:blipFill>
        <p:spPr bwMode="auto">
          <a:xfrm>
            <a:off x="374073" y="2635421"/>
            <a:ext cx="8229600" cy="2863798"/>
          </a:xfrm>
          <a:prstGeom prst="rect">
            <a:avLst/>
          </a:prstGeom>
          <a:noFill/>
          <a:ln w="9525">
            <a:noFill/>
            <a:miter lim="800000"/>
            <a:headEnd/>
            <a:tailEnd/>
          </a:ln>
          <a:effectLst/>
        </p:spPr>
      </p:pic>
      <p:sp>
        <p:nvSpPr>
          <p:cNvPr id="6" name="Rectangle 5"/>
          <p:cNvSpPr/>
          <p:nvPr/>
        </p:nvSpPr>
        <p:spPr>
          <a:xfrm>
            <a:off x="692728" y="6061502"/>
            <a:ext cx="7356764" cy="400110"/>
          </a:xfrm>
          <a:prstGeom prst="rect">
            <a:avLst/>
          </a:prstGeom>
        </p:spPr>
        <p:txBody>
          <a:bodyPr wrap="square">
            <a:spAutoFit/>
          </a:bodyPr>
          <a:lstStyle/>
          <a:p>
            <a:r>
              <a:rPr lang="en-IN" sz="2000" b="1" dirty="0" smtClean="0"/>
              <a:t>Source: </a:t>
            </a:r>
            <a:r>
              <a:rPr lang="en-IN" sz="2000" dirty="0" smtClean="0"/>
              <a:t>Data Communication and Networking Book</a:t>
            </a:r>
            <a:endParaRPr lang="en-IN" sz="2000" dirty="0"/>
          </a:p>
        </p:txBody>
      </p:sp>
      <p:sp>
        <p:nvSpPr>
          <p:cNvPr id="7" name="TextBox 6"/>
          <p:cNvSpPr txBox="1"/>
          <p:nvPr/>
        </p:nvSpPr>
        <p:spPr>
          <a:xfrm>
            <a:off x="665018" y="1274620"/>
            <a:ext cx="8298873" cy="1384995"/>
          </a:xfrm>
          <a:prstGeom prst="rect">
            <a:avLst/>
          </a:prstGeom>
          <a:noFill/>
        </p:spPr>
        <p:txBody>
          <a:bodyPr wrap="square" rtlCol="0">
            <a:spAutoFit/>
          </a:bodyPr>
          <a:lstStyle/>
          <a:p>
            <a:pPr algn="just"/>
            <a:r>
              <a:rPr lang="en-US" sz="2800" dirty="0" smtClean="0"/>
              <a:t>The transport layer is responsible for the delivery </a:t>
            </a:r>
            <a:br>
              <a:rPr lang="en-US" sz="2800" dirty="0" smtClean="0"/>
            </a:br>
            <a:r>
              <a:rPr lang="en-US" sz="2800" dirty="0" smtClean="0"/>
              <a:t>of a message from one process to another.</a:t>
            </a:r>
          </a:p>
          <a:p>
            <a:pPr algn="just"/>
            <a:endParaRPr lang="en-US" sz="28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Responsibilities of Transport Layer</a:t>
            </a:r>
            <a:endParaRPr lang="en-IN" sz="3200" b="1"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C3F6965-E826-4563-9D3C-CEFADA134D87}" type="slidenum">
              <a:rPr lang="en-GB" altLang="en-US" smtClean="0"/>
              <a:pPr>
                <a:defRPr/>
              </a:pPr>
              <a:t>73</a:t>
            </a:fld>
            <a:endParaRPr lang="en-GB" altLang="en-US"/>
          </a:p>
        </p:txBody>
      </p:sp>
      <p:sp>
        <p:nvSpPr>
          <p:cNvPr id="3" name="Content Placeholder 2"/>
          <p:cNvSpPr>
            <a:spLocks noGrp="1"/>
          </p:cNvSpPr>
          <p:nvPr>
            <p:ph sz="quarter" idx="1"/>
          </p:nvPr>
        </p:nvSpPr>
        <p:spPr/>
        <p:txBody>
          <a:bodyPr/>
          <a:lstStyle/>
          <a:p>
            <a:r>
              <a:rPr lang="en-IN" dirty="0" smtClean="0"/>
              <a:t>Flow control</a:t>
            </a:r>
          </a:p>
          <a:p>
            <a:pPr>
              <a:buNone/>
            </a:pPr>
            <a:endParaRPr lang="en-IN" dirty="0" smtClean="0"/>
          </a:p>
          <a:p>
            <a:r>
              <a:rPr lang="en-IN" dirty="0" smtClean="0"/>
              <a:t>Error control</a:t>
            </a:r>
          </a:p>
          <a:p>
            <a:pPr>
              <a:buNone/>
            </a:pPr>
            <a:endParaRPr lang="en-IN" dirty="0" smtClean="0"/>
          </a:p>
          <a:p>
            <a:r>
              <a:rPr lang="en-IN" dirty="0" smtClean="0"/>
              <a:t>Segmentation and reassembly</a:t>
            </a:r>
          </a:p>
          <a:p>
            <a:pPr>
              <a:buNone/>
            </a:pPr>
            <a:endParaRPr lang="en-IN"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en-US" sz="3200" b="1" dirty="0">
                <a:latin typeface="Times New Roman" pitchFamily="18" charset="0"/>
                <a:cs typeface="Times New Roman" pitchFamily="18" charset="0"/>
              </a:rPr>
              <a:t>Placement Related Questions</a:t>
            </a:r>
          </a:p>
        </p:txBody>
      </p:sp>
      <p:sp>
        <p:nvSpPr>
          <p:cNvPr id="15363"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F37B8892-E83B-4A29-9A1F-B24319ADA224}" type="slidenum">
              <a:rPr lang="en-GB" altLang="en-US" smtClean="0">
                <a:latin typeface="Times New Roman" pitchFamily="18" charset="0"/>
              </a:rPr>
              <a:pPr/>
              <a:t>74</a:t>
            </a:fld>
            <a:endParaRPr lang="en-GB" altLang="en-US" smtClean="0">
              <a:latin typeface="Times New Roman" pitchFamily="18" charset="0"/>
            </a:endParaRPr>
          </a:p>
        </p:txBody>
      </p:sp>
      <p:sp>
        <p:nvSpPr>
          <p:cNvPr id="5" name="Content Placeholder 4"/>
          <p:cNvSpPr>
            <a:spLocks noGrp="1"/>
          </p:cNvSpPr>
          <p:nvPr>
            <p:ph sz="quarter" idx="1"/>
          </p:nvPr>
        </p:nvSpPr>
        <p:spPr>
          <a:xfrm>
            <a:off x="252483" y="1665024"/>
            <a:ext cx="8591266" cy="4872253"/>
          </a:xfrm>
        </p:spPr>
        <p:txBody>
          <a:bodyPr>
            <a:noAutofit/>
          </a:bodyPr>
          <a:lstStyle/>
          <a:p>
            <a:r>
              <a:rPr lang="en-US" b="1" dirty="0" smtClean="0"/>
              <a:t>Quest: </a:t>
            </a:r>
            <a:r>
              <a:rPr lang="en-IN" b="1" dirty="0" smtClean="0"/>
              <a:t>What is port number?</a:t>
            </a:r>
          </a:p>
          <a:p>
            <a:pPr>
              <a:buNone/>
            </a:pPr>
            <a:r>
              <a:rPr lang="en-US" b="1" dirty="0" smtClean="0"/>
              <a:t>    </a:t>
            </a:r>
            <a:r>
              <a:rPr lang="en-US" b="1" dirty="0" err="1" smtClean="0"/>
              <a:t>Ans</a:t>
            </a:r>
            <a:r>
              <a:rPr lang="en-US" b="1" dirty="0" smtClean="0"/>
              <a:t>:</a:t>
            </a:r>
            <a:r>
              <a:rPr lang="en-IN" b="1" dirty="0" smtClean="0"/>
              <a:t> </a:t>
            </a:r>
            <a:r>
              <a:rPr lang="en-IN" dirty="0" smtClean="0"/>
              <a:t>A port number is a way to identify a specific process. </a:t>
            </a:r>
          </a:p>
          <a:p>
            <a:pPr>
              <a:buNone/>
            </a:pPr>
            <a:endParaRPr lang="en-IN" dirty="0" smtClean="0"/>
          </a:p>
          <a:p>
            <a:r>
              <a:rPr lang="en-US" b="1" dirty="0" smtClean="0"/>
              <a:t>Quest: What are the protocols used in Transport layer.</a:t>
            </a:r>
          </a:p>
          <a:p>
            <a:pPr>
              <a:buNone/>
            </a:pPr>
            <a:r>
              <a:rPr lang="en-US" dirty="0" smtClean="0"/>
              <a:t>    </a:t>
            </a:r>
            <a:r>
              <a:rPr lang="en-US" b="1" dirty="0" err="1" smtClean="0"/>
              <a:t>Ans</a:t>
            </a:r>
            <a:r>
              <a:rPr lang="en-US" b="1" dirty="0" smtClean="0"/>
              <a:t>: </a:t>
            </a:r>
            <a:r>
              <a:rPr lang="en-US" dirty="0" smtClean="0"/>
              <a:t>TCP and UDP</a:t>
            </a:r>
            <a:endParaRPr lang="en-IN" dirty="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Session, Presentation, and Application layers</a:t>
            </a:r>
            <a:endParaRPr lang="en-IN" sz="3200"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C3F6965-E826-4563-9D3C-CEFADA134D87}" type="slidenum">
              <a:rPr lang="en-GB" altLang="en-US" smtClean="0"/>
              <a:pPr>
                <a:defRPr/>
              </a:pPr>
              <a:t>75</a:t>
            </a:fld>
            <a:endParaRPr lang="en-GB" altLang="en-US"/>
          </a:p>
        </p:txBody>
      </p:sp>
      <p:sp>
        <p:nvSpPr>
          <p:cNvPr id="3" name="Content Placeholder 2"/>
          <p:cNvSpPr>
            <a:spLocks noGrp="1"/>
          </p:cNvSpPr>
          <p:nvPr>
            <p:ph sz="quarter" idx="1"/>
          </p:nvPr>
        </p:nvSpPr>
        <p:spPr/>
        <p:txBody>
          <a:bodyPr>
            <a:normAutofit/>
          </a:bodyPr>
          <a:lstStyle/>
          <a:p>
            <a:r>
              <a:rPr lang="en-US" dirty="0" smtClean="0"/>
              <a:t>The </a:t>
            </a:r>
            <a:r>
              <a:rPr lang="en-US" b="1" dirty="0" smtClean="0"/>
              <a:t>session layer </a:t>
            </a:r>
            <a:r>
              <a:rPr lang="en-US" dirty="0" smtClean="0"/>
              <a:t>is responsible for dialog </a:t>
            </a:r>
            <a:br>
              <a:rPr lang="en-US" dirty="0" smtClean="0"/>
            </a:br>
            <a:r>
              <a:rPr lang="en-US" dirty="0" smtClean="0"/>
              <a:t>control and synchronization.</a:t>
            </a:r>
          </a:p>
          <a:p>
            <a:pPr>
              <a:buNone/>
            </a:pPr>
            <a:endParaRPr lang="en-US" dirty="0" smtClean="0"/>
          </a:p>
          <a:p>
            <a:r>
              <a:rPr lang="en-US" dirty="0" smtClean="0"/>
              <a:t>The </a:t>
            </a:r>
            <a:r>
              <a:rPr lang="en-US" b="1" dirty="0" smtClean="0"/>
              <a:t>presentation layer </a:t>
            </a:r>
            <a:r>
              <a:rPr lang="en-US" dirty="0" smtClean="0"/>
              <a:t>is responsible for translation, compression, and encryption.</a:t>
            </a:r>
          </a:p>
          <a:p>
            <a:endParaRPr lang="en-US" dirty="0" smtClean="0"/>
          </a:p>
          <a:p>
            <a:r>
              <a:rPr lang="en-US" dirty="0" smtClean="0"/>
              <a:t>The </a:t>
            </a:r>
            <a:r>
              <a:rPr lang="en-US" b="1" dirty="0" smtClean="0"/>
              <a:t>application layer </a:t>
            </a:r>
            <a:r>
              <a:rPr lang="en-US" dirty="0" smtClean="0"/>
              <a:t>is responsible for </a:t>
            </a:r>
            <a:br>
              <a:rPr lang="en-US" dirty="0" smtClean="0"/>
            </a:br>
            <a:r>
              <a:rPr lang="en-US" dirty="0" smtClean="0"/>
              <a:t>providing services to the user.</a:t>
            </a:r>
          </a:p>
          <a:p>
            <a:endParaRPr lang="en-I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fontAlgn="auto" hangingPunct="1">
              <a:spcAft>
                <a:spcPts val="0"/>
              </a:spcAft>
              <a:defRPr/>
            </a:pPr>
            <a:r>
              <a:rPr lang="en-US" sz="3200" b="1" dirty="0" smtClean="0">
                <a:latin typeface="Times New Roman" pitchFamily="18" charset="0"/>
                <a:cs typeface="Times New Roman" pitchFamily="18" charset="0"/>
              </a:rPr>
              <a:t>Summary of OSI Model</a:t>
            </a:r>
            <a:endParaRPr lang="en-US" sz="3200" b="1" dirty="0" smtClean="0">
              <a:solidFill>
                <a:schemeClr val="tx1"/>
              </a:solidFill>
              <a:latin typeface="Times New Roman" pitchFamily="18" charset="0"/>
              <a:cs typeface="Times New Roman" pitchFamily="18" charset="0"/>
            </a:endParaRPr>
          </a:p>
        </p:txBody>
      </p:sp>
      <p:sp>
        <p:nvSpPr>
          <p:cNvPr id="16388"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6AC73815-8BB0-4B9C-8C2F-FD15B593BB2B}" type="slidenum">
              <a:rPr lang="en-GB" altLang="en-US" smtClean="0">
                <a:latin typeface="Times New Roman" pitchFamily="18" charset="0"/>
              </a:rPr>
              <a:pPr/>
              <a:t>76</a:t>
            </a:fld>
            <a:endParaRPr lang="en-GB" altLang="en-US" smtClean="0">
              <a:latin typeface="Times New Roman" pitchFamily="18" charset="0"/>
            </a:endParaRPr>
          </a:p>
        </p:txBody>
      </p:sp>
      <p:pic>
        <p:nvPicPr>
          <p:cNvPr id="10" name="Picture 6"/>
          <p:cNvPicPr>
            <a:picLocks noGrp="1" noChangeAspect="1" noChangeArrowheads="1"/>
          </p:cNvPicPr>
          <p:nvPr>
            <p:ph sz="quarter" idx="1"/>
          </p:nvPr>
        </p:nvPicPr>
        <p:blipFill>
          <a:blip r:embed="rId2"/>
          <a:stretch>
            <a:fillRect/>
          </a:stretch>
        </p:blipFill>
        <p:spPr bwMode="auto">
          <a:xfrm>
            <a:off x="914400" y="1947183"/>
            <a:ext cx="7772400" cy="3573233"/>
          </a:xfrm>
          <a:prstGeom prst="rect">
            <a:avLst/>
          </a:prstGeom>
          <a:noFill/>
          <a:ln w="9525">
            <a:noFill/>
            <a:miter lim="800000"/>
            <a:headEnd/>
            <a:tailEnd/>
          </a:ln>
          <a:effectLst/>
        </p:spPr>
      </p:pic>
      <p:sp>
        <p:nvSpPr>
          <p:cNvPr id="6" name="Rectangle 5"/>
          <p:cNvSpPr/>
          <p:nvPr/>
        </p:nvSpPr>
        <p:spPr>
          <a:xfrm>
            <a:off x="692728" y="6061502"/>
            <a:ext cx="7356764" cy="400110"/>
          </a:xfrm>
          <a:prstGeom prst="rect">
            <a:avLst/>
          </a:prstGeom>
        </p:spPr>
        <p:txBody>
          <a:bodyPr wrap="square">
            <a:spAutoFit/>
          </a:bodyPr>
          <a:lstStyle/>
          <a:p>
            <a:r>
              <a:rPr lang="en-IN" sz="2000" b="1" dirty="0" smtClean="0"/>
              <a:t>Source: </a:t>
            </a:r>
            <a:r>
              <a:rPr lang="en-IN" sz="2000" dirty="0" smtClean="0"/>
              <a:t>Data Communication and Networking Book</a:t>
            </a:r>
            <a:endParaRPr lang="en-IN" sz="20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TCP/IP Model</a:t>
            </a:r>
            <a:endParaRPr lang="en-IN"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C3F6965-E826-4563-9D3C-CEFADA134D87}" type="slidenum">
              <a:rPr lang="en-GB" altLang="en-US" smtClean="0"/>
              <a:pPr>
                <a:defRPr/>
              </a:pPr>
              <a:t>77</a:t>
            </a:fld>
            <a:endParaRPr lang="en-GB" altLang="en-US"/>
          </a:p>
        </p:txBody>
      </p:sp>
      <p:pic>
        <p:nvPicPr>
          <p:cNvPr id="5" name="Picture 6"/>
          <p:cNvPicPr>
            <a:picLocks noGrp="1" noChangeAspect="1" noChangeArrowheads="1"/>
          </p:cNvPicPr>
          <p:nvPr>
            <p:ph sz="quarter" idx="1"/>
          </p:nvPr>
        </p:nvPicPr>
        <p:blipFill>
          <a:blip r:embed="rId2"/>
          <a:stretch>
            <a:fillRect/>
          </a:stretch>
        </p:blipFill>
        <p:spPr bwMode="auto">
          <a:xfrm>
            <a:off x="1266191" y="1447800"/>
            <a:ext cx="7068817"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a:spLocks noGrp="1" noChangeArrowheads="1"/>
          </p:cNvSpPr>
          <p:nvPr>
            <p:ph type="sldNum" sz="quarter" idx="12"/>
          </p:nvPr>
        </p:nvSpPr>
        <p:spPr>
          <a:ln/>
        </p:spPr>
        <p:txBody>
          <a:bodyPr/>
          <a:lstStyle/>
          <a:p>
            <a:r>
              <a:rPr lang="en-US"/>
              <a:t>2.</a:t>
            </a:r>
            <a:fld id="{F1416109-83BC-40B4-91AC-66CA5D13AF64}" type="slidenum">
              <a:rPr lang="en-US"/>
              <a:pPr/>
              <a:t>78</a:t>
            </a:fld>
            <a:endParaRPr lang="en-US"/>
          </a:p>
        </p:txBody>
      </p:sp>
      <p:sp>
        <p:nvSpPr>
          <p:cNvPr id="60418" name="Rectangle 14"/>
          <p:cNvSpPr>
            <a:spLocks noChangeArrowheads="1"/>
          </p:cNvSpPr>
          <p:nvPr/>
        </p:nvSpPr>
        <p:spPr bwMode="auto">
          <a:xfrm>
            <a:off x="152400" y="76200"/>
            <a:ext cx="8153400" cy="400050"/>
          </a:xfrm>
          <a:prstGeom prst="rect">
            <a:avLst/>
          </a:prstGeom>
          <a:solidFill>
            <a:schemeClr val="bg1"/>
          </a:solidFill>
          <a:ln w="9525">
            <a:noFill/>
            <a:miter lim="800000"/>
            <a:headEnd/>
            <a:tailEnd/>
          </a:ln>
        </p:spPr>
        <p:txBody>
          <a:bodyPr>
            <a:spAutoFit/>
          </a:bodyPr>
          <a:lstStyle/>
          <a:p>
            <a:pPr eaLnBrk="0" hangingPunct="0"/>
            <a:r>
              <a:rPr lang="en-US" sz="2000" dirty="0">
                <a:solidFill>
                  <a:srgbClr val="FF0000"/>
                </a:solidFill>
                <a:latin typeface="Times-BoldItalic"/>
              </a:rPr>
              <a:t>Figure </a:t>
            </a:r>
            <a:r>
              <a:rPr lang="en-US" sz="2000" dirty="0" smtClean="0">
                <a:solidFill>
                  <a:srgbClr val="FF0000"/>
                </a:solidFill>
                <a:latin typeface="Times-BoldItalic"/>
              </a:rPr>
              <a:t>2.5</a:t>
            </a:r>
            <a:r>
              <a:rPr lang="en-US" sz="2000" dirty="0" smtClean="0">
                <a:solidFill>
                  <a:srgbClr val="0000CC"/>
                </a:solidFill>
                <a:latin typeface="Times-BoldItalic"/>
              </a:rPr>
              <a:t>:  </a:t>
            </a:r>
            <a:r>
              <a:rPr lang="en-US" sz="2000" dirty="0">
                <a:latin typeface="Times-BoldItalic"/>
              </a:rPr>
              <a:t>Addressing in the TCP/IP protocol suite</a:t>
            </a:r>
          </a:p>
        </p:txBody>
      </p:sp>
      <p:pic>
        <p:nvPicPr>
          <p:cNvPr id="31748" name="Picture 5"/>
          <p:cNvPicPr>
            <a:picLocks noChangeAspect="1" noChangeArrowheads="1"/>
          </p:cNvPicPr>
          <p:nvPr/>
        </p:nvPicPr>
        <p:blipFill>
          <a:blip r:embed="rId3"/>
          <a:srcRect/>
          <a:stretch>
            <a:fillRect/>
          </a:stretch>
        </p:blipFill>
        <p:spPr bwMode="auto">
          <a:xfrm>
            <a:off x="1143000" y="990600"/>
            <a:ext cx="6235700" cy="292100"/>
          </a:xfrm>
          <a:prstGeom prst="rect">
            <a:avLst/>
          </a:prstGeom>
          <a:noFill/>
          <a:ln w="9525">
            <a:noFill/>
            <a:miter lim="800000"/>
            <a:headEnd/>
            <a:tailEnd/>
          </a:ln>
        </p:spPr>
      </p:pic>
      <p:pic>
        <p:nvPicPr>
          <p:cNvPr id="31749" name="Picture 8"/>
          <p:cNvPicPr>
            <a:picLocks noChangeAspect="1" noChangeArrowheads="1"/>
          </p:cNvPicPr>
          <p:nvPr/>
        </p:nvPicPr>
        <p:blipFill>
          <a:blip r:embed="rId4"/>
          <a:srcRect/>
          <a:stretch>
            <a:fillRect/>
          </a:stretch>
        </p:blipFill>
        <p:spPr bwMode="auto">
          <a:xfrm>
            <a:off x="1828800" y="1676400"/>
            <a:ext cx="5237163" cy="566738"/>
          </a:xfrm>
          <a:prstGeom prst="rect">
            <a:avLst/>
          </a:prstGeom>
          <a:noFill/>
          <a:ln w="9525">
            <a:noFill/>
            <a:miter lim="800000"/>
            <a:headEnd/>
            <a:tailEnd/>
          </a:ln>
        </p:spPr>
      </p:pic>
      <p:pic>
        <p:nvPicPr>
          <p:cNvPr id="31750" name="Picture 9"/>
          <p:cNvPicPr>
            <a:picLocks noChangeAspect="1" noChangeArrowheads="1"/>
          </p:cNvPicPr>
          <p:nvPr/>
        </p:nvPicPr>
        <p:blipFill>
          <a:blip r:embed="rId5"/>
          <a:srcRect/>
          <a:stretch>
            <a:fillRect/>
          </a:stretch>
        </p:blipFill>
        <p:spPr bwMode="auto">
          <a:xfrm>
            <a:off x="104775" y="2647950"/>
            <a:ext cx="7591425" cy="566738"/>
          </a:xfrm>
          <a:prstGeom prst="rect">
            <a:avLst/>
          </a:prstGeom>
          <a:noFill/>
          <a:ln w="9525">
            <a:noFill/>
            <a:miter lim="800000"/>
            <a:headEnd/>
            <a:tailEnd/>
          </a:ln>
        </p:spPr>
      </p:pic>
      <p:pic>
        <p:nvPicPr>
          <p:cNvPr id="31751" name="Picture 10"/>
          <p:cNvPicPr>
            <a:picLocks noChangeAspect="1" noChangeArrowheads="1"/>
          </p:cNvPicPr>
          <p:nvPr/>
        </p:nvPicPr>
        <p:blipFill>
          <a:blip r:embed="rId6"/>
          <a:srcRect/>
          <a:stretch>
            <a:fillRect/>
          </a:stretch>
        </p:blipFill>
        <p:spPr bwMode="auto">
          <a:xfrm>
            <a:off x="1690688" y="3619500"/>
            <a:ext cx="6462712" cy="566738"/>
          </a:xfrm>
          <a:prstGeom prst="rect">
            <a:avLst/>
          </a:prstGeom>
          <a:noFill/>
          <a:ln w="9525">
            <a:noFill/>
            <a:miter lim="800000"/>
            <a:headEnd/>
            <a:tailEnd/>
          </a:ln>
        </p:spPr>
      </p:pic>
      <p:pic>
        <p:nvPicPr>
          <p:cNvPr id="31752" name="Picture 11"/>
          <p:cNvPicPr>
            <a:picLocks noChangeAspect="1" noChangeArrowheads="1"/>
          </p:cNvPicPr>
          <p:nvPr/>
        </p:nvPicPr>
        <p:blipFill>
          <a:blip r:embed="rId7"/>
          <a:srcRect/>
          <a:stretch>
            <a:fillRect/>
          </a:stretch>
        </p:blipFill>
        <p:spPr bwMode="auto">
          <a:xfrm>
            <a:off x="2049463" y="4591050"/>
            <a:ext cx="6408737" cy="566738"/>
          </a:xfrm>
          <a:prstGeom prst="rect">
            <a:avLst/>
          </a:prstGeom>
          <a:noFill/>
          <a:ln w="9525">
            <a:noFill/>
            <a:miter lim="800000"/>
            <a:headEnd/>
            <a:tailEnd/>
          </a:ln>
        </p:spPr>
      </p:pic>
      <p:pic>
        <p:nvPicPr>
          <p:cNvPr id="31753" name="Picture 12"/>
          <p:cNvPicPr>
            <a:picLocks noChangeAspect="1" noChangeArrowheads="1"/>
          </p:cNvPicPr>
          <p:nvPr/>
        </p:nvPicPr>
        <p:blipFill>
          <a:blip r:embed="rId8"/>
          <a:srcRect/>
          <a:stretch>
            <a:fillRect/>
          </a:stretch>
        </p:blipFill>
        <p:spPr bwMode="auto">
          <a:xfrm>
            <a:off x="2273300" y="5562600"/>
            <a:ext cx="3822700" cy="5667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p:cTn id="7" dur="1000" fill="hold"/>
                                        <p:tgtEl>
                                          <p:spTgt spid="31753"/>
                                        </p:tgtEl>
                                        <p:attrNameLst>
                                          <p:attrName>ppt_w</p:attrName>
                                        </p:attrNameLst>
                                      </p:cBhvr>
                                      <p:tavLst>
                                        <p:tav tm="0">
                                          <p:val>
                                            <p:fltVal val="0"/>
                                          </p:val>
                                        </p:tav>
                                        <p:tav tm="100000">
                                          <p:val>
                                            <p:strVal val="#ppt_w"/>
                                          </p:val>
                                        </p:tav>
                                      </p:tavLst>
                                    </p:anim>
                                    <p:anim calcmode="lin" valueType="num">
                                      <p:cBhvr>
                                        <p:cTn id="8" dur="1000" fill="hold"/>
                                        <p:tgtEl>
                                          <p:spTgt spid="31753"/>
                                        </p:tgtEl>
                                        <p:attrNameLst>
                                          <p:attrName>ppt_h</p:attrName>
                                        </p:attrNameLst>
                                      </p:cBhvr>
                                      <p:tavLst>
                                        <p:tav tm="0">
                                          <p:val>
                                            <p:fltVal val="0"/>
                                          </p:val>
                                        </p:tav>
                                        <p:tav tm="100000">
                                          <p:val>
                                            <p:strVal val="#ppt_h"/>
                                          </p:val>
                                        </p:tav>
                                      </p:tavLst>
                                    </p:anim>
                                    <p:anim calcmode="lin" valueType="num">
                                      <p:cBhvr>
                                        <p:cTn id="9" dur="1000" fill="hold"/>
                                        <p:tgtEl>
                                          <p:spTgt spid="31753"/>
                                        </p:tgtEl>
                                        <p:attrNameLst>
                                          <p:attrName>style.rotation</p:attrName>
                                        </p:attrNameLst>
                                      </p:cBhvr>
                                      <p:tavLst>
                                        <p:tav tm="0">
                                          <p:val>
                                            <p:fltVal val="90"/>
                                          </p:val>
                                        </p:tav>
                                        <p:tav tm="100000">
                                          <p:val>
                                            <p:fltVal val="0"/>
                                          </p:val>
                                        </p:tav>
                                      </p:tavLst>
                                    </p:anim>
                                    <p:animEffect transition="in" filter="fade">
                                      <p:cBhvr>
                                        <p:cTn id="10" dur="1000"/>
                                        <p:tgtEl>
                                          <p:spTgt spid="3175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1752"/>
                                        </p:tgtEl>
                                        <p:attrNameLst>
                                          <p:attrName>style.visibility</p:attrName>
                                        </p:attrNameLst>
                                      </p:cBhvr>
                                      <p:to>
                                        <p:strVal val="visible"/>
                                      </p:to>
                                    </p:set>
                                    <p:anim calcmode="lin" valueType="num">
                                      <p:cBhvr>
                                        <p:cTn id="15" dur="1000" fill="hold"/>
                                        <p:tgtEl>
                                          <p:spTgt spid="31752"/>
                                        </p:tgtEl>
                                        <p:attrNameLst>
                                          <p:attrName>ppt_w</p:attrName>
                                        </p:attrNameLst>
                                      </p:cBhvr>
                                      <p:tavLst>
                                        <p:tav tm="0">
                                          <p:val>
                                            <p:fltVal val="0"/>
                                          </p:val>
                                        </p:tav>
                                        <p:tav tm="100000">
                                          <p:val>
                                            <p:strVal val="#ppt_w"/>
                                          </p:val>
                                        </p:tav>
                                      </p:tavLst>
                                    </p:anim>
                                    <p:anim calcmode="lin" valueType="num">
                                      <p:cBhvr>
                                        <p:cTn id="16" dur="1000" fill="hold"/>
                                        <p:tgtEl>
                                          <p:spTgt spid="31752"/>
                                        </p:tgtEl>
                                        <p:attrNameLst>
                                          <p:attrName>ppt_h</p:attrName>
                                        </p:attrNameLst>
                                      </p:cBhvr>
                                      <p:tavLst>
                                        <p:tav tm="0">
                                          <p:val>
                                            <p:fltVal val="0"/>
                                          </p:val>
                                        </p:tav>
                                        <p:tav tm="100000">
                                          <p:val>
                                            <p:strVal val="#ppt_h"/>
                                          </p:val>
                                        </p:tav>
                                      </p:tavLst>
                                    </p:anim>
                                    <p:anim calcmode="lin" valueType="num">
                                      <p:cBhvr>
                                        <p:cTn id="17" dur="1000" fill="hold"/>
                                        <p:tgtEl>
                                          <p:spTgt spid="31752"/>
                                        </p:tgtEl>
                                        <p:attrNameLst>
                                          <p:attrName>style.rotation</p:attrName>
                                        </p:attrNameLst>
                                      </p:cBhvr>
                                      <p:tavLst>
                                        <p:tav tm="0">
                                          <p:val>
                                            <p:fltVal val="90"/>
                                          </p:val>
                                        </p:tav>
                                        <p:tav tm="100000">
                                          <p:val>
                                            <p:fltVal val="0"/>
                                          </p:val>
                                        </p:tav>
                                      </p:tavLst>
                                    </p:anim>
                                    <p:animEffect transition="in" filter="fade">
                                      <p:cBhvr>
                                        <p:cTn id="18" dur="1000"/>
                                        <p:tgtEl>
                                          <p:spTgt spid="3175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1751"/>
                                        </p:tgtEl>
                                        <p:attrNameLst>
                                          <p:attrName>style.visibility</p:attrName>
                                        </p:attrNameLst>
                                      </p:cBhvr>
                                      <p:to>
                                        <p:strVal val="visible"/>
                                      </p:to>
                                    </p:set>
                                    <p:anim calcmode="lin" valueType="num">
                                      <p:cBhvr>
                                        <p:cTn id="23" dur="1000" fill="hold"/>
                                        <p:tgtEl>
                                          <p:spTgt spid="31751"/>
                                        </p:tgtEl>
                                        <p:attrNameLst>
                                          <p:attrName>ppt_w</p:attrName>
                                        </p:attrNameLst>
                                      </p:cBhvr>
                                      <p:tavLst>
                                        <p:tav tm="0">
                                          <p:val>
                                            <p:fltVal val="0"/>
                                          </p:val>
                                        </p:tav>
                                        <p:tav tm="100000">
                                          <p:val>
                                            <p:strVal val="#ppt_w"/>
                                          </p:val>
                                        </p:tav>
                                      </p:tavLst>
                                    </p:anim>
                                    <p:anim calcmode="lin" valueType="num">
                                      <p:cBhvr>
                                        <p:cTn id="24" dur="1000" fill="hold"/>
                                        <p:tgtEl>
                                          <p:spTgt spid="31751"/>
                                        </p:tgtEl>
                                        <p:attrNameLst>
                                          <p:attrName>ppt_h</p:attrName>
                                        </p:attrNameLst>
                                      </p:cBhvr>
                                      <p:tavLst>
                                        <p:tav tm="0">
                                          <p:val>
                                            <p:fltVal val="0"/>
                                          </p:val>
                                        </p:tav>
                                        <p:tav tm="100000">
                                          <p:val>
                                            <p:strVal val="#ppt_h"/>
                                          </p:val>
                                        </p:tav>
                                      </p:tavLst>
                                    </p:anim>
                                    <p:anim calcmode="lin" valueType="num">
                                      <p:cBhvr>
                                        <p:cTn id="25" dur="1000" fill="hold"/>
                                        <p:tgtEl>
                                          <p:spTgt spid="31751"/>
                                        </p:tgtEl>
                                        <p:attrNameLst>
                                          <p:attrName>style.rotation</p:attrName>
                                        </p:attrNameLst>
                                      </p:cBhvr>
                                      <p:tavLst>
                                        <p:tav tm="0">
                                          <p:val>
                                            <p:fltVal val="90"/>
                                          </p:val>
                                        </p:tav>
                                        <p:tav tm="100000">
                                          <p:val>
                                            <p:fltVal val="0"/>
                                          </p:val>
                                        </p:tav>
                                      </p:tavLst>
                                    </p:anim>
                                    <p:animEffect transition="in" filter="fade">
                                      <p:cBhvr>
                                        <p:cTn id="26" dur="1000"/>
                                        <p:tgtEl>
                                          <p:spTgt spid="3175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1750"/>
                                        </p:tgtEl>
                                        <p:attrNameLst>
                                          <p:attrName>style.visibility</p:attrName>
                                        </p:attrNameLst>
                                      </p:cBhvr>
                                      <p:to>
                                        <p:strVal val="visible"/>
                                      </p:to>
                                    </p:set>
                                    <p:anim calcmode="lin" valueType="num">
                                      <p:cBhvr>
                                        <p:cTn id="31" dur="1000" fill="hold"/>
                                        <p:tgtEl>
                                          <p:spTgt spid="31750"/>
                                        </p:tgtEl>
                                        <p:attrNameLst>
                                          <p:attrName>ppt_w</p:attrName>
                                        </p:attrNameLst>
                                      </p:cBhvr>
                                      <p:tavLst>
                                        <p:tav tm="0">
                                          <p:val>
                                            <p:fltVal val="0"/>
                                          </p:val>
                                        </p:tav>
                                        <p:tav tm="100000">
                                          <p:val>
                                            <p:strVal val="#ppt_w"/>
                                          </p:val>
                                        </p:tav>
                                      </p:tavLst>
                                    </p:anim>
                                    <p:anim calcmode="lin" valueType="num">
                                      <p:cBhvr>
                                        <p:cTn id="32" dur="1000" fill="hold"/>
                                        <p:tgtEl>
                                          <p:spTgt spid="31750"/>
                                        </p:tgtEl>
                                        <p:attrNameLst>
                                          <p:attrName>ppt_h</p:attrName>
                                        </p:attrNameLst>
                                      </p:cBhvr>
                                      <p:tavLst>
                                        <p:tav tm="0">
                                          <p:val>
                                            <p:fltVal val="0"/>
                                          </p:val>
                                        </p:tav>
                                        <p:tav tm="100000">
                                          <p:val>
                                            <p:strVal val="#ppt_h"/>
                                          </p:val>
                                        </p:tav>
                                      </p:tavLst>
                                    </p:anim>
                                    <p:anim calcmode="lin" valueType="num">
                                      <p:cBhvr>
                                        <p:cTn id="33" dur="1000" fill="hold"/>
                                        <p:tgtEl>
                                          <p:spTgt spid="31750"/>
                                        </p:tgtEl>
                                        <p:attrNameLst>
                                          <p:attrName>style.rotation</p:attrName>
                                        </p:attrNameLst>
                                      </p:cBhvr>
                                      <p:tavLst>
                                        <p:tav tm="0">
                                          <p:val>
                                            <p:fltVal val="90"/>
                                          </p:val>
                                        </p:tav>
                                        <p:tav tm="100000">
                                          <p:val>
                                            <p:fltVal val="0"/>
                                          </p:val>
                                        </p:tav>
                                      </p:tavLst>
                                    </p:anim>
                                    <p:animEffect transition="in" filter="fade">
                                      <p:cBhvr>
                                        <p:cTn id="34" dur="1000"/>
                                        <p:tgtEl>
                                          <p:spTgt spid="31750"/>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31749"/>
                                        </p:tgtEl>
                                        <p:attrNameLst>
                                          <p:attrName>style.visibility</p:attrName>
                                        </p:attrNameLst>
                                      </p:cBhvr>
                                      <p:to>
                                        <p:strVal val="visible"/>
                                      </p:to>
                                    </p:set>
                                    <p:anim calcmode="lin" valueType="num">
                                      <p:cBhvr>
                                        <p:cTn id="39" dur="1000" fill="hold"/>
                                        <p:tgtEl>
                                          <p:spTgt spid="31749"/>
                                        </p:tgtEl>
                                        <p:attrNameLst>
                                          <p:attrName>ppt_w</p:attrName>
                                        </p:attrNameLst>
                                      </p:cBhvr>
                                      <p:tavLst>
                                        <p:tav tm="0">
                                          <p:val>
                                            <p:fltVal val="0"/>
                                          </p:val>
                                        </p:tav>
                                        <p:tav tm="100000">
                                          <p:val>
                                            <p:strVal val="#ppt_w"/>
                                          </p:val>
                                        </p:tav>
                                      </p:tavLst>
                                    </p:anim>
                                    <p:anim calcmode="lin" valueType="num">
                                      <p:cBhvr>
                                        <p:cTn id="40" dur="1000" fill="hold"/>
                                        <p:tgtEl>
                                          <p:spTgt spid="31749"/>
                                        </p:tgtEl>
                                        <p:attrNameLst>
                                          <p:attrName>ppt_h</p:attrName>
                                        </p:attrNameLst>
                                      </p:cBhvr>
                                      <p:tavLst>
                                        <p:tav tm="0">
                                          <p:val>
                                            <p:fltVal val="0"/>
                                          </p:val>
                                        </p:tav>
                                        <p:tav tm="100000">
                                          <p:val>
                                            <p:strVal val="#ppt_h"/>
                                          </p:val>
                                        </p:tav>
                                      </p:tavLst>
                                    </p:anim>
                                    <p:anim calcmode="lin" valueType="num">
                                      <p:cBhvr>
                                        <p:cTn id="41" dur="1000" fill="hold"/>
                                        <p:tgtEl>
                                          <p:spTgt spid="31749"/>
                                        </p:tgtEl>
                                        <p:attrNameLst>
                                          <p:attrName>style.rotation</p:attrName>
                                        </p:attrNameLst>
                                      </p:cBhvr>
                                      <p:tavLst>
                                        <p:tav tm="0">
                                          <p:val>
                                            <p:fltVal val="90"/>
                                          </p:val>
                                        </p:tav>
                                        <p:tav tm="100000">
                                          <p:val>
                                            <p:fltVal val="0"/>
                                          </p:val>
                                        </p:tav>
                                      </p:tavLst>
                                    </p:anim>
                                    <p:animEffect transition="in" filter="fade">
                                      <p:cBhvr>
                                        <p:cTn id="42" dur="1000"/>
                                        <p:tgtEl>
                                          <p:spTgt spid="3174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ChangeArrowheads="1"/>
          </p:cNvSpPr>
          <p:nvPr>
            <p:ph type="sldNum" sz="quarter" idx="12"/>
          </p:nvPr>
        </p:nvSpPr>
        <p:spPr>
          <a:ln/>
        </p:spPr>
        <p:txBody>
          <a:bodyPr/>
          <a:lstStyle/>
          <a:p>
            <a:r>
              <a:rPr lang="en-US"/>
              <a:t>2.</a:t>
            </a:r>
            <a:fld id="{441B24AA-A224-4AFE-894F-E24A9C7E6A8F}" type="slidenum">
              <a:rPr lang="en-US"/>
              <a:pPr/>
              <a:t>79</a:t>
            </a:fld>
            <a:endParaRPr lang="en-US"/>
          </a:p>
        </p:txBody>
      </p:sp>
      <p:sp>
        <p:nvSpPr>
          <p:cNvPr id="48130" name="Rectangle 14"/>
          <p:cNvSpPr>
            <a:spLocks noChangeArrowheads="1"/>
          </p:cNvSpPr>
          <p:nvPr/>
        </p:nvSpPr>
        <p:spPr bwMode="auto">
          <a:xfrm>
            <a:off x="152400" y="76200"/>
            <a:ext cx="8153400" cy="461963"/>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2.6</a:t>
            </a:r>
            <a:r>
              <a:rPr lang="en-US" sz="2000">
                <a:solidFill>
                  <a:srgbClr val="0000CC"/>
                </a:solidFill>
                <a:latin typeface="Times-BoldItalic"/>
              </a:rPr>
              <a:t>:  </a:t>
            </a:r>
            <a:r>
              <a:rPr lang="en-US" sz="2000">
                <a:latin typeface="Times-BoldItalic"/>
              </a:rPr>
              <a:t>Logical connections between layers in TCP/IP</a:t>
            </a:r>
            <a:endParaRPr lang="en-US" sz="2000">
              <a:solidFill>
                <a:schemeClr val="bg2"/>
              </a:solidFill>
              <a:latin typeface="Times-BoldItalic"/>
            </a:endParaRPr>
          </a:p>
        </p:txBody>
      </p:sp>
      <p:pic>
        <p:nvPicPr>
          <p:cNvPr id="40965" name="Picture 5"/>
          <p:cNvPicPr>
            <a:picLocks noChangeAspect="1" noChangeArrowheads="1"/>
          </p:cNvPicPr>
          <p:nvPr/>
        </p:nvPicPr>
        <p:blipFill>
          <a:blip r:embed="rId3"/>
          <a:srcRect/>
          <a:stretch>
            <a:fillRect/>
          </a:stretch>
        </p:blipFill>
        <p:spPr bwMode="auto">
          <a:xfrm>
            <a:off x="1066800" y="4497388"/>
            <a:ext cx="7142163" cy="1217612"/>
          </a:xfrm>
          <a:prstGeom prst="rect">
            <a:avLst/>
          </a:prstGeom>
          <a:noFill/>
          <a:ln w="9525">
            <a:noFill/>
            <a:miter lim="800000"/>
            <a:headEnd/>
            <a:tailEnd/>
          </a:ln>
        </p:spPr>
      </p:pic>
      <p:pic>
        <p:nvPicPr>
          <p:cNvPr id="40966" name="Picture 6"/>
          <p:cNvPicPr>
            <a:picLocks noChangeAspect="1" noChangeArrowheads="1"/>
          </p:cNvPicPr>
          <p:nvPr/>
        </p:nvPicPr>
        <p:blipFill>
          <a:blip r:embed="rId4"/>
          <a:srcRect/>
          <a:stretch>
            <a:fillRect/>
          </a:stretch>
        </p:blipFill>
        <p:spPr bwMode="auto">
          <a:xfrm>
            <a:off x="184150" y="1774825"/>
            <a:ext cx="8731250" cy="2339975"/>
          </a:xfrm>
          <a:prstGeom prst="rect">
            <a:avLst/>
          </a:prstGeom>
          <a:noFill/>
          <a:ln w="9525">
            <a:noFill/>
            <a:miter lim="800000"/>
            <a:headEnd/>
            <a:tailEnd/>
          </a:ln>
        </p:spPr>
      </p:pic>
      <p:pic>
        <p:nvPicPr>
          <p:cNvPr id="40969" name="Picture 9"/>
          <p:cNvPicPr>
            <a:picLocks noChangeAspect="1" noChangeArrowheads="1"/>
          </p:cNvPicPr>
          <p:nvPr/>
        </p:nvPicPr>
        <p:blipFill>
          <a:blip r:embed="rId5"/>
          <a:srcRect/>
          <a:stretch>
            <a:fillRect/>
          </a:stretch>
        </p:blipFill>
        <p:spPr bwMode="auto">
          <a:xfrm>
            <a:off x="1662113" y="2668588"/>
            <a:ext cx="5818187" cy="176212"/>
          </a:xfrm>
          <a:prstGeom prst="rect">
            <a:avLst/>
          </a:prstGeom>
          <a:noFill/>
          <a:ln w="9525">
            <a:noFill/>
            <a:miter lim="800000"/>
            <a:headEnd/>
            <a:tailEnd/>
          </a:ln>
        </p:spPr>
      </p:pic>
      <p:pic>
        <p:nvPicPr>
          <p:cNvPr id="12" name="Picture 9"/>
          <p:cNvPicPr>
            <a:picLocks noChangeAspect="1" noChangeArrowheads="1"/>
          </p:cNvPicPr>
          <p:nvPr/>
        </p:nvPicPr>
        <p:blipFill>
          <a:blip r:embed="rId5"/>
          <a:srcRect/>
          <a:stretch>
            <a:fillRect/>
          </a:stretch>
        </p:blipFill>
        <p:spPr bwMode="auto">
          <a:xfrm>
            <a:off x="1662113" y="2362200"/>
            <a:ext cx="5818187" cy="176213"/>
          </a:xfrm>
          <a:prstGeom prst="rect">
            <a:avLst/>
          </a:prstGeom>
          <a:noFill/>
          <a:ln w="9525">
            <a:noFill/>
            <a:miter lim="800000"/>
            <a:headEnd/>
            <a:tailEnd/>
          </a:ln>
        </p:spPr>
      </p:pic>
      <p:pic>
        <p:nvPicPr>
          <p:cNvPr id="13" name="Picture 9"/>
          <p:cNvPicPr>
            <a:picLocks noChangeAspect="1" noChangeArrowheads="1"/>
          </p:cNvPicPr>
          <p:nvPr/>
        </p:nvPicPr>
        <p:blipFill>
          <a:blip r:embed="rId5"/>
          <a:srcRect/>
          <a:stretch>
            <a:fillRect/>
          </a:stretch>
        </p:blipFill>
        <p:spPr bwMode="auto">
          <a:xfrm>
            <a:off x="1676400" y="2971800"/>
            <a:ext cx="5818188" cy="176213"/>
          </a:xfrm>
          <a:prstGeom prst="rect">
            <a:avLst/>
          </a:prstGeom>
          <a:noFill/>
          <a:ln w="9525">
            <a:noFill/>
            <a:miter lim="800000"/>
            <a:headEnd/>
            <a:tailEnd/>
          </a:ln>
        </p:spPr>
      </p:pic>
      <p:pic>
        <p:nvPicPr>
          <p:cNvPr id="40970" name="Picture 10"/>
          <p:cNvPicPr>
            <a:picLocks noChangeAspect="1" noChangeArrowheads="1"/>
          </p:cNvPicPr>
          <p:nvPr/>
        </p:nvPicPr>
        <p:blipFill>
          <a:blip r:embed="rId6"/>
          <a:srcRect/>
          <a:stretch>
            <a:fillRect/>
          </a:stretch>
        </p:blipFill>
        <p:spPr bwMode="auto">
          <a:xfrm>
            <a:off x="4813300" y="3300413"/>
            <a:ext cx="2692400" cy="174625"/>
          </a:xfrm>
          <a:prstGeom prst="rect">
            <a:avLst/>
          </a:prstGeom>
          <a:noFill/>
          <a:ln w="9525">
            <a:noFill/>
            <a:miter lim="800000"/>
            <a:headEnd/>
            <a:tailEnd/>
          </a:ln>
        </p:spPr>
      </p:pic>
      <p:pic>
        <p:nvPicPr>
          <p:cNvPr id="15" name="Picture 10"/>
          <p:cNvPicPr>
            <a:picLocks noChangeAspect="1" noChangeArrowheads="1"/>
          </p:cNvPicPr>
          <p:nvPr/>
        </p:nvPicPr>
        <p:blipFill>
          <a:blip r:embed="rId6"/>
          <a:srcRect/>
          <a:stretch>
            <a:fillRect/>
          </a:stretch>
        </p:blipFill>
        <p:spPr bwMode="auto">
          <a:xfrm>
            <a:off x="1676400" y="3300413"/>
            <a:ext cx="2690813" cy="174625"/>
          </a:xfrm>
          <a:prstGeom prst="rect">
            <a:avLst/>
          </a:prstGeom>
          <a:noFill/>
          <a:ln w="9525">
            <a:noFill/>
            <a:miter lim="800000"/>
            <a:headEnd/>
            <a:tailEnd/>
          </a:ln>
        </p:spPr>
      </p:pic>
      <p:pic>
        <p:nvPicPr>
          <p:cNvPr id="16" name="Picture 10"/>
          <p:cNvPicPr>
            <a:picLocks noChangeAspect="1" noChangeArrowheads="1"/>
          </p:cNvPicPr>
          <p:nvPr/>
        </p:nvPicPr>
        <p:blipFill>
          <a:blip r:embed="rId6"/>
          <a:srcRect/>
          <a:stretch>
            <a:fillRect/>
          </a:stretch>
        </p:blipFill>
        <p:spPr bwMode="auto">
          <a:xfrm>
            <a:off x="1689100" y="3657600"/>
            <a:ext cx="2690813" cy="176213"/>
          </a:xfrm>
          <a:prstGeom prst="rect">
            <a:avLst/>
          </a:prstGeom>
          <a:noFill/>
          <a:ln w="9525">
            <a:noFill/>
            <a:miter lim="800000"/>
            <a:headEnd/>
            <a:tailEnd/>
          </a:ln>
        </p:spPr>
      </p:pic>
      <p:pic>
        <p:nvPicPr>
          <p:cNvPr id="17" name="Picture 10"/>
          <p:cNvPicPr>
            <a:picLocks noChangeAspect="1" noChangeArrowheads="1"/>
          </p:cNvPicPr>
          <p:nvPr/>
        </p:nvPicPr>
        <p:blipFill>
          <a:blip r:embed="rId6"/>
          <a:srcRect/>
          <a:stretch>
            <a:fillRect/>
          </a:stretch>
        </p:blipFill>
        <p:spPr bwMode="auto">
          <a:xfrm>
            <a:off x="4814888" y="3657600"/>
            <a:ext cx="2690812" cy="176213"/>
          </a:xfrm>
          <a:prstGeom prst="rect">
            <a:avLst/>
          </a:prstGeom>
          <a:noFill/>
          <a:ln w="9525">
            <a:noFill/>
            <a:miter lim="800000"/>
            <a:headEnd/>
            <a:tailEnd/>
          </a:ln>
        </p:spPr>
      </p:pic>
      <p:sp>
        <p:nvSpPr>
          <p:cNvPr id="2" name="Rectangle 1"/>
          <p:cNvSpPr>
            <a:spLocks noChangeArrowheads="1"/>
          </p:cNvSpPr>
          <p:nvPr/>
        </p:nvSpPr>
        <p:spPr bwMode="auto">
          <a:xfrm>
            <a:off x="2503488" y="1701800"/>
            <a:ext cx="4125912" cy="584200"/>
          </a:xfrm>
          <a:prstGeom prst="rect">
            <a:avLst/>
          </a:prstGeom>
          <a:noFill/>
          <a:ln w="9525">
            <a:noFill/>
            <a:miter lim="800000"/>
            <a:headEnd/>
            <a:tailEnd/>
          </a:ln>
        </p:spPr>
        <p:txBody>
          <a:bodyPr>
            <a:spAutoFit/>
          </a:bodyPr>
          <a:lstStyle/>
          <a:p>
            <a:pPr eaLnBrk="0" hangingPunct="0"/>
            <a:r>
              <a:rPr lang="en-US" sz="2800"/>
              <a:t>Logical</a:t>
            </a:r>
            <a:r>
              <a:rPr lang="en-US"/>
              <a:t> connections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000"/>
                                        <p:tgtEl>
                                          <p:spTgt spid="2"/>
                                        </p:tgtEl>
                                      </p:cBhvr>
                                    </p:animEffect>
                                    <p:anim calcmode="lin" valueType="num">
                                      <p:cBhvr>
                                        <p:cTn id="16" dur="2000" fill="hold"/>
                                        <p:tgtEl>
                                          <p:spTgt spid="2"/>
                                        </p:tgtEl>
                                        <p:attrNameLst>
                                          <p:attrName>ppt_w</p:attrName>
                                        </p:attrNameLst>
                                      </p:cBhvr>
                                      <p:tavLst>
                                        <p:tav tm="0" fmla="#ppt_w*sin(2.5*pi*$)">
                                          <p:val>
                                            <p:fltVal val="0"/>
                                          </p:val>
                                        </p:tav>
                                        <p:tav tm="100000">
                                          <p:val>
                                            <p:fltVal val="1"/>
                                          </p:val>
                                        </p:tav>
                                      </p:tavLst>
                                    </p:anim>
                                    <p:anim calcmode="lin" valueType="num">
                                      <p:cBhvr>
                                        <p:cTn id="17"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0969"/>
                                        </p:tgtEl>
                                        <p:attrNameLst>
                                          <p:attrName>style.visibility</p:attrName>
                                        </p:attrNameLst>
                                      </p:cBhvr>
                                      <p:to>
                                        <p:strVal val="visible"/>
                                      </p:to>
                                    </p:set>
                                    <p:animEffect transition="in" filter="wipe(left)">
                                      <p:cBhvr>
                                        <p:cTn id="27" dur="500"/>
                                        <p:tgtEl>
                                          <p:spTgt spid="409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0970"/>
                                        </p:tgtEl>
                                        <p:attrNameLst>
                                          <p:attrName>style.visibility</p:attrName>
                                        </p:attrNameLst>
                                      </p:cBhvr>
                                      <p:to>
                                        <p:strVal val="visible"/>
                                      </p:to>
                                    </p:set>
                                    <p:animEffect transition="in" filter="wipe(left)">
                                      <p:cBhvr>
                                        <p:cTn id="42" dur="500"/>
                                        <p:tgtEl>
                                          <p:spTgt spid="4097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Slide Number Placeholder 1"/>
          <p:cNvSpPr>
            <a:spLocks noGrp="1"/>
          </p:cNvSpPr>
          <p:nvPr>
            <p:ph type="sldNum" sz="quarter" idx="12"/>
          </p:nvPr>
        </p:nvSpPr>
        <p:spPr>
          <a:extLst>
            <a:ext uri="{909E8E84-426E-40DD-AFC4-6F175D3DCCD1}"/>
            <a:ext uri="{91240B29-F687-4F45-9708-019B960494DF}"/>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rPr>
              <a:t>1.</a:t>
            </a:r>
            <a:fld id="{F0BA238D-A049-4AEC-9976-68F886C4E506}" type="slidenum">
              <a:rPr lang="en-US" sz="1200" i="0" smtClean="0">
                <a:latin typeface="Arial" pitchFamily="34" charset="0"/>
              </a:rPr>
              <a:pPr eaLnBrk="1" hangingPunct="1">
                <a:defRPr/>
              </a:pPr>
              <a:t>8</a:t>
            </a:fld>
            <a:endParaRPr lang="en-US" sz="1200" i="0" dirty="0" smtClean="0">
              <a:latin typeface="Arial" pitchFamily="34" charset="0"/>
            </a:endParaRPr>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cs typeface="+mn-cs"/>
            </a:endParaRPr>
          </a:p>
        </p:txBody>
      </p:sp>
      <p:sp>
        <p:nvSpPr>
          <p:cNvPr id="911363" name="Text Box 3"/>
          <p:cNvSpPr txBox="1">
            <a:spLocks noChangeArrowheads="1"/>
          </p:cNvSpPr>
          <p:nvPr/>
        </p:nvSpPr>
        <p:spPr bwMode="auto">
          <a:xfrm>
            <a:off x="228600" y="406400"/>
            <a:ext cx="3455988" cy="1077913"/>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cs typeface="+mn-cs"/>
              </a:rPr>
              <a:t>1-2   NETWORKS</a:t>
            </a:r>
          </a:p>
          <a:p>
            <a:pPr marL="0" lvl="2" eaLnBrk="0" hangingPunct="0">
              <a:defRPr/>
            </a:pPr>
            <a:endParaRPr lang="en-US" i="0" dirty="0">
              <a:effectLst>
                <a:outerShdw blurRad="38100" dist="38100" dir="2700000" algn="tl">
                  <a:srgbClr val="C0C0C0"/>
                </a:outerShdw>
              </a:effectLst>
              <a:latin typeface="Times" pitchFamily="18" charset="0"/>
              <a:cs typeface="+mn-cs"/>
            </a:endParaRPr>
          </a:p>
        </p:txBody>
      </p:sp>
      <p:sp>
        <p:nvSpPr>
          <p:cNvPr id="35844"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6150" name="Rectangle 8"/>
          <p:cNvSpPr>
            <a:spLocks noChangeArrowheads="1"/>
          </p:cNvSpPr>
          <p:nvPr/>
        </p:nvSpPr>
        <p:spPr bwMode="auto">
          <a:xfrm>
            <a:off x="381000" y="1658938"/>
            <a:ext cx="8077200" cy="5016758"/>
          </a:xfrm>
          <a:prstGeom prst="rect">
            <a:avLst/>
          </a:prstGeom>
          <a:noFill/>
          <a:ln>
            <a:noFill/>
          </a:ln>
          <a:extLst>
            <a:ext uri="{909E8E84-426E-40DD-AFC4-6F175D3DCCD1}"/>
            <a:ext uri="{91240B29-F687-4F45-9708-019B960494DF}"/>
          </a:extLst>
        </p:spPr>
        <p:txBody>
          <a:bodyPr>
            <a:spAutoFit/>
          </a:bodyPr>
          <a:lstStyle/>
          <a:p>
            <a:pPr algn="just" eaLnBrk="1" hangingPunct="1">
              <a:defRPr/>
            </a:pPr>
            <a:r>
              <a:rPr lang="en-US" dirty="0">
                <a:effectLst>
                  <a:outerShdw blurRad="38100" dist="38100" dir="2700000" algn="tl">
                    <a:srgbClr val="C0C0C0"/>
                  </a:outerShdw>
                </a:effectLst>
                <a:latin typeface="Times New Roman" charset="0"/>
              </a:rPr>
              <a:t>A </a:t>
            </a:r>
            <a:r>
              <a:rPr lang="en-US" dirty="0">
                <a:solidFill>
                  <a:schemeClr val="hlink"/>
                </a:solidFill>
                <a:effectLst>
                  <a:outerShdw blurRad="38100" dist="38100" dir="2700000" algn="tl">
                    <a:srgbClr val="C0C0C0"/>
                  </a:outerShdw>
                </a:effectLst>
                <a:latin typeface="Times New Roman" charset="0"/>
              </a:rPr>
              <a:t>network</a:t>
            </a:r>
            <a:r>
              <a:rPr lang="en-US" dirty="0">
                <a:effectLst>
                  <a:outerShdw blurRad="38100" dist="38100" dir="2700000" algn="tl">
                    <a:srgbClr val="C0C0C0"/>
                  </a:outerShdw>
                </a:effectLst>
                <a:latin typeface="Times New Roman" charset="0"/>
              </a:rPr>
              <a:t> is a set of devices (often referred to as </a:t>
            </a:r>
            <a:r>
              <a:rPr lang="en-US" dirty="0">
                <a:solidFill>
                  <a:schemeClr val="hlink"/>
                </a:solidFill>
                <a:effectLst>
                  <a:outerShdw blurRad="38100" dist="38100" dir="2700000" algn="tl">
                    <a:srgbClr val="C0C0C0"/>
                  </a:outerShdw>
                </a:effectLst>
                <a:latin typeface="Times New Roman" charset="0"/>
              </a:rPr>
              <a:t>nodes</a:t>
            </a:r>
            <a:r>
              <a:rPr lang="en-US" dirty="0">
                <a:effectLst>
                  <a:outerShdw blurRad="38100" dist="38100" dir="2700000" algn="tl">
                    <a:srgbClr val="C0C0C0"/>
                  </a:outerShdw>
                </a:effectLst>
                <a:latin typeface="Times New Roman" charset="0"/>
              </a:rPr>
              <a:t>) connected by communication </a:t>
            </a:r>
            <a:r>
              <a:rPr lang="en-US" dirty="0">
                <a:solidFill>
                  <a:schemeClr val="hlink"/>
                </a:solidFill>
                <a:effectLst>
                  <a:outerShdw blurRad="38100" dist="38100" dir="2700000" algn="tl">
                    <a:srgbClr val="C0C0C0"/>
                  </a:outerShdw>
                </a:effectLst>
                <a:latin typeface="Times New Roman" charset="0"/>
              </a:rPr>
              <a:t>links</a:t>
            </a:r>
            <a:r>
              <a:rPr lang="en-US" dirty="0">
                <a:effectLst>
                  <a:outerShdw blurRad="38100" dist="38100" dir="2700000" algn="tl">
                    <a:srgbClr val="C0C0C0"/>
                  </a:outerShdw>
                </a:effectLst>
                <a:latin typeface="Times New Roman" charset="0"/>
              </a:rPr>
              <a:t>.</a:t>
            </a:r>
          </a:p>
          <a:p>
            <a:pPr algn="just" eaLnBrk="1" hangingPunct="1">
              <a:buFont typeface="Wingdings" pitchFamily="2" charset="2"/>
              <a:buChar char="Ø"/>
              <a:defRPr/>
            </a:pPr>
            <a:r>
              <a:rPr lang="en-US" dirty="0">
                <a:effectLst>
                  <a:outerShdw blurRad="38100" dist="38100" dir="2700000" algn="tl">
                    <a:srgbClr val="C0C0C0"/>
                  </a:outerShdw>
                </a:effectLst>
                <a:latin typeface="Times New Roman" charset="0"/>
              </a:rPr>
              <a:t>A node can be a computer, printer, or any other device     capable of sending and/or receiving data generated by other nodes on the network. </a:t>
            </a:r>
          </a:p>
          <a:p>
            <a:pPr algn="just" eaLnBrk="1" hangingPunct="1">
              <a:buFont typeface="Wingdings" pitchFamily="2" charset="2"/>
              <a:buChar char="Ø"/>
              <a:defRPr/>
            </a:pPr>
            <a:r>
              <a:rPr lang="en-US" dirty="0">
                <a:effectLst>
                  <a:outerShdw blurRad="38100" dist="38100" dir="2700000" algn="tl">
                    <a:srgbClr val="C0C0C0"/>
                  </a:outerShdw>
                </a:effectLst>
                <a:latin typeface="Times New Roman" charset="0"/>
              </a:rPr>
              <a:t>A link can be a cable, air, optical fiber, or any medium which can transport a signal carrying information.</a:t>
            </a:r>
          </a:p>
          <a:p>
            <a:pPr algn="just" eaLnBrk="0" hangingPunct="0">
              <a:defRPr/>
            </a:pPr>
            <a:endParaRPr lang="en-US" dirty="0">
              <a:effectLst>
                <a:outerShdw blurRad="38100" dist="38100" dir="2700000" algn="tl">
                  <a:srgbClr val="000000">
                    <a:alpha val="43137"/>
                  </a:srgbClr>
                </a:outerShdw>
              </a:effectLst>
              <a:latin typeface="Times New Roman"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3"/>
          <p:cNvSpPr>
            <a:spLocks noGrp="1" noChangeArrowheads="1"/>
          </p:cNvSpPr>
          <p:nvPr>
            <p:ph type="sldNum" sz="quarter" idx="12"/>
          </p:nvPr>
        </p:nvSpPr>
        <p:spPr>
          <a:ln/>
        </p:spPr>
        <p:txBody>
          <a:bodyPr/>
          <a:lstStyle/>
          <a:p>
            <a:r>
              <a:rPr lang="en-US"/>
              <a:t>2.</a:t>
            </a:r>
            <a:fld id="{269D11B3-87E1-49AE-A209-6571EB2B67CD}" type="slidenum">
              <a:rPr lang="en-US"/>
              <a:pPr/>
              <a:t>80</a:t>
            </a:fld>
            <a:endParaRPr lang="en-US"/>
          </a:p>
        </p:txBody>
      </p:sp>
      <p:sp>
        <p:nvSpPr>
          <p:cNvPr id="50178" name="Rectangle 14"/>
          <p:cNvSpPr>
            <a:spLocks noChangeArrowheads="1"/>
          </p:cNvSpPr>
          <p:nvPr/>
        </p:nvSpPr>
        <p:spPr bwMode="auto">
          <a:xfrm>
            <a:off x="152400" y="76200"/>
            <a:ext cx="8153400" cy="461963"/>
          </a:xfrm>
          <a:prstGeom prst="rect">
            <a:avLst/>
          </a:prstGeom>
          <a:solidFill>
            <a:schemeClr val="bg1"/>
          </a:solidFill>
          <a:ln w="9525">
            <a:noFill/>
            <a:miter lim="800000"/>
            <a:headEnd/>
            <a:tailEnd/>
          </a:ln>
        </p:spPr>
        <p:txBody>
          <a:bodyPr>
            <a:spAutoFit/>
          </a:bodyPr>
          <a:lstStyle/>
          <a:p>
            <a:pPr eaLnBrk="0" hangingPunct="0"/>
            <a:r>
              <a:rPr lang="en-US" sz="2400">
                <a:solidFill>
                  <a:srgbClr val="FF0000"/>
                </a:solidFill>
                <a:latin typeface="Times-BoldItalic"/>
              </a:rPr>
              <a:t>Figure 2.7</a:t>
            </a:r>
            <a:r>
              <a:rPr lang="en-US" sz="2000">
                <a:solidFill>
                  <a:srgbClr val="0000CC"/>
                </a:solidFill>
                <a:latin typeface="Times-BoldItalic"/>
              </a:rPr>
              <a:t>:  </a:t>
            </a:r>
            <a:r>
              <a:rPr lang="en-US" sz="2000">
                <a:latin typeface="Times-BoldItalic"/>
              </a:rPr>
              <a:t>Identical objects in the TCP/IP protocol suite</a:t>
            </a:r>
            <a:endParaRPr lang="en-US" sz="2000">
              <a:solidFill>
                <a:schemeClr val="bg2"/>
              </a:solidFill>
              <a:latin typeface="Times-BoldItalic"/>
            </a:endParaRPr>
          </a:p>
        </p:txBody>
      </p:sp>
      <p:pic>
        <p:nvPicPr>
          <p:cNvPr id="41989" name="Picture 5"/>
          <p:cNvPicPr>
            <a:picLocks noChangeAspect="1" noChangeArrowheads="1"/>
          </p:cNvPicPr>
          <p:nvPr/>
        </p:nvPicPr>
        <p:blipFill>
          <a:blip r:embed="rId3"/>
          <a:srcRect/>
          <a:stretch>
            <a:fillRect/>
          </a:stretch>
        </p:blipFill>
        <p:spPr bwMode="auto">
          <a:xfrm>
            <a:off x="381000" y="1916113"/>
            <a:ext cx="8161338" cy="3427412"/>
          </a:xfrm>
          <a:prstGeom prst="rect">
            <a:avLst/>
          </a:prstGeom>
          <a:noFill/>
          <a:ln w="9525">
            <a:noFill/>
            <a:miter lim="800000"/>
            <a:headEnd/>
            <a:tailEnd/>
          </a:ln>
        </p:spPr>
      </p:pic>
      <p:pic>
        <p:nvPicPr>
          <p:cNvPr id="41991" name="Picture 7"/>
          <p:cNvPicPr>
            <a:picLocks noChangeAspect="1" noChangeArrowheads="1"/>
          </p:cNvPicPr>
          <p:nvPr/>
        </p:nvPicPr>
        <p:blipFill>
          <a:blip r:embed="rId4"/>
          <a:srcRect/>
          <a:stretch>
            <a:fillRect/>
          </a:stretch>
        </p:blipFill>
        <p:spPr bwMode="auto">
          <a:xfrm>
            <a:off x="1371600" y="2514600"/>
            <a:ext cx="6126163" cy="3179763"/>
          </a:xfrm>
          <a:prstGeom prst="rect">
            <a:avLst/>
          </a:prstGeom>
          <a:noFill/>
          <a:ln w="9525">
            <a:noFill/>
            <a:miter lim="800000"/>
            <a:headEnd/>
            <a:tailEnd/>
          </a:ln>
        </p:spPr>
      </p:pic>
      <p:pic>
        <p:nvPicPr>
          <p:cNvPr id="41992" name="Picture 8"/>
          <p:cNvPicPr>
            <a:picLocks noChangeAspect="1" noChangeArrowheads="1"/>
          </p:cNvPicPr>
          <p:nvPr/>
        </p:nvPicPr>
        <p:blipFill>
          <a:blip r:embed="rId5"/>
          <a:srcRect/>
          <a:stretch>
            <a:fillRect/>
          </a:stretch>
        </p:blipFill>
        <p:spPr bwMode="auto">
          <a:xfrm>
            <a:off x="1549400" y="5154613"/>
            <a:ext cx="2663825" cy="103187"/>
          </a:xfrm>
          <a:prstGeom prst="rect">
            <a:avLst/>
          </a:prstGeom>
          <a:noFill/>
          <a:ln w="9525">
            <a:noFill/>
            <a:miter lim="800000"/>
            <a:headEnd/>
            <a:tailEnd/>
          </a:ln>
        </p:spPr>
      </p:pic>
      <p:pic>
        <p:nvPicPr>
          <p:cNvPr id="9" name="Picture 8"/>
          <p:cNvPicPr>
            <a:picLocks noChangeAspect="1" noChangeArrowheads="1"/>
          </p:cNvPicPr>
          <p:nvPr/>
        </p:nvPicPr>
        <p:blipFill>
          <a:blip r:embed="rId5"/>
          <a:srcRect/>
          <a:stretch>
            <a:fillRect/>
          </a:stretch>
        </p:blipFill>
        <p:spPr bwMode="auto">
          <a:xfrm>
            <a:off x="1549400" y="4343400"/>
            <a:ext cx="2663825" cy="103188"/>
          </a:xfrm>
          <a:prstGeom prst="rect">
            <a:avLst/>
          </a:prstGeom>
          <a:noFill/>
          <a:ln w="9525">
            <a:noFill/>
            <a:miter lim="800000"/>
            <a:headEnd/>
            <a:tailEnd/>
          </a:ln>
        </p:spPr>
      </p:pic>
      <p:pic>
        <p:nvPicPr>
          <p:cNvPr id="10" name="Picture 9"/>
          <p:cNvPicPr>
            <a:picLocks noChangeAspect="1" noChangeArrowheads="1"/>
          </p:cNvPicPr>
          <p:nvPr/>
        </p:nvPicPr>
        <p:blipFill>
          <a:blip r:embed="rId5"/>
          <a:srcRect/>
          <a:stretch>
            <a:fillRect/>
          </a:stretch>
        </p:blipFill>
        <p:spPr bwMode="auto">
          <a:xfrm>
            <a:off x="1549400" y="3810000"/>
            <a:ext cx="2663825" cy="103188"/>
          </a:xfrm>
          <a:prstGeom prst="rect">
            <a:avLst/>
          </a:prstGeom>
          <a:noFill/>
          <a:ln w="9525">
            <a:noFill/>
            <a:miter lim="800000"/>
            <a:headEnd/>
            <a:tailEnd/>
          </a:ln>
        </p:spPr>
      </p:pic>
      <p:pic>
        <p:nvPicPr>
          <p:cNvPr id="11" name="Picture 10"/>
          <p:cNvPicPr>
            <a:picLocks noChangeAspect="1" noChangeArrowheads="1"/>
          </p:cNvPicPr>
          <p:nvPr/>
        </p:nvPicPr>
        <p:blipFill>
          <a:blip r:embed="rId5"/>
          <a:srcRect/>
          <a:stretch>
            <a:fillRect/>
          </a:stretch>
        </p:blipFill>
        <p:spPr bwMode="auto">
          <a:xfrm>
            <a:off x="4786313" y="3810000"/>
            <a:ext cx="2663825" cy="103188"/>
          </a:xfrm>
          <a:prstGeom prst="rect">
            <a:avLst/>
          </a:prstGeom>
          <a:noFill/>
          <a:ln w="9525">
            <a:noFill/>
            <a:miter lim="800000"/>
            <a:headEnd/>
            <a:tailEnd/>
          </a:ln>
        </p:spPr>
      </p:pic>
      <p:pic>
        <p:nvPicPr>
          <p:cNvPr id="12" name="Picture 11"/>
          <p:cNvPicPr>
            <a:picLocks noChangeAspect="1" noChangeArrowheads="1"/>
          </p:cNvPicPr>
          <p:nvPr/>
        </p:nvPicPr>
        <p:blipFill>
          <a:blip r:embed="rId5"/>
          <a:srcRect/>
          <a:stretch>
            <a:fillRect/>
          </a:stretch>
        </p:blipFill>
        <p:spPr bwMode="auto">
          <a:xfrm>
            <a:off x="4786313" y="4343400"/>
            <a:ext cx="2663825" cy="103188"/>
          </a:xfrm>
          <a:prstGeom prst="rect">
            <a:avLst/>
          </a:prstGeom>
          <a:noFill/>
          <a:ln w="9525">
            <a:noFill/>
            <a:miter lim="800000"/>
            <a:headEnd/>
            <a:tailEnd/>
          </a:ln>
        </p:spPr>
      </p:pic>
      <p:pic>
        <p:nvPicPr>
          <p:cNvPr id="13" name="Picture 12"/>
          <p:cNvPicPr>
            <a:picLocks noChangeAspect="1" noChangeArrowheads="1"/>
          </p:cNvPicPr>
          <p:nvPr/>
        </p:nvPicPr>
        <p:blipFill>
          <a:blip r:embed="rId5"/>
          <a:srcRect/>
          <a:stretch>
            <a:fillRect/>
          </a:stretch>
        </p:blipFill>
        <p:spPr bwMode="auto">
          <a:xfrm>
            <a:off x="4786313" y="5154613"/>
            <a:ext cx="2663825" cy="103187"/>
          </a:xfrm>
          <a:prstGeom prst="rect">
            <a:avLst/>
          </a:prstGeom>
          <a:noFill/>
          <a:ln w="9525">
            <a:noFill/>
            <a:miter lim="800000"/>
            <a:headEnd/>
            <a:tailEnd/>
          </a:ln>
        </p:spPr>
      </p:pic>
      <p:pic>
        <p:nvPicPr>
          <p:cNvPr id="41993" name="Picture 9"/>
          <p:cNvPicPr>
            <a:picLocks noChangeAspect="1" noChangeArrowheads="1"/>
          </p:cNvPicPr>
          <p:nvPr/>
        </p:nvPicPr>
        <p:blipFill>
          <a:blip r:embed="rId6"/>
          <a:srcRect/>
          <a:stretch>
            <a:fillRect/>
          </a:stretch>
        </p:blipFill>
        <p:spPr bwMode="auto">
          <a:xfrm>
            <a:off x="1651000" y="2528888"/>
            <a:ext cx="5672138" cy="103187"/>
          </a:xfrm>
          <a:prstGeom prst="rect">
            <a:avLst/>
          </a:prstGeom>
          <a:noFill/>
          <a:ln w="9525">
            <a:noFill/>
            <a:miter lim="800000"/>
            <a:headEnd/>
            <a:tailEnd/>
          </a:ln>
        </p:spPr>
      </p:pic>
      <p:pic>
        <p:nvPicPr>
          <p:cNvPr id="15" name="Picture 9"/>
          <p:cNvPicPr>
            <a:picLocks noChangeAspect="1" noChangeArrowheads="1"/>
          </p:cNvPicPr>
          <p:nvPr/>
        </p:nvPicPr>
        <p:blipFill>
          <a:blip r:embed="rId6"/>
          <a:srcRect/>
          <a:stretch>
            <a:fillRect/>
          </a:stretch>
        </p:blipFill>
        <p:spPr bwMode="auto">
          <a:xfrm>
            <a:off x="1651000" y="3048000"/>
            <a:ext cx="5672138" cy="103188"/>
          </a:xfrm>
          <a:prstGeom prst="rect">
            <a:avLst/>
          </a:prstGeom>
          <a:noFill/>
          <a:ln w="9525">
            <a:noFill/>
            <a:miter lim="800000"/>
            <a:headEnd/>
            <a:tailEnd/>
          </a:ln>
        </p:spPr>
      </p:pic>
      <p:pic>
        <p:nvPicPr>
          <p:cNvPr id="41994" name="Picture 10"/>
          <p:cNvPicPr>
            <a:picLocks noChangeAspect="1" noChangeArrowheads="1"/>
          </p:cNvPicPr>
          <p:nvPr/>
        </p:nvPicPr>
        <p:blipFill>
          <a:blip r:embed="rId7"/>
          <a:srcRect/>
          <a:stretch>
            <a:fillRect/>
          </a:stretch>
        </p:blipFill>
        <p:spPr bwMode="auto">
          <a:xfrm>
            <a:off x="1676400" y="1152525"/>
            <a:ext cx="5434013" cy="219075"/>
          </a:xfrm>
          <a:prstGeom prst="rect">
            <a:avLst/>
          </a:prstGeom>
          <a:noFill/>
          <a:ln w="9525">
            <a:noFill/>
            <a:miter lim="800000"/>
            <a:headEnd/>
            <a:tailEnd/>
          </a:ln>
        </p:spPr>
      </p:pic>
      <p:sp>
        <p:nvSpPr>
          <p:cNvPr id="4" name="TextBox 3"/>
          <p:cNvSpPr txBox="1">
            <a:spLocks noChangeArrowheads="1"/>
          </p:cNvSpPr>
          <p:nvPr/>
        </p:nvSpPr>
        <p:spPr bwMode="auto">
          <a:xfrm>
            <a:off x="3317875" y="2144713"/>
            <a:ext cx="2311400" cy="307975"/>
          </a:xfrm>
          <a:prstGeom prst="rect">
            <a:avLst/>
          </a:prstGeom>
          <a:noFill/>
          <a:ln w="9525">
            <a:noFill/>
            <a:miter lim="800000"/>
            <a:headEnd/>
            <a:tailEnd/>
          </a:ln>
        </p:spPr>
        <p:txBody>
          <a:bodyPr wrap="none">
            <a:spAutoFit/>
          </a:bodyPr>
          <a:lstStyle/>
          <a:p>
            <a:pPr eaLnBrk="0" hangingPunct="0"/>
            <a:r>
              <a:rPr lang="en-US" sz="1400" i="0">
                <a:latin typeface="Times New Roman" pitchFamily="18" charset="0"/>
                <a:cs typeface="Times New Roman" pitchFamily="18" charset="0"/>
              </a:rPr>
              <a:t>Identical objects (messages)</a:t>
            </a:r>
          </a:p>
        </p:txBody>
      </p:sp>
      <p:sp>
        <p:nvSpPr>
          <p:cNvPr id="27" name="TextBox 26"/>
          <p:cNvSpPr txBox="1">
            <a:spLocks noChangeArrowheads="1"/>
          </p:cNvSpPr>
          <p:nvPr/>
        </p:nvSpPr>
        <p:spPr bwMode="auto">
          <a:xfrm>
            <a:off x="2667000" y="2700338"/>
            <a:ext cx="3613150" cy="307975"/>
          </a:xfrm>
          <a:prstGeom prst="rect">
            <a:avLst/>
          </a:prstGeom>
          <a:noFill/>
          <a:ln w="9525">
            <a:noFill/>
            <a:miter lim="800000"/>
            <a:headEnd/>
            <a:tailEnd/>
          </a:ln>
        </p:spPr>
        <p:txBody>
          <a:bodyPr wrap="none">
            <a:spAutoFit/>
          </a:bodyPr>
          <a:lstStyle/>
          <a:p>
            <a:pPr eaLnBrk="0" hangingPunct="0"/>
            <a:r>
              <a:rPr lang="en-US" sz="1400" i="0">
                <a:latin typeface="Times New Roman" pitchFamily="18" charset="0"/>
                <a:cs typeface="Times New Roman" pitchFamily="18" charset="0"/>
              </a:rPr>
              <a:t>Identical objects (segment or user datagram)</a:t>
            </a:r>
          </a:p>
        </p:txBody>
      </p:sp>
      <p:sp>
        <p:nvSpPr>
          <p:cNvPr id="28" name="TextBox 27"/>
          <p:cNvSpPr txBox="1">
            <a:spLocks noChangeArrowheads="1"/>
          </p:cNvSpPr>
          <p:nvPr/>
        </p:nvSpPr>
        <p:spPr bwMode="auto">
          <a:xfrm>
            <a:off x="1725613" y="3463925"/>
            <a:ext cx="2357437" cy="307975"/>
          </a:xfrm>
          <a:prstGeom prst="rect">
            <a:avLst/>
          </a:prstGeom>
          <a:noFill/>
          <a:ln w="9525">
            <a:noFill/>
            <a:miter lim="800000"/>
            <a:headEnd/>
            <a:tailEnd/>
          </a:ln>
        </p:spPr>
        <p:txBody>
          <a:bodyPr wrap="none">
            <a:spAutoFit/>
          </a:bodyPr>
          <a:lstStyle/>
          <a:p>
            <a:pPr eaLnBrk="0" hangingPunct="0"/>
            <a:r>
              <a:rPr lang="en-US" sz="1400" i="0">
                <a:latin typeface="Times New Roman" pitchFamily="18" charset="0"/>
                <a:cs typeface="Times New Roman" pitchFamily="18" charset="0"/>
              </a:rPr>
              <a:t>Identical objects (datagram)</a:t>
            </a:r>
          </a:p>
        </p:txBody>
      </p:sp>
      <p:sp>
        <p:nvSpPr>
          <p:cNvPr id="29" name="TextBox 28"/>
          <p:cNvSpPr txBox="1">
            <a:spLocks noChangeArrowheads="1"/>
          </p:cNvSpPr>
          <p:nvPr/>
        </p:nvSpPr>
        <p:spPr bwMode="auto">
          <a:xfrm>
            <a:off x="1870075" y="4035425"/>
            <a:ext cx="2068513" cy="307975"/>
          </a:xfrm>
          <a:prstGeom prst="rect">
            <a:avLst/>
          </a:prstGeom>
          <a:noFill/>
          <a:ln w="9525">
            <a:noFill/>
            <a:miter lim="800000"/>
            <a:headEnd/>
            <a:tailEnd/>
          </a:ln>
        </p:spPr>
        <p:txBody>
          <a:bodyPr wrap="none">
            <a:spAutoFit/>
          </a:bodyPr>
          <a:lstStyle/>
          <a:p>
            <a:pPr eaLnBrk="0" hangingPunct="0"/>
            <a:r>
              <a:rPr lang="en-US" sz="1400" i="0">
                <a:latin typeface="Times New Roman" pitchFamily="18" charset="0"/>
                <a:cs typeface="Times New Roman" pitchFamily="18" charset="0"/>
              </a:rPr>
              <a:t>Identical objects (frame)</a:t>
            </a:r>
          </a:p>
        </p:txBody>
      </p:sp>
      <p:sp>
        <p:nvSpPr>
          <p:cNvPr id="30" name="TextBox 29"/>
          <p:cNvSpPr txBox="1">
            <a:spLocks noChangeArrowheads="1"/>
          </p:cNvSpPr>
          <p:nvPr/>
        </p:nvSpPr>
        <p:spPr bwMode="auto">
          <a:xfrm>
            <a:off x="1960563" y="4822825"/>
            <a:ext cx="1889125" cy="307975"/>
          </a:xfrm>
          <a:prstGeom prst="rect">
            <a:avLst/>
          </a:prstGeom>
          <a:noFill/>
          <a:ln w="9525">
            <a:noFill/>
            <a:miter lim="800000"/>
            <a:headEnd/>
            <a:tailEnd/>
          </a:ln>
        </p:spPr>
        <p:txBody>
          <a:bodyPr wrap="none">
            <a:spAutoFit/>
          </a:bodyPr>
          <a:lstStyle/>
          <a:p>
            <a:pPr eaLnBrk="0" hangingPunct="0"/>
            <a:r>
              <a:rPr lang="en-US" sz="1400" i="0">
                <a:latin typeface="Times New Roman" pitchFamily="18" charset="0"/>
                <a:cs typeface="Times New Roman" pitchFamily="18" charset="0"/>
              </a:rPr>
              <a:t>Identical objects (bits)</a:t>
            </a:r>
          </a:p>
        </p:txBody>
      </p:sp>
      <p:sp>
        <p:nvSpPr>
          <p:cNvPr id="33" name="TextBox 32"/>
          <p:cNvSpPr txBox="1">
            <a:spLocks noChangeArrowheads="1"/>
          </p:cNvSpPr>
          <p:nvPr/>
        </p:nvSpPr>
        <p:spPr bwMode="auto">
          <a:xfrm>
            <a:off x="4967288" y="3435350"/>
            <a:ext cx="2355850" cy="307975"/>
          </a:xfrm>
          <a:prstGeom prst="rect">
            <a:avLst/>
          </a:prstGeom>
          <a:noFill/>
          <a:ln w="9525">
            <a:noFill/>
            <a:miter lim="800000"/>
            <a:headEnd/>
            <a:tailEnd/>
          </a:ln>
        </p:spPr>
        <p:txBody>
          <a:bodyPr wrap="none">
            <a:spAutoFit/>
          </a:bodyPr>
          <a:lstStyle/>
          <a:p>
            <a:pPr eaLnBrk="0" hangingPunct="0"/>
            <a:r>
              <a:rPr lang="en-US" sz="1400" i="0">
                <a:latin typeface="Times New Roman" pitchFamily="18" charset="0"/>
                <a:cs typeface="Times New Roman" pitchFamily="18" charset="0"/>
              </a:rPr>
              <a:t>Identical objects (datagram)</a:t>
            </a:r>
          </a:p>
        </p:txBody>
      </p:sp>
      <p:sp>
        <p:nvSpPr>
          <p:cNvPr id="34" name="TextBox 33"/>
          <p:cNvSpPr txBox="1">
            <a:spLocks noChangeArrowheads="1"/>
          </p:cNvSpPr>
          <p:nvPr/>
        </p:nvSpPr>
        <p:spPr bwMode="auto">
          <a:xfrm>
            <a:off x="5111750" y="4035425"/>
            <a:ext cx="2066925" cy="307975"/>
          </a:xfrm>
          <a:prstGeom prst="rect">
            <a:avLst/>
          </a:prstGeom>
          <a:noFill/>
          <a:ln w="9525">
            <a:noFill/>
            <a:miter lim="800000"/>
            <a:headEnd/>
            <a:tailEnd/>
          </a:ln>
        </p:spPr>
        <p:txBody>
          <a:bodyPr wrap="none">
            <a:spAutoFit/>
          </a:bodyPr>
          <a:lstStyle/>
          <a:p>
            <a:pPr eaLnBrk="0" hangingPunct="0"/>
            <a:r>
              <a:rPr lang="en-US" sz="1400" i="0">
                <a:latin typeface="Times New Roman" pitchFamily="18" charset="0"/>
                <a:cs typeface="Times New Roman" pitchFamily="18" charset="0"/>
              </a:rPr>
              <a:t>Identical objects (frame)</a:t>
            </a:r>
          </a:p>
        </p:txBody>
      </p:sp>
      <p:sp>
        <p:nvSpPr>
          <p:cNvPr id="35" name="TextBox 34"/>
          <p:cNvSpPr txBox="1">
            <a:spLocks noChangeArrowheads="1"/>
          </p:cNvSpPr>
          <p:nvPr/>
        </p:nvSpPr>
        <p:spPr bwMode="auto">
          <a:xfrm>
            <a:off x="5200650" y="4800600"/>
            <a:ext cx="1889125" cy="307975"/>
          </a:xfrm>
          <a:prstGeom prst="rect">
            <a:avLst/>
          </a:prstGeom>
          <a:noFill/>
          <a:ln w="9525">
            <a:noFill/>
            <a:miter lim="800000"/>
            <a:headEnd/>
            <a:tailEnd/>
          </a:ln>
        </p:spPr>
        <p:txBody>
          <a:bodyPr wrap="none">
            <a:spAutoFit/>
          </a:bodyPr>
          <a:lstStyle/>
          <a:p>
            <a:pPr eaLnBrk="0" hangingPunct="0"/>
            <a:r>
              <a:rPr lang="en-US" sz="1400" i="0">
                <a:latin typeface="Times New Roman" pitchFamily="18" charset="0"/>
                <a:cs typeface="Times New Roman" pitchFamily="18" charset="0"/>
              </a:rPr>
              <a:t>Identical objects (bits)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5" presetClass="entr" presetSubtype="0" fill="hold" nodeType="clickEffect">
                                  <p:stCondLst>
                                    <p:cond delay="0"/>
                                  </p:stCondLst>
                                  <p:childTnLst>
                                    <p:set>
                                      <p:cBhvr>
                                        <p:cTn id="10" dur="1" fill="hold">
                                          <p:stCondLst>
                                            <p:cond delay="0"/>
                                          </p:stCondLst>
                                        </p:cTn>
                                        <p:tgtEl>
                                          <p:spTgt spid="41994"/>
                                        </p:tgtEl>
                                        <p:attrNameLst>
                                          <p:attrName>style.visibility</p:attrName>
                                        </p:attrNameLst>
                                      </p:cBhvr>
                                      <p:to>
                                        <p:strVal val="visible"/>
                                      </p:to>
                                    </p:set>
                                    <p:animEffect transition="in" filter="fade">
                                      <p:cBhvr>
                                        <p:cTn id="11" dur="2000"/>
                                        <p:tgtEl>
                                          <p:spTgt spid="41994"/>
                                        </p:tgtEl>
                                      </p:cBhvr>
                                    </p:animEffect>
                                    <p:anim calcmode="lin" valueType="num">
                                      <p:cBhvr>
                                        <p:cTn id="12" dur="2000" fill="hold"/>
                                        <p:tgtEl>
                                          <p:spTgt spid="41994"/>
                                        </p:tgtEl>
                                        <p:attrNameLst>
                                          <p:attrName>ppt_w</p:attrName>
                                        </p:attrNameLst>
                                      </p:cBhvr>
                                      <p:tavLst>
                                        <p:tav tm="0" fmla="#ppt_w*sin(2.5*pi*$)">
                                          <p:val>
                                            <p:fltVal val="0"/>
                                          </p:val>
                                        </p:tav>
                                        <p:tav tm="100000">
                                          <p:val>
                                            <p:fltVal val="1"/>
                                          </p:val>
                                        </p:tav>
                                      </p:tavLst>
                                    </p:anim>
                                    <p:anim calcmode="lin" valueType="num">
                                      <p:cBhvr>
                                        <p:cTn id="13" dur="2000" fill="hold"/>
                                        <p:tgtEl>
                                          <p:spTgt spid="41994"/>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1991"/>
                                        </p:tgtEl>
                                        <p:attrNameLst>
                                          <p:attrName>style.visibility</p:attrName>
                                        </p:attrNameLst>
                                      </p:cBhvr>
                                      <p:to>
                                        <p:strVal val="visible"/>
                                      </p:to>
                                    </p:set>
                                    <p:animEffect transition="in" filter="barn(inVertical)">
                                      <p:cBhvr>
                                        <p:cTn id="18" dur="500"/>
                                        <p:tgtEl>
                                          <p:spTgt spid="4199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par>
                                <p:cTn id="24" presetID="16" presetClass="entr" presetSubtype="21" fill="hold" nodeType="withEffect">
                                  <p:stCondLst>
                                    <p:cond delay="0"/>
                                  </p:stCondLst>
                                  <p:childTnLst>
                                    <p:set>
                                      <p:cBhvr>
                                        <p:cTn id="25" dur="1" fill="hold">
                                          <p:stCondLst>
                                            <p:cond delay="0"/>
                                          </p:stCondLst>
                                        </p:cTn>
                                        <p:tgtEl>
                                          <p:spTgt spid="41993"/>
                                        </p:tgtEl>
                                        <p:attrNameLst>
                                          <p:attrName>style.visibility</p:attrName>
                                        </p:attrNameLst>
                                      </p:cBhvr>
                                      <p:to>
                                        <p:strVal val="visible"/>
                                      </p:to>
                                    </p:set>
                                    <p:animEffect transition="in" filter="barn(inVertical)">
                                      <p:cBhvr>
                                        <p:cTn id="26" dur="500"/>
                                        <p:tgtEl>
                                          <p:spTgt spid="4199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par>
                                <p:cTn id="32" presetID="16" presetClass="entr" presetSubtype="21"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1"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arn(inVertical)">
                                      <p:cBhvr>
                                        <p:cTn id="42" dur="500"/>
                                        <p:tgtEl>
                                          <p:spTgt spid="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arn(inVertical)">
                                      <p:cBhvr>
                                        <p:cTn id="47" dur="500"/>
                                        <p:tgtEl>
                                          <p:spTgt spid="33"/>
                                        </p:tgtEl>
                                      </p:cBhvr>
                                    </p:animEffect>
                                  </p:childTnLst>
                                </p:cTn>
                              </p:par>
                              <p:par>
                                <p:cTn id="48" presetID="16" presetClass="entr" presetSubtype="21"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arn(inVertical)">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inVertical)">
                                      <p:cBhvr>
                                        <p:cTn id="55" dur="500"/>
                                        <p:tgtEl>
                                          <p:spTgt spid="29"/>
                                        </p:tgtEl>
                                      </p:cBhvr>
                                    </p:animEffect>
                                  </p:childTnLst>
                                </p:cTn>
                              </p:par>
                              <p:par>
                                <p:cTn id="56" presetID="16" presetClass="entr" presetSubtype="21"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inVertical)">
                                      <p:cBhvr>
                                        <p:cTn id="58" dur="500"/>
                                        <p:tgtEl>
                                          <p:spTgt spid="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arn(inVertical)">
                                      <p:cBhvr>
                                        <p:cTn id="63" dur="500"/>
                                        <p:tgtEl>
                                          <p:spTgt spid="34"/>
                                        </p:tgtEl>
                                      </p:cBhvr>
                                    </p:animEffect>
                                  </p:childTnLst>
                                </p:cTn>
                              </p:par>
                              <p:par>
                                <p:cTn id="64" presetID="16" presetClass="entr" presetSubtype="21"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barn(inVertical)">
                                      <p:cBhvr>
                                        <p:cTn id="66" dur="500"/>
                                        <p:tgtEl>
                                          <p:spTgt spid="1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6" presetClass="entr" presetSubtype="21" fill="hold" nodeType="clickEffect">
                                  <p:stCondLst>
                                    <p:cond delay="0"/>
                                  </p:stCondLst>
                                  <p:childTnLst>
                                    <p:set>
                                      <p:cBhvr>
                                        <p:cTn id="70" dur="1" fill="hold">
                                          <p:stCondLst>
                                            <p:cond delay="0"/>
                                          </p:stCondLst>
                                        </p:cTn>
                                        <p:tgtEl>
                                          <p:spTgt spid="41992"/>
                                        </p:tgtEl>
                                        <p:attrNameLst>
                                          <p:attrName>style.visibility</p:attrName>
                                        </p:attrNameLst>
                                      </p:cBhvr>
                                      <p:to>
                                        <p:strVal val="visible"/>
                                      </p:to>
                                    </p:set>
                                    <p:animEffect transition="in" filter="barn(inVertical)">
                                      <p:cBhvr>
                                        <p:cTn id="71" dur="500"/>
                                        <p:tgtEl>
                                          <p:spTgt spid="41992"/>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barn(inVertical)">
                                      <p:cBhvr>
                                        <p:cTn id="74" dur="500"/>
                                        <p:tgtEl>
                                          <p:spTgt spid="3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barn(inVertical)">
                                      <p:cBhvr>
                                        <p:cTn id="79" dur="500"/>
                                        <p:tgtEl>
                                          <p:spTgt spid="35"/>
                                        </p:tgtEl>
                                      </p:cBhvr>
                                    </p:animEffect>
                                  </p:childTnLst>
                                </p:cTn>
                              </p:par>
                              <p:par>
                                <p:cTn id="80" presetID="16" presetClass="entr" presetSubtype="21"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barn(inVertical)">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28" grpId="0"/>
      <p:bldP spid="29" grpId="0"/>
      <p:bldP spid="30" grpId="0"/>
      <p:bldP spid="33" grpId="0"/>
      <p:bldP spid="34" grpId="0"/>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Comparison between OSI and TCP/IP</a:t>
            </a:r>
            <a:endParaRPr lang="en-IN"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C3F6965-E826-4563-9D3C-CEFADA134D87}" type="slidenum">
              <a:rPr lang="en-GB" altLang="en-US" smtClean="0"/>
              <a:pPr>
                <a:defRPr/>
              </a:pPr>
              <a:t>81</a:t>
            </a:fld>
            <a:endParaRPr lang="en-GB" altLang="en-US"/>
          </a:p>
        </p:txBody>
      </p:sp>
      <p:pic>
        <p:nvPicPr>
          <p:cNvPr id="7" name="Content Placeholder 6" descr="Layer-comparison-between-the-OSI-and-TCP-IP-models.png"/>
          <p:cNvPicPr>
            <a:picLocks noGrp="1" noChangeAspect="1"/>
          </p:cNvPicPr>
          <p:nvPr>
            <p:ph sz="quarter" idx="1"/>
          </p:nvPr>
        </p:nvPicPr>
        <p:blipFill>
          <a:blip r:embed="rId2"/>
          <a:stretch>
            <a:fillRect/>
          </a:stretch>
        </p:blipFill>
        <p:spPr>
          <a:xfrm>
            <a:off x="887104" y="1295392"/>
            <a:ext cx="7410735" cy="4830772"/>
          </a:xfr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en-US" sz="3200" b="1" dirty="0">
                <a:latin typeface="Times New Roman" pitchFamily="18" charset="0"/>
                <a:cs typeface="Times New Roman" pitchFamily="18" charset="0"/>
              </a:rPr>
              <a:t>Placement Related Questions</a:t>
            </a:r>
          </a:p>
        </p:txBody>
      </p:sp>
      <p:sp>
        <p:nvSpPr>
          <p:cNvPr id="15363" name="Slide Number Placeholder 3"/>
          <p:cNvSpPr>
            <a:spLocks noGrp="1"/>
          </p:cNvSpPr>
          <p:nvPr>
            <p:ph type="sldNum" sz="quarter" idx="12"/>
          </p:nvPr>
        </p:nvSpPr>
        <p:spPr bwMode="auto">
          <a:xfrm>
            <a:off x="6553200" y="6356350"/>
            <a:ext cx="2133600" cy="365125"/>
          </a:xfrm>
          <a:prstGeom prst="rect">
            <a:avLst/>
          </a:prstGeom>
          <a:noFill/>
          <a:ln>
            <a:miter lim="800000"/>
            <a:headEnd/>
            <a:tailEnd/>
          </a:ln>
        </p:spPr>
        <p:txBody>
          <a:bodyPr wrap="square" lIns="91440" tIns="45720" rIns="91440" bIns="45720" numCol="1" anchorCtr="0" compatLnSpc="1">
            <a:prstTxWarp prst="textNoShape">
              <a:avLst/>
            </a:prstTxWarp>
            <a:normAutofit/>
          </a:bodyPr>
          <a:lstStyle/>
          <a:p>
            <a:fld id="{F37B8892-E83B-4A29-9A1F-B24319ADA224}" type="slidenum">
              <a:rPr lang="en-GB" altLang="en-US" smtClean="0">
                <a:latin typeface="Times New Roman" pitchFamily="18" charset="0"/>
              </a:rPr>
              <a:pPr/>
              <a:t>82</a:t>
            </a:fld>
            <a:endParaRPr lang="en-GB" altLang="en-US" smtClean="0">
              <a:latin typeface="Times New Roman" pitchFamily="18" charset="0"/>
            </a:endParaRPr>
          </a:p>
        </p:txBody>
      </p:sp>
      <p:sp>
        <p:nvSpPr>
          <p:cNvPr id="5" name="Content Placeholder 4"/>
          <p:cNvSpPr>
            <a:spLocks noGrp="1"/>
          </p:cNvSpPr>
          <p:nvPr>
            <p:ph sz="quarter" idx="1"/>
          </p:nvPr>
        </p:nvSpPr>
        <p:spPr>
          <a:xfrm>
            <a:off x="313899" y="1473958"/>
            <a:ext cx="8830101" cy="4652205"/>
          </a:xfrm>
        </p:spPr>
        <p:txBody>
          <a:bodyPr>
            <a:normAutofit/>
          </a:bodyPr>
          <a:lstStyle/>
          <a:p>
            <a:r>
              <a:rPr lang="en-US" sz="3000" b="1" dirty="0" smtClean="0"/>
              <a:t>Quest: Which model is better either OSI or TCP/IP</a:t>
            </a:r>
          </a:p>
          <a:p>
            <a:pPr>
              <a:buNone/>
            </a:pPr>
            <a:endParaRPr lang="en-US" sz="3000" dirty="0"/>
          </a:p>
          <a:p>
            <a:r>
              <a:rPr lang="en-US" b="1" dirty="0" smtClean="0"/>
              <a:t>Quest: </a:t>
            </a:r>
            <a:r>
              <a:rPr lang="en-IN" b="1" dirty="0" smtClean="0"/>
              <a:t>What is logical address?</a:t>
            </a:r>
          </a:p>
          <a:p>
            <a:endParaRPr lang="en-IN" b="1" dirty="0" smtClean="0"/>
          </a:p>
          <a:p>
            <a:r>
              <a:rPr lang="en-IN" b="1" dirty="0" smtClean="0"/>
              <a:t>Quest: How many layers are there in TCP/IP model?</a:t>
            </a:r>
          </a:p>
          <a:p>
            <a:pPr>
              <a:buNone/>
            </a:pPr>
            <a:r>
              <a:rPr lang="en-US" b="1" dirty="0" smtClean="0"/>
              <a:t>   </a:t>
            </a:r>
            <a:endParaRPr lang="en-IN" sz="3000" dirty="0" smtClean="0"/>
          </a:p>
          <a:p>
            <a:pPr>
              <a:buNone/>
            </a:pPr>
            <a:endParaRPr lang="en-US" sz="3000" dirty="0"/>
          </a:p>
          <a:p>
            <a:pPr>
              <a:buNone/>
            </a:pPr>
            <a:endParaRPr lang="en-IN" b="1"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a:ln/>
        </p:spPr>
        <p:txBody>
          <a:bodyPr/>
          <a:lstStyle/>
          <a:p>
            <a:r>
              <a:rPr lang="en-US"/>
              <a:t>3.</a:t>
            </a:r>
            <a:fld id="{AEDB9C96-E745-49F1-9032-634B3FF86223}" type="slidenum">
              <a:rPr lang="en-US"/>
              <a:pPr/>
              <a:t>83</a:t>
            </a:fld>
            <a:endParaRPr lang="en-US"/>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1363" name="Text Box 3"/>
          <p:cNvSpPr txBox="1">
            <a:spLocks noChangeArrowheads="1"/>
          </p:cNvSpPr>
          <p:nvPr/>
        </p:nvSpPr>
        <p:spPr bwMode="auto">
          <a:xfrm>
            <a:off x="228600" y="406400"/>
            <a:ext cx="5199063" cy="1077913"/>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rPr>
              <a:t>3-1   DATA  AND  SIGNALS</a:t>
            </a: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23556"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23557" name="Rectangle 8"/>
          <p:cNvSpPr>
            <a:spLocks noChangeArrowheads="1"/>
          </p:cNvSpPr>
          <p:nvPr/>
        </p:nvSpPr>
        <p:spPr bwMode="auto">
          <a:xfrm>
            <a:off x="228600" y="1677988"/>
            <a:ext cx="8229600" cy="2554287"/>
          </a:xfrm>
          <a:prstGeom prst="rect">
            <a:avLst/>
          </a:prstGeom>
          <a:noFill/>
          <a:ln w="9525">
            <a:noFill/>
            <a:miter lim="800000"/>
            <a:headEnd/>
            <a:tailEnd/>
          </a:ln>
        </p:spPr>
        <p:txBody>
          <a:bodyPr>
            <a:spAutoFit/>
          </a:bodyPr>
          <a:lstStyle/>
          <a:p>
            <a:pPr algn="just" eaLnBrk="0" hangingPunct="0"/>
            <a:r>
              <a:rPr lang="en-US">
                <a:latin typeface="Times-Roman"/>
              </a:rPr>
              <a:t>Figure 3.1 shows a scenario in which a scientist working in a research company, Sky Research, needs to order a book related to her research from an online bookseller, Scientific Books.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r>
              <a:rPr lang="en-US"/>
              <a:t>3.</a:t>
            </a:r>
            <a:fld id="{2C1B7BA1-AB16-4240-AFDA-F201ED4C0F46}" type="slidenum">
              <a:rPr lang="en-US"/>
              <a:pPr/>
              <a:t>84</a:t>
            </a:fld>
            <a:endParaRPr lang="en-US"/>
          </a:p>
        </p:txBody>
      </p:sp>
      <p:sp>
        <p:nvSpPr>
          <p:cNvPr id="25602"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3.1:  </a:t>
            </a:r>
            <a:r>
              <a:rPr lang="en-US" sz="2000">
                <a:latin typeface="Times-BoldItalic"/>
              </a:rPr>
              <a:t>Communication at the physical layer</a:t>
            </a:r>
          </a:p>
        </p:txBody>
      </p:sp>
      <p:pic>
        <p:nvPicPr>
          <p:cNvPr id="6148" name="Picture 2"/>
          <p:cNvPicPr>
            <a:picLocks noChangeAspect="1" noChangeArrowheads="1"/>
          </p:cNvPicPr>
          <p:nvPr/>
        </p:nvPicPr>
        <p:blipFill>
          <a:blip r:embed="rId3"/>
          <a:srcRect/>
          <a:stretch>
            <a:fillRect/>
          </a:stretch>
        </p:blipFill>
        <p:spPr bwMode="auto">
          <a:xfrm>
            <a:off x="2244725" y="996950"/>
            <a:ext cx="5146675" cy="5480050"/>
          </a:xfrm>
          <a:prstGeom prst="rect">
            <a:avLst/>
          </a:prstGeom>
          <a:noFill/>
          <a:ln w="9525">
            <a:noFill/>
            <a:miter lim="800000"/>
            <a:headEnd/>
            <a:tailEnd/>
          </a:ln>
        </p:spPr>
      </p:pic>
      <p:pic>
        <p:nvPicPr>
          <p:cNvPr id="59398" name="Picture 6"/>
          <p:cNvPicPr>
            <a:picLocks noChangeArrowheads="1"/>
          </p:cNvPicPr>
          <p:nvPr/>
        </p:nvPicPr>
        <p:blipFill>
          <a:blip r:embed="rId4"/>
          <a:srcRect/>
          <a:stretch>
            <a:fillRect/>
          </a:stretch>
        </p:blipFill>
        <p:spPr bwMode="auto">
          <a:xfrm>
            <a:off x="4511675" y="1804988"/>
            <a:ext cx="2193925" cy="4664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9398"/>
                                        </p:tgtEl>
                                        <p:attrNameLst>
                                          <p:attrName>style.visibility</p:attrName>
                                        </p:attrNameLst>
                                      </p:cBhvr>
                                      <p:to>
                                        <p:strVal val="visible"/>
                                      </p:to>
                                    </p:set>
                                    <p:animEffect transition="in" filter="wipe(up)">
                                      <p:cBhvr>
                                        <p:cTn id="11" dur="5000"/>
                                        <p:tgtEl>
                                          <p:spTgt spid="59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EBF426E3-A522-408B-985A-69BB1E88A890}" type="slidenum">
              <a:rPr lang="en-US"/>
              <a:pPr/>
              <a:t>85</a:t>
            </a:fld>
            <a:endParaRPr lang="en-US"/>
          </a:p>
        </p:txBody>
      </p:sp>
      <p:sp>
        <p:nvSpPr>
          <p:cNvPr id="2765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765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765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765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765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765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765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600233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3.1.1  </a:t>
            </a:r>
            <a:r>
              <a:rPr lang="en-US" sz="3600" dirty="0">
                <a:solidFill>
                  <a:schemeClr val="hlink"/>
                </a:solidFill>
                <a:effectLst>
                  <a:outerShdw blurRad="38100" dist="38100" dir="2700000" algn="tl">
                    <a:srgbClr val="000000">
                      <a:alpha val="43137"/>
                    </a:srgbClr>
                  </a:outerShdw>
                </a:effectLst>
                <a:latin typeface="Times New Roman" pitchFamily="18" charset="0"/>
              </a:rPr>
              <a:t>Analog and Digital Data</a:t>
            </a:r>
          </a:p>
        </p:txBody>
      </p:sp>
      <p:sp>
        <p:nvSpPr>
          <p:cNvPr id="27658" name="Rectangle 10"/>
          <p:cNvSpPr>
            <a:spLocks noChangeArrowheads="1"/>
          </p:cNvSpPr>
          <p:nvPr/>
        </p:nvSpPr>
        <p:spPr bwMode="auto">
          <a:xfrm>
            <a:off x="457200" y="1143000"/>
            <a:ext cx="8153400" cy="5262979"/>
          </a:xfrm>
          <a:prstGeom prst="rect">
            <a:avLst/>
          </a:prstGeom>
          <a:solidFill>
            <a:schemeClr val="bg1"/>
          </a:solidFill>
          <a:ln w="9525">
            <a:noFill/>
            <a:miter lim="800000"/>
            <a:headEnd/>
            <a:tailEnd/>
          </a:ln>
        </p:spPr>
        <p:txBody>
          <a:bodyPr wrap="square">
            <a:spAutoFit/>
          </a:bodyPr>
          <a:lstStyle/>
          <a:p>
            <a:pPr algn="just" eaLnBrk="0" hangingPunct="0">
              <a:buFont typeface="Wingdings" pitchFamily="2" charset="2"/>
              <a:buChar char="q"/>
            </a:pPr>
            <a:r>
              <a:rPr lang="en-US" sz="2800" dirty="0">
                <a:latin typeface="Times New Roman" pitchFamily="18" charset="0"/>
              </a:rPr>
              <a:t>Data can be analog or digital. </a:t>
            </a:r>
            <a:endParaRPr lang="en-US" sz="2800" dirty="0" smtClean="0">
              <a:latin typeface="Times New Roman" pitchFamily="18" charset="0"/>
            </a:endParaRPr>
          </a:p>
          <a:p>
            <a:pPr algn="just" eaLnBrk="0" hangingPunct="0">
              <a:buFont typeface="Wingdings" pitchFamily="2" charset="2"/>
              <a:buChar char="q"/>
            </a:pPr>
            <a:r>
              <a:rPr lang="en-US" sz="2800" dirty="0">
                <a:latin typeface="Times New Roman" pitchFamily="18" charset="0"/>
              </a:rPr>
              <a:t>A</a:t>
            </a:r>
            <a:r>
              <a:rPr lang="en-US" sz="2800" dirty="0" smtClean="0">
                <a:latin typeface="Times New Roman" pitchFamily="18" charset="0"/>
              </a:rPr>
              <a:t>nalog </a:t>
            </a:r>
            <a:r>
              <a:rPr lang="en-US" sz="2800" dirty="0">
                <a:latin typeface="Times New Roman" pitchFamily="18" charset="0"/>
              </a:rPr>
              <a:t>data refers to information that is continuous; </a:t>
            </a:r>
            <a:endParaRPr lang="en-US" sz="2800" dirty="0" smtClean="0">
              <a:latin typeface="Times New Roman" pitchFamily="18" charset="0"/>
            </a:endParaRPr>
          </a:p>
          <a:p>
            <a:pPr algn="just" eaLnBrk="0" hangingPunct="0">
              <a:buFont typeface="Wingdings" pitchFamily="2" charset="2"/>
              <a:buChar char="q"/>
            </a:pPr>
            <a:r>
              <a:rPr lang="en-US" sz="2800" dirty="0">
                <a:latin typeface="Times New Roman" pitchFamily="18" charset="0"/>
              </a:rPr>
              <a:t>D</a:t>
            </a:r>
            <a:r>
              <a:rPr lang="en-US" sz="2800" dirty="0" smtClean="0">
                <a:latin typeface="Times New Roman" pitchFamily="18" charset="0"/>
              </a:rPr>
              <a:t>igital </a:t>
            </a:r>
            <a:r>
              <a:rPr lang="en-US" sz="2800" dirty="0">
                <a:latin typeface="Times New Roman" pitchFamily="18" charset="0"/>
              </a:rPr>
              <a:t>data refers to information that has discrete states. </a:t>
            </a:r>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For </a:t>
            </a:r>
            <a:r>
              <a:rPr lang="en-US" sz="2800" dirty="0">
                <a:latin typeface="Times New Roman" pitchFamily="18" charset="0"/>
              </a:rPr>
              <a:t>example, an analog clock that has hour, minute, and second hands gives information in a continuous form; the movements of the hands are continuous. </a:t>
            </a:r>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On </a:t>
            </a:r>
            <a:r>
              <a:rPr lang="en-US" sz="2800" dirty="0">
                <a:latin typeface="Times New Roman" pitchFamily="18" charset="0"/>
              </a:rPr>
              <a:t>the other hand, a digital clock that reports the hours and the minutes will change suddenly from 8:05 to 8:06.</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6722C5A2-8F99-4950-8DB3-906A28990D0E}" type="slidenum">
              <a:rPr lang="en-US"/>
              <a:pPr/>
              <a:t>86</a:t>
            </a:fld>
            <a:endParaRPr lang="en-US"/>
          </a:p>
        </p:txBody>
      </p:sp>
      <p:sp>
        <p:nvSpPr>
          <p:cNvPr id="2969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2969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970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2970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970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2970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2970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6489700"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3.1.2 </a:t>
            </a:r>
            <a:r>
              <a:rPr lang="en-US" sz="3600" dirty="0" smtClean="0">
                <a:solidFill>
                  <a:schemeClr val="hlink"/>
                </a:solidFill>
                <a:effectLst>
                  <a:outerShdw blurRad="38100" dist="38100" dir="2700000" algn="tl">
                    <a:srgbClr val="000000">
                      <a:alpha val="43137"/>
                    </a:srgbClr>
                  </a:outerShdw>
                </a:effectLst>
                <a:latin typeface="Times New Roman" pitchFamily="18" charset="0"/>
              </a:rPr>
              <a:t> Analog </a:t>
            </a:r>
            <a:r>
              <a:rPr lang="en-US" sz="3600" dirty="0">
                <a:solidFill>
                  <a:schemeClr val="hlink"/>
                </a:solidFill>
                <a:effectLst>
                  <a:outerShdw blurRad="38100" dist="38100" dir="2700000" algn="tl">
                    <a:srgbClr val="000000">
                      <a:alpha val="43137"/>
                    </a:srgbClr>
                  </a:outerShdw>
                </a:effectLst>
                <a:latin typeface="Times New Roman" pitchFamily="18" charset="0"/>
              </a:rPr>
              <a:t>and Digital Signals</a:t>
            </a:r>
          </a:p>
        </p:txBody>
      </p:sp>
      <p:sp>
        <p:nvSpPr>
          <p:cNvPr id="29706" name="Rectangle 10"/>
          <p:cNvSpPr>
            <a:spLocks noChangeArrowheads="1"/>
          </p:cNvSpPr>
          <p:nvPr/>
        </p:nvSpPr>
        <p:spPr bwMode="auto">
          <a:xfrm>
            <a:off x="381000" y="1293813"/>
            <a:ext cx="7924800" cy="4832092"/>
          </a:xfrm>
          <a:prstGeom prst="rect">
            <a:avLst/>
          </a:prstGeom>
          <a:solidFill>
            <a:schemeClr val="bg1"/>
          </a:solidFill>
          <a:ln w="9525">
            <a:noFill/>
            <a:miter lim="800000"/>
            <a:headEnd/>
            <a:tailEnd/>
          </a:ln>
        </p:spPr>
        <p:txBody>
          <a:bodyPr>
            <a:spAutoFit/>
          </a:bodyPr>
          <a:lstStyle/>
          <a:p>
            <a:pPr algn="just" eaLnBrk="0" hangingPunct="0">
              <a:buFont typeface="Wingdings" pitchFamily="2" charset="2"/>
              <a:buChar char="q"/>
            </a:pPr>
            <a:r>
              <a:rPr lang="en-US" sz="2800" dirty="0">
                <a:latin typeface="Times New Roman" pitchFamily="18" charset="0"/>
              </a:rPr>
              <a:t>Like the data they represent, signals can be either analog or digital. </a:t>
            </a:r>
            <a:endParaRPr lang="en-US" sz="2800" dirty="0" smtClean="0">
              <a:latin typeface="Times New Roman" pitchFamily="18" charset="0"/>
            </a:endParaRPr>
          </a:p>
          <a:p>
            <a:pPr algn="just" eaLnBrk="0" hangingPunct="0"/>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An </a:t>
            </a:r>
            <a:r>
              <a:rPr lang="en-US" sz="2800" dirty="0">
                <a:latin typeface="Times New Roman" pitchFamily="18" charset="0"/>
              </a:rPr>
              <a:t>analog signal has infinitely many levels of intensity over a period of time. As the wave moves from value A to value B, it passes through and includes an infinite number of values along its path</a:t>
            </a:r>
            <a:r>
              <a:rPr lang="en-US" sz="2800" dirty="0" smtClean="0">
                <a:latin typeface="Times New Roman" pitchFamily="18" charset="0"/>
              </a:rPr>
              <a:t>.</a:t>
            </a:r>
          </a:p>
          <a:p>
            <a:pPr algn="just" eaLnBrk="0" hangingPunct="0"/>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 </a:t>
            </a:r>
            <a:r>
              <a:rPr lang="en-US" sz="2800" dirty="0">
                <a:latin typeface="Times New Roman" pitchFamily="18" charset="0"/>
              </a:rPr>
              <a:t>A digital </a:t>
            </a:r>
            <a:r>
              <a:rPr lang="en-US" sz="2800" dirty="0" smtClean="0">
                <a:latin typeface="Times New Roman" pitchFamily="18" charset="0"/>
              </a:rPr>
              <a:t>signal can </a:t>
            </a:r>
            <a:r>
              <a:rPr lang="en-US" sz="2800" dirty="0">
                <a:latin typeface="Times New Roman" pitchFamily="18" charset="0"/>
              </a:rPr>
              <a:t>have only a limited number of defined values. Although each value can be any number, it is often as simple as 1 and 0.</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12"/>
          </p:nvPr>
        </p:nvSpPr>
        <p:spPr>
          <a:ln/>
        </p:spPr>
        <p:txBody>
          <a:bodyPr/>
          <a:lstStyle/>
          <a:p>
            <a:r>
              <a:rPr lang="en-US"/>
              <a:t>3.</a:t>
            </a:r>
            <a:fld id="{B723C666-B501-4CF8-A28E-8BFC0C337218}" type="slidenum">
              <a:rPr lang="en-US"/>
              <a:pPr/>
              <a:t>87</a:t>
            </a:fld>
            <a:endParaRPr lang="en-US"/>
          </a:p>
        </p:txBody>
      </p:sp>
      <p:sp>
        <p:nvSpPr>
          <p:cNvPr id="3174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3.2:  </a:t>
            </a:r>
            <a:r>
              <a:rPr lang="en-US" sz="2000">
                <a:latin typeface="Times-BoldItalic"/>
              </a:rPr>
              <a:t>Comparison of analog and digital signals</a:t>
            </a:r>
          </a:p>
        </p:txBody>
      </p:sp>
      <p:pic>
        <p:nvPicPr>
          <p:cNvPr id="60420" name="Picture 4"/>
          <p:cNvPicPr>
            <a:picLocks noChangeAspect="1" noChangeArrowheads="1"/>
          </p:cNvPicPr>
          <p:nvPr/>
        </p:nvPicPr>
        <p:blipFill>
          <a:blip r:embed="rId3"/>
          <a:srcRect/>
          <a:stretch>
            <a:fillRect/>
          </a:stretch>
        </p:blipFill>
        <p:spPr bwMode="auto">
          <a:xfrm>
            <a:off x="381000" y="998538"/>
            <a:ext cx="3679825" cy="2336800"/>
          </a:xfrm>
          <a:prstGeom prst="rect">
            <a:avLst/>
          </a:prstGeom>
          <a:noFill/>
          <a:ln w="9525">
            <a:noFill/>
            <a:miter lim="800000"/>
            <a:headEnd/>
            <a:tailEnd/>
          </a:ln>
        </p:spPr>
      </p:pic>
      <p:pic>
        <p:nvPicPr>
          <p:cNvPr id="60421" name="Picture 5"/>
          <p:cNvPicPr>
            <a:picLocks noChangeAspect="1" noChangeArrowheads="1"/>
          </p:cNvPicPr>
          <p:nvPr/>
        </p:nvPicPr>
        <p:blipFill>
          <a:blip r:embed="rId4"/>
          <a:srcRect/>
          <a:stretch>
            <a:fillRect/>
          </a:stretch>
        </p:blipFill>
        <p:spPr bwMode="auto">
          <a:xfrm>
            <a:off x="3852863" y="3722688"/>
            <a:ext cx="4438650" cy="2373312"/>
          </a:xfrm>
          <a:prstGeom prst="rect">
            <a:avLst/>
          </a:prstGeom>
          <a:noFill/>
          <a:ln w="9525">
            <a:noFill/>
            <a:miter lim="800000"/>
            <a:headEnd/>
            <a:tailEnd/>
          </a:ln>
        </p:spPr>
      </p:pic>
      <p:pic>
        <p:nvPicPr>
          <p:cNvPr id="60422" name="Picture 6"/>
          <p:cNvPicPr>
            <a:picLocks noChangeAspect="1" noChangeArrowheads="1"/>
          </p:cNvPicPr>
          <p:nvPr/>
        </p:nvPicPr>
        <p:blipFill>
          <a:blip r:embed="rId5"/>
          <a:srcRect/>
          <a:stretch>
            <a:fillRect/>
          </a:stretch>
        </p:blipFill>
        <p:spPr bwMode="auto">
          <a:xfrm>
            <a:off x="990600" y="1828800"/>
            <a:ext cx="2330450" cy="971550"/>
          </a:xfrm>
          <a:prstGeom prst="rect">
            <a:avLst/>
          </a:prstGeom>
          <a:noFill/>
          <a:ln w="9525">
            <a:noFill/>
            <a:miter lim="800000"/>
            <a:headEnd/>
            <a:tailEnd/>
          </a:ln>
        </p:spPr>
      </p:pic>
      <p:pic>
        <p:nvPicPr>
          <p:cNvPr id="60423" name="Picture 7"/>
          <p:cNvPicPr>
            <a:picLocks noChangeAspect="1" noChangeArrowheads="1"/>
          </p:cNvPicPr>
          <p:nvPr/>
        </p:nvPicPr>
        <p:blipFill>
          <a:blip r:embed="rId6"/>
          <a:srcRect/>
          <a:stretch>
            <a:fillRect/>
          </a:stretch>
        </p:blipFill>
        <p:spPr bwMode="auto">
          <a:xfrm>
            <a:off x="4475163" y="4108450"/>
            <a:ext cx="2840037" cy="1606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0422"/>
                                        </p:tgtEl>
                                        <p:attrNameLst>
                                          <p:attrName>style.visibility</p:attrName>
                                        </p:attrNameLst>
                                      </p:cBhvr>
                                      <p:to>
                                        <p:strVal val="visible"/>
                                      </p:to>
                                    </p:set>
                                    <p:animEffect transition="in" filter="wipe(left)">
                                      <p:cBhvr>
                                        <p:cTn id="11" dur="2000"/>
                                        <p:tgtEl>
                                          <p:spTgt spid="6042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042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60423"/>
                                        </p:tgtEl>
                                        <p:attrNameLst>
                                          <p:attrName>style.visibility</p:attrName>
                                        </p:attrNameLst>
                                      </p:cBhvr>
                                      <p:to>
                                        <p:strVal val="visible"/>
                                      </p:to>
                                    </p:set>
                                    <p:animEffect transition="in" filter="wipe(left)">
                                      <p:cBhvr>
                                        <p:cTn id="20" dur="2000"/>
                                        <p:tgtEl>
                                          <p:spTgt spid="60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30FE114B-BC3D-4D1E-9882-6E66BEC4ECD4}" type="slidenum">
              <a:rPr lang="en-US"/>
              <a:pPr/>
              <a:t>88</a:t>
            </a:fld>
            <a:endParaRPr lang="en-US"/>
          </a:p>
        </p:txBody>
      </p:sp>
      <p:sp>
        <p:nvSpPr>
          <p:cNvPr id="3379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3379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379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3379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379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37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338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623728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3.1.3  </a:t>
            </a:r>
            <a:r>
              <a:rPr lang="en-US" sz="3600" dirty="0">
                <a:solidFill>
                  <a:schemeClr val="hlink"/>
                </a:solidFill>
                <a:effectLst>
                  <a:outerShdw blurRad="38100" dist="38100" dir="2700000" algn="tl">
                    <a:srgbClr val="000000">
                      <a:alpha val="43137"/>
                    </a:srgbClr>
                  </a:outerShdw>
                </a:effectLst>
                <a:latin typeface="Times New Roman" pitchFamily="18" charset="0"/>
              </a:rPr>
              <a:t>Periodic and Nonperiodic</a:t>
            </a:r>
          </a:p>
        </p:txBody>
      </p:sp>
      <p:sp>
        <p:nvSpPr>
          <p:cNvPr id="33802" name="Rectangle 10"/>
          <p:cNvSpPr>
            <a:spLocks noChangeArrowheads="1"/>
          </p:cNvSpPr>
          <p:nvPr/>
        </p:nvSpPr>
        <p:spPr bwMode="auto">
          <a:xfrm>
            <a:off x="381000" y="1330325"/>
            <a:ext cx="7924800" cy="3108325"/>
          </a:xfrm>
          <a:prstGeom prst="rect">
            <a:avLst/>
          </a:prstGeom>
          <a:solidFill>
            <a:schemeClr val="bg1"/>
          </a:solidFill>
          <a:ln w="9525">
            <a:noFill/>
            <a:miter lim="800000"/>
            <a:headEnd/>
            <a:tailEnd/>
          </a:ln>
        </p:spPr>
        <p:txBody>
          <a:bodyPr>
            <a:spAutoFit/>
          </a:bodyPr>
          <a:lstStyle/>
          <a:p>
            <a:pPr algn="just" eaLnBrk="0" hangingPunct="0"/>
            <a:r>
              <a:rPr lang="en-US" sz="2800">
                <a:latin typeface="Times New Roman" pitchFamily="18" charset="0"/>
              </a:rPr>
              <a:t>A periodic signal completes a pattern within a measurable time frame, called a period, and repeats that pattern over subsequent identical periods. The completion of one full pattern is called a cycle. A nonperiodic signal changes without exhibiting a pattern or cycle that repeats over time. Both analog and digital signals.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a:ln/>
        </p:spPr>
        <p:txBody>
          <a:bodyPr/>
          <a:lstStyle/>
          <a:p>
            <a:r>
              <a:rPr lang="en-US"/>
              <a:t>3.</a:t>
            </a:r>
            <a:fld id="{1B088A31-625C-4DE6-AD4A-2B3F034D61FF}" type="slidenum">
              <a:rPr lang="en-US"/>
              <a:pPr/>
              <a:t>89</a:t>
            </a:fld>
            <a:endParaRPr lang="en-US"/>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i="0" dirty="0">
              <a:effectLst>
                <a:outerShdw blurRad="38100" dist="38100" dir="2700000" algn="tl">
                  <a:srgbClr val="FFFFFF"/>
                </a:outerShdw>
              </a:effectLst>
              <a:latin typeface="Times New Roman" pitchFamily="18" charset="0"/>
            </a:endParaRPr>
          </a:p>
        </p:txBody>
      </p:sp>
      <p:sp>
        <p:nvSpPr>
          <p:cNvPr id="911363" name="Text Box 3"/>
          <p:cNvSpPr txBox="1">
            <a:spLocks noChangeArrowheads="1"/>
          </p:cNvSpPr>
          <p:nvPr/>
        </p:nvSpPr>
        <p:spPr bwMode="auto">
          <a:xfrm>
            <a:off x="228600" y="406400"/>
            <a:ext cx="6878638" cy="1077913"/>
          </a:xfrm>
          <a:prstGeom prst="rect">
            <a:avLst/>
          </a:prstGeom>
          <a:noFill/>
          <a:ln w="9525">
            <a:noFill/>
            <a:miter lim="800000"/>
            <a:headEnd/>
            <a:tailEnd/>
          </a:ln>
          <a:effectLst/>
        </p:spPr>
        <p:txBody>
          <a:bodyPr wrap="none">
            <a:spAutoFit/>
          </a:bodyPr>
          <a:lstStyle/>
          <a:p>
            <a:pPr marL="0" lvl="2" eaLnBrk="0" hangingPunct="0">
              <a:defRPr/>
            </a:pPr>
            <a:r>
              <a:rPr lang="en-US" i="0" dirty="0">
                <a:effectLst>
                  <a:outerShdw blurRad="38100" dist="38100" dir="2700000" algn="tl">
                    <a:srgbClr val="C0C0C0"/>
                  </a:outerShdw>
                </a:effectLst>
                <a:latin typeface="Times" pitchFamily="18" charset="0"/>
              </a:rPr>
              <a:t>3-2   PERIODIC ANALOG SIGNALS</a:t>
            </a:r>
          </a:p>
          <a:p>
            <a:pPr marL="0" lvl="2" eaLnBrk="0" hangingPunct="0">
              <a:defRPr/>
            </a:pPr>
            <a:endParaRPr lang="en-US" i="0" dirty="0">
              <a:effectLst>
                <a:outerShdw blurRad="38100" dist="38100" dir="2700000" algn="tl">
                  <a:srgbClr val="C0C0C0"/>
                </a:outerShdw>
              </a:effectLst>
              <a:latin typeface="Times" pitchFamily="18" charset="0"/>
            </a:endParaRPr>
          </a:p>
        </p:txBody>
      </p:sp>
      <p:sp>
        <p:nvSpPr>
          <p:cNvPr id="35844"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sz="1800" i="0">
              <a:latin typeface="Times New Roman" pitchFamily="18" charset="0"/>
            </a:endParaRPr>
          </a:p>
        </p:txBody>
      </p:sp>
      <p:sp>
        <p:nvSpPr>
          <p:cNvPr id="35845" name="Rectangle 8"/>
          <p:cNvSpPr>
            <a:spLocks noChangeArrowheads="1"/>
          </p:cNvSpPr>
          <p:nvPr/>
        </p:nvSpPr>
        <p:spPr bwMode="auto">
          <a:xfrm>
            <a:off x="228600" y="1658938"/>
            <a:ext cx="8229600" cy="3540125"/>
          </a:xfrm>
          <a:prstGeom prst="rect">
            <a:avLst/>
          </a:prstGeom>
          <a:noFill/>
          <a:ln w="9525">
            <a:noFill/>
            <a:miter lim="800000"/>
            <a:headEnd/>
            <a:tailEnd/>
          </a:ln>
        </p:spPr>
        <p:txBody>
          <a:bodyPr>
            <a:spAutoFit/>
          </a:bodyPr>
          <a:lstStyle/>
          <a:p>
            <a:pPr algn="just" eaLnBrk="0" hangingPunct="0"/>
            <a:r>
              <a:rPr lang="en-US">
                <a:latin typeface="Times-Roman"/>
              </a:rPr>
              <a:t>Periodic analog signals can be classified as simple or composite. A simple periodic analog signal, a sine wave, cannot be decomposed into simpler signals. A composite periodic analog signal is composed of multiple sine waves.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2"/>
          </p:nvPr>
        </p:nvSpPr>
        <p:spPr>
          <a:extLst>
            <a:ext uri="{909E8E84-426E-40DD-AFC4-6F175D3DCCD1}"/>
            <a:ext uri="{91240B29-F687-4F45-9708-019B960494DF}"/>
          </a:extLst>
        </p:spPr>
        <p:txBody>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1200" i="0" dirty="0" smtClean="0">
                <a:latin typeface="Arial" pitchFamily="34" charset="0"/>
              </a:rPr>
              <a:t>1.</a:t>
            </a:r>
            <a:fld id="{C282798F-0C0F-45C0-B080-BE15B1CBC674}" type="slidenum">
              <a:rPr lang="en-US" sz="1200" i="0" smtClean="0">
                <a:latin typeface="Arial" pitchFamily="34" charset="0"/>
              </a:rPr>
              <a:pPr>
                <a:defRPr/>
              </a:pPr>
              <a:t>9</a:t>
            </a:fld>
            <a:endParaRPr lang="en-US" sz="1200" i="0" dirty="0" smtClean="0">
              <a:latin typeface="Arial" pitchFamily="34" charset="0"/>
            </a:endParaRPr>
          </a:p>
        </p:txBody>
      </p:sp>
      <p:sp>
        <p:nvSpPr>
          <p:cNvPr id="3789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378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789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378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78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789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378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4441825"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1.2.1 Network Criteria</a:t>
            </a:r>
          </a:p>
        </p:txBody>
      </p:sp>
      <p:sp>
        <p:nvSpPr>
          <p:cNvPr id="37898" name="Rectangle 10"/>
          <p:cNvSpPr>
            <a:spLocks noChangeArrowheads="1"/>
          </p:cNvSpPr>
          <p:nvPr/>
        </p:nvSpPr>
        <p:spPr bwMode="auto">
          <a:xfrm>
            <a:off x="381000" y="1293813"/>
            <a:ext cx="7924800" cy="1384300"/>
          </a:xfrm>
          <a:prstGeom prst="rect">
            <a:avLst/>
          </a:prstGeom>
          <a:solidFill>
            <a:schemeClr val="bg1"/>
          </a:solidFill>
          <a:ln w="9525">
            <a:noFill/>
            <a:miter lim="800000"/>
            <a:headEnd/>
            <a:tailEnd/>
          </a:ln>
        </p:spPr>
        <p:txBody>
          <a:bodyPr>
            <a:spAutoFit/>
          </a:bodyPr>
          <a:lstStyle/>
          <a:p>
            <a:pPr algn="just"/>
            <a:r>
              <a:rPr lang="en-US" sz="2800">
                <a:latin typeface="Times New Roman" pitchFamily="18" charset="0"/>
              </a:rPr>
              <a:t>A network must be able to meet a certain number of criteria. The most important of these are performance, reliability, and security.</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p:cNvSpPr>
            <a:spLocks noGrp="1" noChangeArrowheads="1"/>
          </p:cNvSpPr>
          <p:nvPr>
            <p:ph type="sldNum" sz="quarter" idx="12"/>
          </p:nvPr>
        </p:nvSpPr>
        <p:spPr>
          <a:ln/>
        </p:spPr>
        <p:txBody>
          <a:bodyPr/>
          <a:lstStyle/>
          <a:p>
            <a:r>
              <a:rPr lang="en-US"/>
              <a:t>3.</a:t>
            </a:r>
            <a:fld id="{E52E42EC-25E2-470A-ADCB-C9DF9DE682C4}" type="slidenum">
              <a:rPr lang="en-US"/>
              <a:pPr/>
              <a:t>90</a:t>
            </a:fld>
            <a:endParaRPr lang="en-US"/>
          </a:p>
        </p:txBody>
      </p:sp>
      <p:sp>
        <p:nvSpPr>
          <p:cNvPr id="3789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b="0" i="0">
              <a:latin typeface="Tahoma" pitchFamily="34" charset="0"/>
            </a:endParaRPr>
          </a:p>
        </p:txBody>
      </p:sp>
      <p:sp>
        <p:nvSpPr>
          <p:cNvPr id="378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789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b="0" i="0">
              <a:latin typeface="Tahoma" pitchFamily="34" charset="0"/>
            </a:endParaRPr>
          </a:p>
        </p:txBody>
      </p:sp>
      <p:sp>
        <p:nvSpPr>
          <p:cNvPr id="378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78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3789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b="0" i="0">
              <a:latin typeface="Tahoma" pitchFamily="34" charset="0"/>
            </a:endParaRPr>
          </a:p>
        </p:txBody>
      </p:sp>
      <p:sp>
        <p:nvSpPr>
          <p:cNvPr id="378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b="0" i="0">
              <a:latin typeface="Tahoma" pitchFamily="34" charset="0"/>
            </a:endParaRPr>
          </a:p>
        </p:txBody>
      </p:sp>
      <p:sp>
        <p:nvSpPr>
          <p:cNvPr id="8202" name="Text Box 9"/>
          <p:cNvSpPr txBox="1">
            <a:spLocks noChangeArrowheads="1"/>
          </p:cNvSpPr>
          <p:nvPr/>
        </p:nvSpPr>
        <p:spPr bwMode="auto">
          <a:xfrm>
            <a:off x="1143000" y="0"/>
            <a:ext cx="3309938" cy="646113"/>
          </a:xfrm>
          <a:prstGeom prst="rect">
            <a:avLst/>
          </a:prstGeom>
          <a:noFill/>
          <a:ln>
            <a:noFill/>
          </a:ln>
          <a:extLst>
            <a:ext uri="{909E8E84-426E-40DD-AFC4-6F175D3DCCD1}"/>
            <a:ext uri="{91240B29-F687-4F45-9708-019B960494DF}"/>
          </a:extLst>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3.2.1  </a:t>
            </a:r>
            <a:r>
              <a:rPr lang="en-US" sz="3600" dirty="0">
                <a:solidFill>
                  <a:schemeClr val="hlink"/>
                </a:solidFill>
                <a:effectLst>
                  <a:outerShdw blurRad="38100" dist="38100" dir="2700000" algn="tl">
                    <a:srgbClr val="000000">
                      <a:alpha val="43137"/>
                    </a:srgbClr>
                  </a:outerShdw>
                </a:effectLst>
                <a:latin typeface="Times New Roman" pitchFamily="18" charset="0"/>
              </a:rPr>
              <a:t>Sine Wave</a:t>
            </a:r>
          </a:p>
        </p:txBody>
      </p:sp>
      <p:sp>
        <p:nvSpPr>
          <p:cNvPr id="37898" name="Rectangle 10"/>
          <p:cNvSpPr>
            <a:spLocks noChangeArrowheads="1"/>
          </p:cNvSpPr>
          <p:nvPr/>
        </p:nvSpPr>
        <p:spPr bwMode="auto">
          <a:xfrm>
            <a:off x="381000" y="1293813"/>
            <a:ext cx="7924800" cy="2677656"/>
          </a:xfrm>
          <a:prstGeom prst="rect">
            <a:avLst/>
          </a:prstGeom>
          <a:solidFill>
            <a:schemeClr val="bg1"/>
          </a:solidFill>
          <a:ln w="9525">
            <a:noFill/>
            <a:miter lim="800000"/>
            <a:headEnd/>
            <a:tailEnd/>
          </a:ln>
        </p:spPr>
        <p:txBody>
          <a:bodyPr>
            <a:spAutoFit/>
          </a:bodyPr>
          <a:lstStyle/>
          <a:p>
            <a:pPr algn="just" eaLnBrk="0" hangingPunct="0">
              <a:buFont typeface="Wingdings" pitchFamily="2" charset="2"/>
              <a:buChar char="q"/>
            </a:pPr>
            <a:r>
              <a:rPr lang="en-US" sz="2800" dirty="0">
                <a:latin typeface="Times New Roman" pitchFamily="18" charset="0"/>
              </a:rPr>
              <a:t>The sine wave is the most fundamental form of a periodic analog </a:t>
            </a:r>
            <a:r>
              <a:rPr lang="en-US" sz="2800" dirty="0" smtClean="0">
                <a:latin typeface="Times New Roman" pitchFamily="18" charset="0"/>
              </a:rPr>
              <a:t>signal. </a:t>
            </a:r>
          </a:p>
          <a:p>
            <a:pPr algn="just" eaLnBrk="0" hangingPunct="0"/>
            <a:endParaRPr lang="en-US" sz="2800" dirty="0" smtClean="0">
              <a:latin typeface="Times New Roman" pitchFamily="18" charset="0"/>
            </a:endParaRPr>
          </a:p>
          <a:p>
            <a:pPr algn="just" eaLnBrk="0" hangingPunct="0">
              <a:buFont typeface="Wingdings" pitchFamily="2" charset="2"/>
              <a:buChar char="q"/>
            </a:pPr>
            <a:r>
              <a:rPr lang="en-US" sz="2800" dirty="0" smtClean="0">
                <a:latin typeface="Times New Roman" pitchFamily="18" charset="0"/>
              </a:rPr>
              <a:t>Figure </a:t>
            </a:r>
            <a:r>
              <a:rPr lang="en-US" sz="2800" dirty="0">
                <a:latin typeface="Times New Roman" pitchFamily="18" charset="0"/>
              </a:rPr>
              <a:t>3.3 shows a sine wave. Each cycle consists of a single arc above the time axis followed by a single arc below it.</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r>
              <a:rPr lang="en-US"/>
              <a:t>3.</a:t>
            </a:r>
            <a:fld id="{F1D83300-9148-47C2-B030-A5AE199D88EE}" type="slidenum">
              <a:rPr lang="en-US"/>
              <a:pPr/>
              <a:t>91</a:t>
            </a:fld>
            <a:endParaRPr lang="en-US"/>
          </a:p>
        </p:txBody>
      </p:sp>
      <p:sp>
        <p:nvSpPr>
          <p:cNvPr id="39938"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3.3:  </a:t>
            </a:r>
            <a:r>
              <a:rPr lang="en-US" sz="2000">
                <a:latin typeface="Times-BoldItalic"/>
              </a:rPr>
              <a:t>A sine wave</a:t>
            </a:r>
          </a:p>
        </p:txBody>
      </p:sp>
      <p:pic>
        <p:nvPicPr>
          <p:cNvPr id="1027" name="Picture 3"/>
          <p:cNvPicPr>
            <a:picLocks noChangeAspect="1" noChangeArrowheads="1"/>
          </p:cNvPicPr>
          <p:nvPr/>
        </p:nvPicPr>
        <p:blipFill>
          <a:blip r:embed="rId3"/>
          <a:srcRect/>
          <a:stretch>
            <a:fillRect/>
          </a:stretch>
        </p:blipFill>
        <p:spPr bwMode="auto">
          <a:xfrm>
            <a:off x="1066800" y="3130550"/>
            <a:ext cx="5410200" cy="1136650"/>
          </a:xfrm>
          <a:prstGeom prst="rect">
            <a:avLst/>
          </a:prstGeom>
          <a:noFill/>
          <a:ln w="9525">
            <a:noFill/>
            <a:miter lim="800000"/>
            <a:headEnd/>
            <a:tailEnd/>
          </a:ln>
        </p:spPr>
      </p:pic>
      <p:pic>
        <p:nvPicPr>
          <p:cNvPr id="39940" name="Picture 4"/>
          <p:cNvPicPr>
            <a:picLocks noChangeAspect="1" noChangeArrowheads="1"/>
          </p:cNvPicPr>
          <p:nvPr/>
        </p:nvPicPr>
        <p:blipFill>
          <a:blip r:embed="rId4"/>
          <a:srcRect/>
          <a:stretch>
            <a:fillRect/>
          </a:stretch>
        </p:blipFill>
        <p:spPr bwMode="auto">
          <a:xfrm>
            <a:off x="762000" y="2241550"/>
            <a:ext cx="7024688" cy="19923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left)">
                                      <p:cBhvr>
                                        <p:cTn id="7" dur="2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12"/>
          </p:nvPr>
        </p:nvSpPr>
        <p:spPr>
          <a:ln/>
        </p:spPr>
        <p:txBody>
          <a:bodyPr/>
          <a:lstStyle/>
          <a:p>
            <a:r>
              <a:rPr lang="en-US"/>
              <a:t>3.</a:t>
            </a:r>
            <a:fld id="{EDA51AF5-DB3F-4202-BFBD-0526C85DE0C7}" type="slidenum">
              <a:rPr lang="en-US"/>
              <a:pPr/>
              <a:t>92</a:t>
            </a:fld>
            <a:endParaRPr lang="en-US"/>
          </a:p>
        </p:txBody>
      </p:sp>
      <p:sp>
        <p:nvSpPr>
          <p:cNvPr id="4198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sz="2000">
                <a:solidFill>
                  <a:srgbClr val="FF0000"/>
                </a:solidFill>
                <a:latin typeface="Times-BoldItalic"/>
              </a:rPr>
              <a:t>Figure 3.4:  </a:t>
            </a:r>
            <a:r>
              <a:rPr lang="en-US" sz="2000">
                <a:latin typeface="Times-BoldItalic"/>
              </a:rPr>
              <a:t>Two signals with two different amplitudes</a:t>
            </a:r>
          </a:p>
        </p:txBody>
      </p:sp>
      <p:pic>
        <p:nvPicPr>
          <p:cNvPr id="2050" name="Picture 2"/>
          <p:cNvPicPr>
            <a:picLocks noChangeAspect="1" noChangeArrowheads="1"/>
          </p:cNvPicPr>
          <p:nvPr/>
        </p:nvPicPr>
        <p:blipFill>
          <a:blip r:embed="rId3"/>
          <a:srcRect/>
          <a:stretch>
            <a:fillRect/>
          </a:stretch>
        </p:blipFill>
        <p:spPr bwMode="auto">
          <a:xfrm>
            <a:off x="644525" y="1003300"/>
            <a:ext cx="8194675" cy="5321300"/>
          </a:xfrm>
          <a:prstGeom prst="rect">
            <a:avLst/>
          </a:prstGeom>
          <a:noFill/>
          <a:ln w="9525">
            <a:noFill/>
            <a:miter lim="800000"/>
            <a:headEnd/>
            <a:tailEnd/>
          </a:ln>
        </p:spPr>
      </p:pic>
      <p:pic>
        <p:nvPicPr>
          <p:cNvPr id="2051" name="Picture 3"/>
          <p:cNvPicPr>
            <a:picLocks noChangeAspect="1" noChangeArrowheads="1"/>
          </p:cNvPicPr>
          <p:nvPr/>
        </p:nvPicPr>
        <p:blipFill>
          <a:blip r:embed="rId4"/>
          <a:srcRect/>
          <a:stretch>
            <a:fillRect/>
          </a:stretch>
        </p:blipFill>
        <p:spPr bwMode="auto">
          <a:xfrm>
            <a:off x="1803400" y="4572000"/>
            <a:ext cx="1316038" cy="952500"/>
          </a:xfrm>
          <a:prstGeom prst="rect">
            <a:avLst/>
          </a:prstGeom>
          <a:noFill/>
          <a:ln w="9525">
            <a:noFill/>
            <a:miter lim="800000"/>
            <a:headEnd/>
            <a:tailEnd/>
          </a:ln>
        </p:spPr>
      </p:pic>
      <p:pic>
        <p:nvPicPr>
          <p:cNvPr id="6" name="Picture 3"/>
          <p:cNvPicPr>
            <a:picLocks noChangeAspect="1" noChangeArrowheads="1"/>
          </p:cNvPicPr>
          <p:nvPr/>
        </p:nvPicPr>
        <p:blipFill>
          <a:blip r:embed="rId4"/>
          <a:srcRect/>
          <a:stretch>
            <a:fillRect/>
          </a:stretch>
        </p:blipFill>
        <p:spPr bwMode="auto">
          <a:xfrm>
            <a:off x="1790700" y="1257300"/>
            <a:ext cx="1314450" cy="952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80">
                                          <p:stCondLst>
                                            <p:cond delay="0"/>
                                          </p:stCondLst>
                                        </p:cTn>
                                        <p:tgtEl>
                                          <p:spTgt spid="6"/>
                                        </p:tgtEl>
                                      </p:cBhvr>
                                    </p:animEffect>
                                    <p:anim calcmode="lin" valueType="num">
                                      <p:cBhvr>
                                        <p:cTn id="1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7" dur="26">
                                          <p:stCondLst>
                                            <p:cond delay="650"/>
                                          </p:stCondLst>
                                        </p:cTn>
                                        <p:tgtEl>
                                          <p:spTgt spid="6"/>
                                        </p:tgtEl>
                                      </p:cBhvr>
                                      <p:to x="100000" y="60000"/>
                                    </p:animScale>
                                    <p:animScale>
                                      <p:cBhvr>
                                        <p:cTn id="18" dur="166" decel="50000">
                                          <p:stCondLst>
                                            <p:cond delay="676"/>
                                          </p:stCondLst>
                                        </p:cTn>
                                        <p:tgtEl>
                                          <p:spTgt spid="6"/>
                                        </p:tgtEl>
                                      </p:cBhvr>
                                      <p:to x="100000" y="100000"/>
                                    </p:animScale>
                                    <p:animScale>
                                      <p:cBhvr>
                                        <p:cTn id="19" dur="26">
                                          <p:stCondLst>
                                            <p:cond delay="1312"/>
                                          </p:stCondLst>
                                        </p:cTn>
                                        <p:tgtEl>
                                          <p:spTgt spid="6"/>
                                        </p:tgtEl>
                                      </p:cBhvr>
                                      <p:to x="100000" y="80000"/>
                                    </p:animScale>
                                    <p:animScale>
                                      <p:cBhvr>
                                        <p:cTn id="20" dur="166" decel="50000">
                                          <p:stCondLst>
                                            <p:cond delay="1338"/>
                                          </p:stCondLst>
                                        </p:cTn>
                                        <p:tgtEl>
                                          <p:spTgt spid="6"/>
                                        </p:tgtEl>
                                      </p:cBhvr>
                                      <p:to x="100000" y="100000"/>
                                    </p:animScale>
                                    <p:animScale>
                                      <p:cBhvr>
                                        <p:cTn id="21" dur="26">
                                          <p:stCondLst>
                                            <p:cond delay="1642"/>
                                          </p:stCondLst>
                                        </p:cTn>
                                        <p:tgtEl>
                                          <p:spTgt spid="6"/>
                                        </p:tgtEl>
                                      </p:cBhvr>
                                      <p:to x="100000" y="90000"/>
                                    </p:animScale>
                                    <p:animScale>
                                      <p:cBhvr>
                                        <p:cTn id="22" dur="166" decel="50000">
                                          <p:stCondLst>
                                            <p:cond delay="1668"/>
                                          </p:stCondLst>
                                        </p:cTn>
                                        <p:tgtEl>
                                          <p:spTgt spid="6"/>
                                        </p:tgtEl>
                                      </p:cBhvr>
                                      <p:to x="100000" y="100000"/>
                                    </p:animScale>
                                    <p:animScale>
                                      <p:cBhvr>
                                        <p:cTn id="23" dur="26">
                                          <p:stCondLst>
                                            <p:cond delay="1808"/>
                                          </p:stCondLst>
                                        </p:cTn>
                                        <p:tgtEl>
                                          <p:spTgt spid="6"/>
                                        </p:tgtEl>
                                      </p:cBhvr>
                                      <p:to x="100000" y="95000"/>
                                    </p:animScale>
                                    <p:animScale>
                                      <p:cBhvr>
                                        <p:cTn id="24" dur="166" decel="50000">
                                          <p:stCondLst>
                                            <p:cond delay="1834"/>
                                          </p:stCondLst>
                                        </p:cTn>
                                        <p:tgtEl>
                                          <p:spTgt spid="6"/>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Effect transition="in" filter="wipe(down)">
                                      <p:cBhvr>
                                        <p:cTn id="29" dur="580">
                                          <p:stCondLst>
                                            <p:cond delay="0"/>
                                          </p:stCondLst>
                                        </p:cTn>
                                        <p:tgtEl>
                                          <p:spTgt spid="2051"/>
                                        </p:tgtEl>
                                      </p:cBhvr>
                                    </p:animEffect>
                                    <p:anim calcmode="lin" valueType="num">
                                      <p:cBhvr>
                                        <p:cTn id="30" dur="1822" tmFilter="0,0; 0.14,0.36; 0.43,0.73; 0.71,0.91; 1.0,1.0">
                                          <p:stCondLst>
                                            <p:cond delay="0"/>
                                          </p:stCondLst>
                                        </p:cTn>
                                        <p:tgtEl>
                                          <p:spTgt spid="2051"/>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2051"/>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2051"/>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2051"/>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2051"/>
                                        </p:tgtEl>
                                        <p:attrNameLst>
                                          <p:attrName>ppt_y</p:attrName>
                                        </p:attrNameLst>
                                      </p:cBhvr>
                                      <p:tavLst>
                                        <p:tav tm="0" fmla="#ppt_y-sin(pi*$)/81">
                                          <p:val>
                                            <p:fltVal val="0"/>
                                          </p:val>
                                        </p:tav>
                                        <p:tav tm="100000">
                                          <p:val>
                                            <p:fltVal val="1"/>
                                          </p:val>
                                        </p:tav>
                                      </p:tavLst>
                                    </p:anim>
                                    <p:animScale>
                                      <p:cBhvr>
                                        <p:cTn id="35" dur="26">
                                          <p:stCondLst>
                                            <p:cond delay="650"/>
                                          </p:stCondLst>
                                        </p:cTn>
                                        <p:tgtEl>
                                          <p:spTgt spid="2051"/>
                                        </p:tgtEl>
                                      </p:cBhvr>
                                      <p:to x="100000" y="60000"/>
                                    </p:animScale>
                                    <p:animScale>
                                      <p:cBhvr>
                                        <p:cTn id="36" dur="166" decel="50000">
                                          <p:stCondLst>
                                            <p:cond delay="676"/>
                                          </p:stCondLst>
                                        </p:cTn>
                                        <p:tgtEl>
                                          <p:spTgt spid="2051"/>
                                        </p:tgtEl>
                                      </p:cBhvr>
                                      <p:to x="100000" y="100000"/>
                                    </p:animScale>
                                    <p:animScale>
                                      <p:cBhvr>
                                        <p:cTn id="37" dur="26">
                                          <p:stCondLst>
                                            <p:cond delay="1312"/>
                                          </p:stCondLst>
                                        </p:cTn>
                                        <p:tgtEl>
                                          <p:spTgt spid="2051"/>
                                        </p:tgtEl>
                                      </p:cBhvr>
                                      <p:to x="100000" y="80000"/>
                                    </p:animScale>
                                    <p:animScale>
                                      <p:cBhvr>
                                        <p:cTn id="38" dur="166" decel="50000">
                                          <p:stCondLst>
                                            <p:cond delay="1338"/>
                                          </p:stCondLst>
                                        </p:cTn>
                                        <p:tgtEl>
                                          <p:spTgt spid="2051"/>
                                        </p:tgtEl>
                                      </p:cBhvr>
                                      <p:to x="100000" y="100000"/>
                                    </p:animScale>
                                    <p:animScale>
                                      <p:cBhvr>
                                        <p:cTn id="39" dur="26">
                                          <p:stCondLst>
                                            <p:cond delay="1642"/>
                                          </p:stCondLst>
                                        </p:cTn>
                                        <p:tgtEl>
                                          <p:spTgt spid="2051"/>
                                        </p:tgtEl>
                                      </p:cBhvr>
                                      <p:to x="100000" y="90000"/>
                                    </p:animScale>
                                    <p:animScale>
                                      <p:cBhvr>
                                        <p:cTn id="40" dur="166" decel="50000">
                                          <p:stCondLst>
                                            <p:cond delay="1668"/>
                                          </p:stCondLst>
                                        </p:cTn>
                                        <p:tgtEl>
                                          <p:spTgt spid="2051"/>
                                        </p:tgtEl>
                                      </p:cBhvr>
                                      <p:to x="100000" y="100000"/>
                                    </p:animScale>
                                    <p:animScale>
                                      <p:cBhvr>
                                        <p:cTn id="41" dur="26">
                                          <p:stCondLst>
                                            <p:cond delay="1808"/>
                                          </p:stCondLst>
                                        </p:cTn>
                                        <p:tgtEl>
                                          <p:spTgt spid="2051"/>
                                        </p:tgtEl>
                                      </p:cBhvr>
                                      <p:to x="100000" y="95000"/>
                                    </p:animScale>
                                    <p:animScale>
                                      <p:cBhvr>
                                        <p:cTn id="42" dur="166" decel="50000">
                                          <p:stCondLst>
                                            <p:cond delay="1834"/>
                                          </p:stCondLst>
                                        </p:cTn>
                                        <p:tgtEl>
                                          <p:spTgt spid="205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a:ln/>
        </p:spPr>
        <p:txBody>
          <a:bodyPr/>
          <a:lstStyle/>
          <a:p>
            <a:r>
              <a:rPr lang="en-US"/>
              <a:t>3.</a:t>
            </a:r>
            <a:fld id="{637D13A5-B710-47AC-BF75-E24F2BE883CF}" type="slidenum">
              <a:rPr lang="en-US"/>
              <a:pPr/>
              <a:t>93</a:t>
            </a:fld>
            <a:endParaRPr lang="en-US"/>
          </a:p>
        </p:txBody>
      </p:sp>
      <p:sp>
        <p:nvSpPr>
          <p:cNvPr id="44035" name="Text Box 20"/>
          <p:cNvSpPr txBox="1">
            <a:spLocks noChangeArrowheads="1"/>
          </p:cNvSpPr>
          <p:nvPr/>
        </p:nvSpPr>
        <p:spPr bwMode="auto">
          <a:xfrm>
            <a:off x="76200" y="696913"/>
            <a:ext cx="8839200" cy="3108325"/>
          </a:xfrm>
          <a:prstGeom prst="rect">
            <a:avLst/>
          </a:prstGeom>
          <a:noFill/>
          <a:ln w="9525">
            <a:noFill/>
            <a:miter lim="800000"/>
            <a:headEnd/>
            <a:tailEnd/>
          </a:ln>
        </p:spPr>
        <p:txBody>
          <a:bodyPr>
            <a:spAutoFit/>
          </a:bodyPr>
          <a:lstStyle/>
          <a:p>
            <a:pPr algn="just" eaLnBrk="0" hangingPunct="0"/>
            <a:r>
              <a:rPr lang="en-US" sz="2800" b="0" i="0" dirty="0">
                <a:latin typeface="Times New Roman" pitchFamily="18" charset="0"/>
                <a:cs typeface="Times New Roman" pitchFamily="18" charset="0"/>
              </a:rPr>
              <a:t>The power in your house can be represented by a sine wave with a peak amplitude of 155 to 170 V. However, it is common knowledge that the voltage of the power in U.S. homes is 110 to 120 V. This discrepancy is due to the fact that these are root mean square (</a:t>
            </a:r>
            <a:r>
              <a:rPr lang="en-US" sz="2800" b="0" i="0" dirty="0" err="1">
                <a:latin typeface="Times New Roman" pitchFamily="18" charset="0"/>
                <a:cs typeface="Times New Roman" pitchFamily="18" charset="0"/>
              </a:rPr>
              <a:t>rms</a:t>
            </a:r>
            <a:r>
              <a:rPr lang="en-US" sz="2800" b="0" i="0" dirty="0">
                <a:latin typeface="Times New Roman" pitchFamily="18" charset="0"/>
                <a:cs typeface="Times New Roman" pitchFamily="18" charset="0"/>
              </a:rPr>
              <a:t>) values. The signal is squared and then the average amplitude is calculated. The peak value is equal to 21/2 × </a:t>
            </a:r>
            <a:r>
              <a:rPr lang="en-US" sz="2800" b="0" i="0" dirty="0" err="1">
                <a:latin typeface="Times New Roman" pitchFamily="18" charset="0"/>
                <a:cs typeface="Times New Roman" pitchFamily="18" charset="0"/>
              </a:rPr>
              <a:t>rms</a:t>
            </a:r>
            <a:r>
              <a:rPr lang="en-US" sz="2800" b="0" i="0" dirty="0">
                <a:latin typeface="Times New Roman" pitchFamily="18" charset="0"/>
                <a:cs typeface="Times New Roman" pitchFamily="18" charset="0"/>
              </a:rPr>
              <a:t> value.</a:t>
            </a:r>
          </a:p>
        </p:txBody>
      </p:sp>
      <p:grpSp>
        <p:nvGrpSpPr>
          <p:cNvPr id="2" name="Group 23"/>
          <p:cNvGrpSpPr>
            <a:grpSpLocks/>
          </p:cNvGrpSpPr>
          <p:nvPr/>
        </p:nvGrpSpPr>
        <p:grpSpPr bwMode="auto">
          <a:xfrm>
            <a:off x="0" y="0"/>
            <a:ext cx="9144000" cy="609600"/>
            <a:chOff x="0" y="2448"/>
            <a:chExt cx="5760" cy="384"/>
          </a:xfrm>
        </p:grpSpPr>
        <p:sp>
          <p:nvSpPr>
            <p:cNvPr id="4403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3.1</a:t>
              </a:r>
            </a:p>
          </p:txBody>
        </p:sp>
      </p:gr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a:ln/>
        </p:spPr>
        <p:txBody>
          <a:bodyPr/>
          <a:lstStyle/>
          <a:p>
            <a:r>
              <a:rPr lang="en-US"/>
              <a:t>3.</a:t>
            </a:r>
            <a:fld id="{BDE46C3D-2856-43A0-A0B4-0F0B93EE22E7}" type="slidenum">
              <a:rPr lang="en-US"/>
              <a:pPr/>
              <a:t>94</a:t>
            </a:fld>
            <a:endParaRPr lang="en-US"/>
          </a:p>
        </p:txBody>
      </p:sp>
      <p:sp>
        <p:nvSpPr>
          <p:cNvPr id="46083" name="Text Box 20"/>
          <p:cNvSpPr txBox="1">
            <a:spLocks noChangeArrowheads="1"/>
          </p:cNvSpPr>
          <p:nvPr/>
        </p:nvSpPr>
        <p:spPr bwMode="auto">
          <a:xfrm>
            <a:off x="76200" y="696913"/>
            <a:ext cx="8839200" cy="13843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voltage of a battery is a constant; this constant value can be considered a sine wave, as we will see later. For example, the peak value of an AA battery is normally 1.5 V.</a:t>
            </a:r>
          </a:p>
        </p:txBody>
      </p:sp>
      <p:grpSp>
        <p:nvGrpSpPr>
          <p:cNvPr id="2" name="Group 23"/>
          <p:cNvGrpSpPr>
            <a:grpSpLocks/>
          </p:cNvGrpSpPr>
          <p:nvPr/>
        </p:nvGrpSpPr>
        <p:grpSpPr bwMode="auto">
          <a:xfrm>
            <a:off x="0" y="0"/>
            <a:ext cx="9144000" cy="609600"/>
            <a:chOff x="0" y="2448"/>
            <a:chExt cx="5760" cy="384"/>
          </a:xfrm>
        </p:grpSpPr>
        <p:sp>
          <p:nvSpPr>
            <p:cNvPr id="46085"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3.2</a:t>
              </a:r>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3"/>
          <p:cNvSpPr>
            <a:spLocks noGrp="1" noChangeArrowheads="1"/>
          </p:cNvSpPr>
          <p:nvPr>
            <p:ph type="sldNum" sz="quarter" idx="12"/>
          </p:nvPr>
        </p:nvSpPr>
        <p:spPr>
          <a:ln/>
        </p:spPr>
        <p:txBody>
          <a:bodyPr/>
          <a:lstStyle/>
          <a:p>
            <a:r>
              <a:rPr lang="en-US"/>
              <a:t>3.</a:t>
            </a:r>
            <a:fld id="{4A1C1BCD-3D76-4D4E-A388-CF5EEF1F5A10}" type="slidenum">
              <a:rPr lang="en-US"/>
              <a:pPr/>
              <a:t>95</a:t>
            </a:fld>
            <a:endParaRPr lang="en-US"/>
          </a:p>
        </p:txBody>
      </p:sp>
      <p:grpSp>
        <p:nvGrpSpPr>
          <p:cNvPr id="2" name="Group 11"/>
          <p:cNvGrpSpPr>
            <a:grpSpLocks/>
          </p:cNvGrpSpPr>
          <p:nvPr/>
        </p:nvGrpSpPr>
        <p:grpSpPr bwMode="auto">
          <a:xfrm>
            <a:off x="3941" y="0"/>
            <a:ext cx="685800" cy="533400"/>
            <a:chOff x="144" y="144"/>
            <a:chExt cx="432" cy="336"/>
          </a:xfrm>
          <a:solidFill>
            <a:srgbClr val="3366FF"/>
          </a:solidFill>
        </p:grpSpPr>
        <p:grpSp>
          <p:nvGrpSpPr>
            <p:cNvPr id="3" name="Group 12"/>
            <p:cNvGrpSpPr>
              <a:grpSpLocks/>
            </p:cNvGrpSpPr>
            <p:nvPr/>
          </p:nvGrpSpPr>
          <p:grpSpPr bwMode="auto">
            <a:xfrm>
              <a:off x="144" y="256"/>
              <a:ext cx="432" cy="112"/>
              <a:chOff x="288" y="256"/>
              <a:chExt cx="432" cy="112"/>
            </a:xfrm>
            <a:grpFill/>
          </p:grpSpPr>
          <p:sp>
            <p:nvSpPr>
              <p:cNvPr id="665613" name="Rectangle 13"/>
              <p:cNvSpPr>
                <a:spLocks noChangeArrowheads="1"/>
              </p:cNvSpPr>
              <p:nvPr/>
            </p:nvSpPr>
            <p:spPr bwMode="auto">
              <a:xfrm>
                <a:off x="288" y="256"/>
                <a:ext cx="144" cy="112"/>
              </a:xfrm>
              <a:prstGeom prst="rect">
                <a:avLst/>
              </a:prstGeom>
              <a:grpFill/>
              <a:ln w="19050">
                <a:solidFill>
                  <a:schemeClr val="tx1"/>
                </a:solidFill>
                <a:miter lim="800000"/>
                <a:headEnd/>
                <a:tailEnd/>
              </a:ln>
              <a:effectLst/>
              <a:extLst>
                <a:ext uri="{AF507438-7753-43E0-B8FC-AC1667EBCBE1}"/>
              </a:extLst>
            </p:spPr>
            <p:txBody>
              <a:bodyPr wrap="none" anchor="ctr"/>
              <a:lstStyle/>
              <a:p>
                <a:pPr eaLnBrk="0" hangingPunct="0">
                  <a:defRPr/>
                </a:pPr>
                <a:endParaRPr lang="en-US" sz="1800" i="0" dirty="0">
                  <a:solidFill>
                    <a:srgbClr val="000000"/>
                  </a:solidFill>
                  <a:latin typeface="Tahoma" pitchFamily="34" charset="0"/>
                </a:endParaRPr>
              </a:p>
            </p:txBody>
          </p:sp>
          <p:sp>
            <p:nvSpPr>
              <p:cNvPr id="665614" name="Rectangle 14"/>
              <p:cNvSpPr>
                <a:spLocks noChangeArrowheads="1"/>
              </p:cNvSpPr>
              <p:nvPr/>
            </p:nvSpPr>
            <p:spPr bwMode="auto">
              <a:xfrm>
                <a:off x="576" y="256"/>
                <a:ext cx="144" cy="112"/>
              </a:xfrm>
              <a:prstGeom prst="rect">
                <a:avLst/>
              </a:prstGeom>
              <a:grpFill/>
              <a:ln w="19050">
                <a:solidFill>
                  <a:schemeClr val="tx1"/>
                </a:solidFill>
                <a:miter lim="800000"/>
                <a:headEnd/>
                <a:tailEnd/>
              </a:ln>
              <a:effectLst/>
              <a:extLst>
                <a:ext uri="{AF507438-7753-43E0-B8FC-AC1667EBCBE1}"/>
              </a:extLst>
            </p:spPr>
            <p:txBody>
              <a:bodyPr wrap="none" anchor="ctr"/>
              <a:lstStyle/>
              <a:p>
                <a:pPr eaLnBrk="0" hangingPunct="0">
                  <a:defRPr/>
                </a:pPr>
                <a:endParaRPr lang="en-US" sz="1800" i="0" dirty="0">
                  <a:solidFill>
                    <a:srgbClr val="000000"/>
                  </a:solidFill>
                  <a:latin typeface="Tahoma" pitchFamily="34" charset="0"/>
                </a:endParaRPr>
              </a:p>
            </p:txBody>
          </p:sp>
          <p:sp>
            <p:nvSpPr>
              <p:cNvPr id="665615" name="Rectangle 15"/>
              <p:cNvSpPr>
                <a:spLocks noChangeArrowheads="1"/>
              </p:cNvSpPr>
              <p:nvPr/>
            </p:nvSpPr>
            <p:spPr bwMode="auto">
              <a:xfrm>
                <a:off x="432" y="256"/>
                <a:ext cx="144" cy="112"/>
              </a:xfrm>
              <a:prstGeom prst="rect">
                <a:avLst/>
              </a:prstGeom>
              <a:grpFill/>
              <a:ln w="19050">
                <a:solidFill>
                  <a:schemeClr val="tx1"/>
                </a:solidFill>
                <a:miter lim="800000"/>
                <a:headEnd/>
                <a:tailEnd/>
              </a:ln>
              <a:effectLst/>
              <a:extLst>
                <a:ext uri="{AF507438-7753-43E0-B8FC-AC1667EBCBE1}"/>
              </a:extLst>
            </p:spPr>
            <p:txBody>
              <a:bodyPr wrap="none" anchor="ctr"/>
              <a:lstStyle/>
              <a:p>
                <a:pPr eaLnBrk="0" hangingPunct="0">
                  <a:defRPr/>
                </a:pPr>
                <a:endParaRPr lang="en-US" sz="1800" i="0" dirty="0">
                  <a:solidFill>
                    <a:srgbClr val="000000"/>
                  </a:solidFill>
                  <a:latin typeface="Tahoma" pitchFamily="34" charset="0"/>
                </a:endParaRPr>
              </a:p>
            </p:txBody>
          </p:sp>
        </p:grpSp>
        <p:grpSp>
          <p:nvGrpSpPr>
            <p:cNvPr id="4" name="Group 16"/>
            <p:cNvGrpSpPr>
              <a:grpSpLocks/>
            </p:cNvGrpSpPr>
            <p:nvPr/>
          </p:nvGrpSpPr>
          <p:grpSpPr bwMode="auto">
            <a:xfrm>
              <a:off x="144" y="144"/>
              <a:ext cx="432" cy="336"/>
              <a:chOff x="144" y="144"/>
              <a:chExt cx="432" cy="336"/>
            </a:xfrm>
            <a:grpFill/>
          </p:grpSpPr>
          <p:grpSp>
            <p:nvGrpSpPr>
              <p:cNvPr id="5" name="Group 17"/>
              <p:cNvGrpSpPr>
                <a:grpSpLocks/>
              </p:cNvGrpSpPr>
              <p:nvPr/>
            </p:nvGrpSpPr>
            <p:grpSpPr bwMode="auto">
              <a:xfrm>
                <a:off x="144" y="144"/>
                <a:ext cx="432" cy="112"/>
                <a:chOff x="288" y="256"/>
                <a:chExt cx="432" cy="112"/>
              </a:xfrm>
              <a:grpFill/>
            </p:grpSpPr>
            <p:sp>
              <p:nvSpPr>
                <p:cNvPr id="665618" name="Rectangle 18"/>
                <p:cNvSpPr>
                  <a:spLocks noChangeArrowheads="1"/>
                </p:cNvSpPr>
                <p:nvPr/>
              </p:nvSpPr>
              <p:spPr bwMode="auto">
                <a:xfrm>
                  <a:off x="288" y="256"/>
                  <a:ext cx="144" cy="112"/>
                </a:xfrm>
                <a:prstGeom prst="rect">
                  <a:avLst/>
                </a:prstGeom>
                <a:grpFill/>
                <a:ln w="19050">
                  <a:solidFill>
                    <a:schemeClr val="tx1"/>
                  </a:solidFill>
                  <a:miter lim="800000"/>
                  <a:headEnd/>
                  <a:tailEnd/>
                </a:ln>
                <a:effectLst/>
                <a:extLst>
                  <a:ext uri="{AF507438-7753-43E0-B8FC-AC1667EBCBE1}"/>
                </a:extLst>
              </p:spPr>
              <p:txBody>
                <a:bodyPr wrap="none" anchor="ctr"/>
                <a:lstStyle/>
                <a:p>
                  <a:pPr eaLnBrk="0" hangingPunct="0">
                    <a:defRPr/>
                  </a:pPr>
                  <a:endParaRPr lang="en-US" sz="1800" i="0" dirty="0">
                    <a:solidFill>
                      <a:srgbClr val="000000"/>
                    </a:solidFill>
                    <a:latin typeface="Tahoma" pitchFamily="34" charset="0"/>
                  </a:endParaRPr>
                </a:p>
              </p:txBody>
            </p:sp>
            <p:sp>
              <p:nvSpPr>
                <p:cNvPr id="665619" name="Rectangle 19"/>
                <p:cNvSpPr>
                  <a:spLocks noChangeArrowheads="1"/>
                </p:cNvSpPr>
                <p:nvPr/>
              </p:nvSpPr>
              <p:spPr bwMode="auto">
                <a:xfrm>
                  <a:off x="576" y="256"/>
                  <a:ext cx="144" cy="112"/>
                </a:xfrm>
                <a:prstGeom prst="rect">
                  <a:avLst/>
                </a:prstGeom>
                <a:grpFill/>
                <a:ln w="19050">
                  <a:solidFill>
                    <a:schemeClr val="tx1"/>
                  </a:solidFill>
                  <a:miter lim="800000"/>
                  <a:headEnd/>
                  <a:tailEnd/>
                </a:ln>
                <a:effectLst/>
                <a:extLst>
                  <a:ext uri="{AF507438-7753-43E0-B8FC-AC1667EBCBE1}"/>
                </a:extLst>
              </p:spPr>
              <p:txBody>
                <a:bodyPr wrap="none" anchor="ctr"/>
                <a:lstStyle/>
                <a:p>
                  <a:pPr eaLnBrk="0" hangingPunct="0">
                    <a:defRPr/>
                  </a:pPr>
                  <a:endParaRPr lang="en-US" sz="1800" i="0" dirty="0">
                    <a:solidFill>
                      <a:srgbClr val="000000"/>
                    </a:solidFill>
                    <a:latin typeface="Tahoma" pitchFamily="34" charset="0"/>
                  </a:endParaRPr>
                </a:p>
              </p:txBody>
            </p:sp>
            <p:sp>
              <p:nvSpPr>
                <p:cNvPr id="665620" name="Rectangle 20"/>
                <p:cNvSpPr>
                  <a:spLocks noChangeArrowheads="1"/>
                </p:cNvSpPr>
                <p:nvPr/>
              </p:nvSpPr>
              <p:spPr bwMode="auto">
                <a:xfrm>
                  <a:off x="432" y="256"/>
                  <a:ext cx="144" cy="112"/>
                </a:xfrm>
                <a:prstGeom prst="rect">
                  <a:avLst/>
                </a:prstGeom>
                <a:grpFill/>
                <a:ln w="19050">
                  <a:solidFill>
                    <a:schemeClr val="tx1"/>
                  </a:solidFill>
                  <a:miter lim="800000"/>
                  <a:headEnd/>
                  <a:tailEnd/>
                </a:ln>
                <a:effectLst/>
                <a:extLst>
                  <a:ext uri="{AF507438-7753-43E0-B8FC-AC1667EBCBE1}"/>
                </a:extLst>
              </p:spPr>
              <p:txBody>
                <a:bodyPr wrap="none" anchor="ctr"/>
                <a:lstStyle/>
                <a:p>
                  <a:pPr eaLnBrk="0" hangingPunct="0">
                    <a:defRPr/>
                  </a:pPr>
                  <a:endParaRPr lang="en-US" sz="1800" i="0" dirty="0">
                    <a:solidFill>
                      <a:srgbClr val="000000"/>
                    </a:solidFill>
                    <a:latin typeface="Tahoma" pitchFamily="34" charset="0"/>
                  </a:endParaRPr>
                </a:p>
              </p:txBody>
            </p:sp>
          </p:grpSp>
          <p:grpSp>
            <p:nvGrpSpPr>
              <p:cNvPr id="6" name="Group 21"/>
              <p:cNvGrpSpPr>
                <a:grpSpLocks/>
              </p:cNvGrpSpPr>
              <p:nvPr/>
            </p:nvGrpSpPr>
            <p:grpSpPr bwMode="auto">
              <a:xfrm>
                <a:off x="144" y="368"/>
                <a:ext cx="432" cy="112"/>
                <a:chOff x="288" y="256"/>
                <a:chExt cx="432" cy="112"/>
              </a:xfrm>
              <a:grpFill/>
            </p:grpSpPr>
            <p:sp>
              <p:nvSpPr>
                <p:cNvPr id="665622" name="Rectangle 22"/>
                <p:cNvSpPr>
                  <a:spLocks noChangeArrowheads="1"/>
                </p:cNvSpPr>
                <p:nvPr/>
              </p:nvSpPr>
              <p:spPr bwMode="auto">
                <a:xfrm>
                  <a:off x="288" y="256"/>
                  <a:ext cx="144" cy="112"/>
                </a:xfrm>
                <a:prstGeom prst="rect">
                  <a:avLst/>
                </a:prstGeom>
                <a:grpFill/>
                <a:ln w="19050">
                  <a:solidFill>
                    <a:schemeClr val="tx1"/>
                  </a:solidFill>
                  <a:miter lim="800000"/>
                  <a:headEnd/>
                  <a:tailEnd/>
                </a:ln>
                <a:effectLst/>
                <a:extLst>
                  <a:ext uri="{AF507438-7753-43E0-B8FC-AC1667EBCBE1}"/>
                </a:extLst>
              </p:spPr>
              <p:txBody>
                <a:bodyPr wrap="none" anchor="ctr"/>
                <a:lstStyle/>
                <a:p>
                  <a:pPr eaLnBrk="0" hangingPunct="0">
                    <a:defRPr/>
                  </a:pPr>
                  <a:endParaRPr lang="en-US" sz="1800" i="0" dirty="0">
                    <a:solidFill>
                      <a:srgbClr val="000000"/>
                    </a:solidFill>
                    <a:latin typeface="Tahoma" pitchFamily="34" charset="0"/>
                  </a:endParaRPr>
                </a:p>
              </p:txBody>
            </p:sp>
            <p:sp>
              <p:nvSpPr>
                <p:cNvPr id="665623" name="Rectangle 23"/>
                <p:cNvSpPr>
                  <a:spLocks noChangeArrowheads="1"/>
                </p:cNvSpPr>
                <p:nvPr/>
              </p:nvSpPr>
              <p:spPr bwMode="auto">
                <a:xfrm>
                  <a:off x="576" y="256"/>
                  <a:ext cx="144" cy="112"/>
                </a:xfrm>
                <a:prstGeom prst="rect">
                  <a:avLst/>
                </a:prstGeom>
                <a:grpFill/>
                <a:ln w="19050">
                  <a:solidFill>
                    <a:schemeClr val="tx1"/>
                  </a:solidFill>
                  <a:miter lim="800000"/>
                  <a:headEnd/>
                  <a:tailEnd/>
                </a:ln>
                <a:effectLst/>
                <a:extLst>
                  <a:ext uri="{AF507438-7753-43E0-B8FC-AC1667EBCBE1}"/>
                </a:extLst>
              </p:spPr>
              <p:txBody>
                <a:bodyPr wrap="none" anchor="ctr"/>
                <a:lstStyle/>
                <a:p>
                  <a:pPr eaLnBrk="0" hangingPunct="0">
                    <a:defRPr/>
                  </a:pPr>
                  <a:endParaRPr lang="en-US" sz="1800" i="0" dirty="0">
                    <a:solidFill>
                      <a:srgbClr val="000000"/>
                    </a:solidFill>
                    <a:latin typeface="Tahoma" pitchFamily="34" charset="0"/>
                  </a:endParaRPr>
                </a:p>
              </p:txBody>
            </p:sp>
            <p:sp>
              <p:nvSpPr>
                <p:cNvPr id="665624" name="Rectangle 24"/>
                <p:cNvSpPr>
                  <a:spLocks noChangeArrowheads="1"/>
                </p:cNvSpPr>
                <p:nvPr/>
              </p:nvSpPr>
              <p:spPr bwMode="auto">
                <a:xfrm>
                  <a:off x="432" y="256"/>
                  <a:ext cx="144" cy="112"/>
                </a:xfrm>
                <a:prstGeom prst="rect">
                  <a:avLst/>
                </a:prstGeom>
                <a:grpFill/>
                <a:ln w="19050">
                  <a:solidFill>
                    <a:schemeClr val="tx1"/>
                  </a:solidFill>
                  <a:miter lim="800000"/>
                  <a:headEnd/>
                  <a:tailEnd/>
                </a:ln>
                <a:effectLst/>
                <a:extLst>
                  <a:ext uri="{AF507438-7753-43E0-B8FC-AC1667EBCBE1}"/>
                </a:extLst>
              </p:spPr>
              <p:txBody>
                <a:bodyPr wrap="none" anchor="ctr"/>
                <a:lstStyle/>
                <a:p>
                  <a:pPr eaLnBrk="0" hangingPunct="0">
                    <a:defRPr/>
                  </a:pPr>
                  <a:endParaRPr lang="en-US" sz="1800" i="0" dirty="0">
                    <a:solidFill>
                      <a:srgbClr val="000000"/>
                    </a:solidFill>
                    <a:latin typeface="Tahoma" pitchFamily="34" charset="0"/>
                  </a:endParaRPr>
                </a:p>
              </p:txBody>
            </p:sp>
          </p:grpSp>
        </p:grpSp>
      </p:grpSp>
      <p:sp>
        <p:nvSpPr>
          <p:cNvPr id="35" name="Rectangle 14"/>
          <p:cNvSpPr>
            <a:spLocks noChangeArrowheads="1"/>
          </p:cNvSpPr>
          <p:nvPr/>
        </p:nvSpPr>
        <p:spPr bwMode="auto">
          <a:xfrm>
            <a:off x="838200" y="71438"/>
            <a:ext cx="8153400" cy="461962"/>
          </a:xfrm>
          <a:prstGeom prst="rect">
            <a:avLst/>
          </a:prstGeom>
          <a:solidFill>
            <a:sysClr val="window" lastClr="FFFFFF"/>
          </a:solidFill>
          <a:ln>
            <a:noFill/>
          </a:ln>
          <a:extLst>
            <a:ext uri="{91240B29-F687-4F45-9708-019B960494DF}"/>
          </a:extLst>
        </p:spPr>
        <p:txBody>
          <a:bodyPr>
            <a:spAutoFit/>
          </a:bodyPr>
          <a:lstStyle/>
          <a:p>
            <a:pPr eaLnBrk="0" fontAlgn="auto" hangingPunct="0">
              <a:spcBef>
                <a:spcPts val="0"/>
              </a:spcBef>
              <a:spcAft>
                <a:spcPts val="0"/>
              </a:spcAft>
              <a:defRPr/>
            </a:pPr>
            <a:r>
              <a:rPr lang="en-US" sz="2400" i="0" kern="0" dirty="0">
                <a:solidFill>
                  <a:srgbClr val="FF0000"/>
                </a:solidFill>
                <a:latin typeface="Times-BoldItalic"/>
              </a:rPr>
              <a:t>Table 3.1</a:t>
            </a:r>
            <a:r>
              <a:rPr lang="en-US" sz="2000" b="0" i="0" kern="0" dirty="0">
                <a:solidFill>
                  <a:srgbClr val="FF0000"/>
                </a:solidFill>
                <a:latin typeface="Times-BoldItalic"/>
              </a:rPr>
              <a:t>: </a:t>
            </a:r>
            <a:r>
              <a:rPr lang="en-US" sz="2000" i="0" kern="0" dirty="0">
                <a:solidFill>
                  <a:srgbClr val="002060"/>
                </a:solidFill>
                <a:latin typeface="Times-BoldItalic"/>
              </a:rPr>
              <a:t>Units of period and frequency</a:t>
            </a:r>
          </a:p>
        </p:txBody>
      </p:sp>
      <p:pic>
        <p:nvPicPr>
          <p:cNvPr id="50179" name="Picture 2"/>
          <p:cNvPicPr>
            <a:picLocks noChangeAspect="1" noChangeArrowheads="1"/>
          </p:cNvPicPr>
          <p:nvPr/>
        </p:nvPicPr>
        <p:blipFill>
          <a:blip r:embed="rId3"/>
          <a:srcRect/>
          <a:stretch>
            <a:fillRect/>
          </a:stretch>
        </p:blipFill>
        <p:spPr bwMode="auto">
          <a:xfrm>
            <a:off x="381000" y="2201863"/>
            <a:ext cx="8213725" cy="2217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Grp="1" noChangeArrowheads="1"/>
          </p:cNvSpPr>
          <p:nvPr>
            <p:ph type="sldNum" sz="quarter" idx="12"/>
          </p:nvPr>
        </p:nvSpPr>
        <p:spPr>
          <a:ln/>
        </p:spPr>
        <p:txBody>
          <a:bodyPr/>
          <a:lstStyle/>
          <a:p>
            <a:r>
              <a:rPr lang="en-US"/>
              <a:t>3.</a:t>
            </a:r>
            <a:fld id="{24B948DF-6AB9-4378-8ACB-CF4C274626AC}" type="slidenum">
              <a:rPr lang="en-US"/>
              <a:pPr/>
              <a:t>96</a:t>
            </a:fld>
            <a:endParaRPr lang="en-US"/>
          </a:p>
        </p:txBody>
      </p:sp>
      <p:sp>
        <p:nvSpPr>
          <p:cNvPr id="52227" name="Text Box 20"/>
          <p:cNvSpPr txBox="1">
            <a:spLocks noChangeArrowheads="1"/>
          </p:cNvSpPr>
          <p:nvPr/>
        </p:nvSpPr>
        <p:spPr bwMode="auto">
          <a:xfrm>
            <a:off x="76200" y="696913"/>
            <a:ext cx="8839200" cy="523875"/>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Express a period of 100 ms in microseconds.</a:t>
            </a:r>
          </a:p>
        </p:txBody>
      </p:sp>
      <p:grpSp>
        <p:nvGrpSpPr>
          <p:cNvPr id="2" name="Group 23"/>
          <p:cNvGrpSpPr>
            <a:grpSpLocks/>
          </p:cNvGrpSpPr>
          <p:nvPr/>
        </p:nvGrpSpPr>
        <p:grpSpPr bwMode="auto">
          <a:xfrm>
            <a:off x="0" y="0"/>
            <a:ext cx="9144000" cy="609600"/>
            <a:chOff x="0" y="2448"/>
            <a:chExt cx="5760" cy="384"/>
          </a:xfrm>
        </p:grpSpPr>
        <p:sp>
          <p:nvSpPr>
            <p:cNvPr id="5223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3.4</a:t>
              </a:r>
            </a:p>
          </p:txBody>
        </p:sp>
      </p:grpSp>
      <p:sp>
        <p:nvSpPr>
          <p:cNvPr id="52229" name="Text Box 20"/>
          <p:cNvSpPr txBox="1">
            <a:spLocks noChangeArrowheads="1"/>
          </p:cNvSpPr>
          <p:nvPr/>
        </p:nvSpPr>
        <p:spPr bwMode="auto">
          <a:xfrm>
            <a:off x="76200" y="2524125"/>
            <a:ext cx="8839200" cy="523220"/>
          </a:xfrm>
          <a:prstGeom prst="rect">
            <a:avLst/>
          </a:prstGeom>
          <a:noFill/>
          <a:ln w="9525">
            <a:noFill/>
            <a:miter lim="800000"/>
            <a:headEnd/>
            <a:tailEnd/>
          </a:ln>
        </p:spPr>
        <p:txBody>
          <a:bodyPr>
            <a:spAutoFit/>
          </a:bodyPr>
          <a:lstStyle/>
          <a:p>
            <a:pPr algn="just" eaLnBrk="0" hangingPunct="0"/>
            <a:r>
              <a:rPr lang="en-US" sz="2800" i="0" dirty="0" smtClean="0">
                <a:solidFill>
                  <a:srgbClr val="FF0000"/>
                </a:solidFill>
                <a:latin typeface="Times New Roman" pitchFamily="18" charset="0"/>
                <a:cs typeface="Times New Roman" pitchFamily="18" charset="0"/>
              </a:rPr>
              <a:t>Solution</a:t>
            </a:r>
            <a:endParaRPr lang="en-US" sz="2800" i="0" dirty="0">
              <a:solidFill>
                <a:srgbClr val="FF0000"/>
              </a:solidFill>
              <a:latin typeface="Times New Roman" pitchFamily="18" charset="0"/>
              <a:cs typeface="Times New Roman" pitchFamily="18" charset="0"/>
            </a:endParaRPr>
          </a:p>
        </p:txBody>
      </p:sp>
      <p:pic>
        <p:nvPicPr>
          <p:cNvPr id="52230" name="Picture 2"/>
          <p:cNvPicPr>
            <a:picLocks noChangeAspect="1" noChangeArrowheads="1"/>
          </p:cNvPicPr>
          <p:nvPr/>
        </p:nvPicPr>
        <p:blipFill>
          <a:blip r:embed="rId3"/>
          <a:srcRect/>
          <a:stretch>
            <a:fillRect/>
          </a:stretch>
        </p:blipFill>
        <p:spPr bwMode="auto">
          <a:xfrm>
            <a:off x="152400" y="4267200"/>
            <a:ext cx="8810625" cy="64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Grp="1" noChangeArrowheads="1"/>
          </p:cNvSpPr>
          <p:nvPr>
            <p:ph type="sldNum" sz="quarter" idx="12"/>
          </p:nvPr>
        </p:nvSpPr>
        <p:spPr>
          <a:ln/>
        </p:spPr>
        <p:txBody>
          <a:bodyPr/>
          <a:lstStyle/>
          <a:p>
            <a:r>
              <a:rPr lang="en-US"/>
              <a:t>3.</a:t>
            </a:r>
            <a:fld id="{8F8095C3-C44E-43F7-81A1-0D86641FC3A1}" type="slidenum">
              <a:rPr lang="en-US"/>
              <a:pPr/>
              <a:t>97</a:t>
            </a:fld>
            <a:endParaRPr lang="en-US"/>
          </a:p>
        </p:txBody>
      </p:sp>
      <p:sp>
        <p:nvSpPr>
          <p:cNvPr id="54275" name="Text Box 20"/>
          <p:cNvSpPr txBox="1">
            <a:spLocks noChangeArrowheads="1"/>
          </p:cNvSpPr>
          <p:nvPr/>
        </p:nvSpPr>
        <p:spPr bwMode="auto">
          <a:xfrm>
            <a:off x="76200" y="696913"/>
            <a:ext cx="8839200" cy="13843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power we use at home has a frequency of 60 Hz (50 Hz in Europe). The period of this sine wave can be determined as follows:</a:t>
            </a:r>
          </a:p>
        </p:txBody>
      </p:sp>
      <p:grpSp>
        <p:nvGrpSpPr>
          <p:cNvPr id="2" name="Group 23"/>
          <p:cNvGrpSpPr>
            <a:grpSpLocks/>
          </p:cNvGrpSpPr>
          <p:nvPr/>
        </p:nvGrpSpPr>
        <p:grpSpPr bwMode="auto">
          <a:xfrm>
            <a:off x="0" y="0"/>
            <a:ext cx="9144000" cy="609600"/>
            <a:chOff x="0" y="2448"/>
            <a:chExt cx="5760" cy="384"/>
          </a:xfrm>
        </p:grpSpPr>
        <p:sp>
          <p:nvSpPr>
            <p:cNvPr id="54279"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3.3</a:t>
              </a:r>
            </a:p>
          </p:txBody>
        </p:sp>
      </p:grpSp>
      <p:sp>
        <p:nvSpPr>
          <p:cNvPr id="54277" name="Text Box 20"/>
          <p:cNvSpPr txBox="1">
            <a:spLocks noChangeArrowheads="1"/>
          </p:cNvSpPr>
          <p:nvPr/>
        </p:nvSpPr>
        <p:spPr bwMode="auto">
          <a:xfrm>
            <a:off x="76200" y="3797300"/>
            <a:ext cx="8839200" cy="1384300"/>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This means that the period of the power for our lights at home is 0.0116 s, or 16.6 ms. Our eyes are not sensitive enough to distinguish these rapid changes in amplitude.</a:t>
            </a:r>
          </a:p>
        </p:txBody>
      </p:sp>
      <p:pic>
        <p:nvPicPr>
          <p:cNvPr id="54278" name="Picture 2"/>
          <p:cNvPicPr>
            <a:picLocks noChangeAspect="1" noChangeArrowheads="1"/>
          </p:cNvPicPr>
          <p:nvPr/>
        </p:nvPicPr>
        <p:blipFill>
          <a:blip r:embed="rId3"/>
          <a:srcRect/>
          <a:stretch>
            <a:fillRect/>
          </a:stretch>
        </p:blipFill>
        <p:spPr bwMode="auto">
          <a:xfrm>
            <a:off x="1419225" y="2514600"/>
            <a:ext cx="6305550" cy="819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Grp="1" noChangeArrowheads="1"/>
          </p:cNvSpPr>
          <p:nvPr>
            <p:ph type="sldNum" sz="quarter" idx="12"/>
          </p:nvPr>
        </p:nvSpPr>
        <p:spPr>
          <a:ln/>
        </p:spPr>
        <p:txBody>
          <a:bodyPr/>
          <a:lstStyle/>
          <a:p>
            <a:r>
              <a:rPr lang="en-US"/>
              <a:t>3.</a:t>
            </a:r>
            <a:fld id="{EECAF1C7-5D8B-44E9-8380-391510EE2C77}" type="slidenum">
              <a:rPr lang="en-US"/>
              <a:pPr/>
              <a:t>98</a:t>
            </a:fld>
            <a:endParaRPr lang="en-US"/>
          </a:p>
        </p:txBody>
      </p:sp>
      <p:sp>
        <p:nvSpPr>
          <p:cNvPr id="56323" name="Text Box 20"/>
          <p:cNvSpPr txBox="1">
            <a:spLocks noChangeArrowheads="1"/>
          </p:cNvSpPr>
          <p:nvPr/>
        </p:nvSpPr>
        <p:spPr bwMode="auto">
          <a:xfrm>
            <a:off x="76200" y="696913"/>
            <a:ext cx="8839200" cy="954087"/>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The period of a signal is 100 ms. What is its frequency in kilohertz?.</a:t>
            </a:r>
          </a:p>
        </p:txBody>
      </p:sp>
      <p:grpSp>
        <p:nvGrpSpPr>
          <p:cNvPr id="2" name="Group 23"/>
          <p:cNvGrpSpPr>
            <a:grpSpLocks/>
          </p:cNvGrpSpPr>
          <p:nvPr/>
        </p:nvGrpSpPr>
        <p:grpSpPr bwMode="auto">
          <a:xfrm>
            <a:off x="0" y="0"/>
            <a:ext cx="9144000" cy="609600"/>
            <a:chOff x="0" y="2448"/>
            <a:chExt cx="5760" cy="384"/>
          </a:xfrm>
        </p:grpSpPr>
        <p:sp>
          <p:nvSpPr>
            <p:cNvPr id="5632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3.5</a:t>
              </a:r>
            </a:p>
          </p:txBody>
        </p:sp>
      </p:grpSp>
      <p:sp>
        <p:nvSpPr>
          <p:cNvPr id="56325" name="Text Box 20"/>
          <p:cNvSpPr txBox="1">
            <a:spLocks noChangeArrowheads="1"/>
          </p:cNvSpPr>
          <p:nvPr/>
        </p:nvSpPr>
        <p:spPr bwMode="auto">
          <a:xfrm>
            <a:off x="76200" y="2133600"/>
            <a:ext cx="8839200" cy="1384300"/>
          </a:xfrm>
          <a:prstGeom prst="rect">
            <a:avLst/>
          </a:prstGeom>
          <a:noFill/>
          <a:ln w="9525">
            <a:noFill/>
            <a:miter lim="800000"/>
            <a:headEnd/>
            <a:tailEnd/>
          </a:ln>
        </p:spPr>
        <p:txBody>
          <a:bodyPr>
            <a:spAutoFit/>
          </a:bodyPr>
          <a:lstStyle/>
          <a:p>
            <a:pPr algn="just" eaLnBrk="0" hangingPunct="0"/>
            <a:r>
              <a:rPr lang="en-US" sz="2800" i="0">
                <a:solidFill>
                  <a:srgbClr val="FF0000"/>
                </a:solidFill>
                <a:latin typeface="Times New Roman" pitchFamily="18" charset="0"/>
                <a:cs typeface="Times New Roman" pitchFamily="18" charset="0"/>
              </a:rPr>
              <a:t>Solution</a:t>
            </a:r>
          </a:p>
          <a:p>
            <a:pPr algn="just" eaLnBrk="0" hangingPunct="0"/>
            <a:r>
              <a:rPr lang="en-US" sz="2800" b="0" i="0">
                <a:latin typeface="Times New Roman" pitchFamily="18" charset="0"/>
                <a:cs typeface="Times New Roman" pitchFamily="18" charset="0"/>
              </a:rPr>
              <a:t>First we change 100 ms to seconds, and then we calculate the frequency from the period (1 Hz = 10</a:t>
            </a:r>
            <a:r>
              <a:rPr lang="en-US" sz="2800" b="0" i="0" baseline="30000">
                <a:latin typeface="Times New Roman" pitchFamily="18" charset="0"/>
                <a:cs typeface="Times New Roman" pitchFamily="18" charset="0"/>
              </a:rPr>
              <a:t>–3</a:t>
            </a:r>
            <a:r>
              <a:rPr lang="en-US" sz="2800" b="0" i="0">
                <a:latin typeface="Times New Roman" pitchFamily="18" charset="0"/>
                <a:cs typeface="Times New Roman" pitchFamily="18" charset="0"/>
              </a:rPr>
              <a:t> kHz).</a:t>
            </a:r>
          </a:p>
        </p:txBody>
      </p:sp>
      <p:pic>
        <p:nvPicPr>
          <p:cNvPr id="56326" name="Picture 2"/>
          <p:cNvPicPr>
            <a:picLocks noChangeAspect="1" noChangeArrowheads="1"/>
          </p:cNvPicPr>
          <p:nvPr/>
        </p:nvPicPr>
        <p:blipFill>
          <a:blip r:embed="rId3"/>
          <a:srcRect/>
          <a:stretch>
            <a:fillRect/>
          </a:stretch>
        </p:blipFill>
        <p:spPr bwMode="auto">
          <a:xfrm>
            <a:off x="1157288" y="4162425"/>
            <a:ext cx="6829425" cy="1476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Grp="1" noChangeArrowheads="1"/>
          </p:cNvSpPr>
          <p:nvPr>
            <p:ph type="sldNum" sz="quarter" idx="12"/>
          </p:nvPr>
        </p:nvSpPr>
        <p:spPr>
          <a:ln/>
        </p:spPr>
        <p:txBody>
          <a:bodyPr/>
          <a:lstStyle/>
          <a:p>
            <a:r>
              <a:rPr lang="en-US"/>
              <a:t>3.</a:t>
            </a:r>
            <a:fld id="{71840B67-E863-4CC9-871F-B145D0712B5D}" type="slidenum">
              <a:rPr lang="en-US"/>
              <a:pPr/>
              <a:t>99</a:t>
            </a:fld>
            <a:endParaRPr lang="en-US"/>
          </a:p>
        </p:txBody>
      </p:sp>
      <p:sp>
        <p:nvSpPr>
          <p:cNvPr id="62467" name="Text Box 20"/>
          <p:cNvSpPr txBox="1">
            <a:spLocks noChangeArrowheads="1"/>
          </p:cNvSpPr>
          <p:nvPr/>
        </p:nvSpPr>
        <p:spPr bwMode="auto">
          <a:xfrm>
            <a:off x="76200" y="696913"/>
            <a:ext cx="8839200" cy="954087"/>
          </a:xfrm>
          <a:prstGeom prst="rect">
            <a:avLst/>
          </a:prstGeom>
          <a:noFill/>
          <a:ln w="9525">
            <a:noFill/>
            <a:miter lim="800000"/>
            <a:headEnd/>
            <a:tailEnd/>
          </a:ln>
        </p:spPr>
        <p:txBody>
          <a:bodyPr>
            <a:spAutoFit/>
          </a:bodyPr>
          <a:lstStyle/>
          <a:p>
            <a:pPr algn="just" eaLnBrk="0" hangingPunct="0"/>
            <a:r>
              <a:rPr lang="en-US" sz="2800" b="0" i="0">
                <a:latin typeface="Times New Roman" pitchFamily="18" charset="0"/>
                <a:cs typeface="Times New Roman" pitchFamily="18" charset="0"/>
              </a:rPr>
              <a:t>A sine wave is offset 1/6 cycle with respect to time 0. What is its phase in degrees and radians?</a:t>
            </a:r>
          </a:p>
        </p:txBody>
      </p:sp>
      <p:grpSp>
        <p:nvGrpSpPr>
          <p:cNvPr id="2" name="Group 23"/>
          <p:cNvGrpSpPr>
            <a:grpSpLocks/>
          </p:cNvGrpSpPr>
          <p:nvPr/>
        </p:nvGrpSpPr>
        <p:grpSpPr bwMode="auto">
          <a:xfrm>
            <a:off x="0" y="0"/>
            <a:ext cx="9144000" cy="609600"/>
            <a:chOff x="0" y="2448"/>
            <a:chExt cx="5760" cy="384"/>
          </a:xfrm>
        </p:grpSpPr>
        <p:sp>
          <p:nvSpPr>
            <p:cNvPr id="6247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p>
              <a:pPr eaLnBrk="0" hangingPunct="0"/>
              <a:endParaRPr lang="en-US"/>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headEnd/>
              <a:tailEnd/>
            </a:ln>
            <a:effectLst/>
            <a:extLst>
              <a:ext uri="{AF507438-7753-43E0-B8FC-AC1667EBCBE1}"/>
            </a:extLst>
          </p:spPr>
          <p:txBody>
            <a:bodyPr wrap="none">
              <a:spAutoFit/>
            </a:bodyPr>
            <a:lstStyle/>
            <a:p>
              <a:pPr eaLnBrk="0" hangingPunct="0">
                <a:defRPr/>
              </a:pPr>
              <a:r>
                <a:rPr lang="en-US" dirty="0">
                  <a:solidFill>
                    <a:schemeClr val="bg1"/>
                  </a:solidFill>
                  <a:latin typeface="+mj-lt"/>
                  <a:ea typeface="Adobe Gothic Std B" pitchFamily="34" charset="-128"/>
                </a:rPr>
                <a:t>Example 3.6</a:t>
              </a:r>
            </a:p>
          </p:txBody>
        </p:sp>
      </p:grpSp>
      <p:sp>
        <p:nvSpPr>
          <p:cNvPr id="62469" name="Text Box 20"/>
          <p:cNvSpPr txBox="1">
            <a:spLocks noChangeArrowheads="1"/>
          </p:cNvSpPr>
          <p:nvPr/>
        </p:nvSpPr>
        <p:spPr bwMode="auto">
          <a:xfrm>
            <a:off x="76200" y="2286000"/>
            <a:ext cx="8839200" cy="1384300"/>
          </a:xfrm>
          <a:prstGeom prst="rect">
            <a:avLst/>
          </a:prstGeom>
          <a:noFill/>
          <a:ln w="9525">
            <a:noFill/>
            <a:miter lim="800000"/>
            <a:headEnd/>
            <a:tailEnd/>
          </a:ln>
        </p:spPr>
        <p:txBody>
          <a:bodyPr>
            <a:spAutoFit/>
          </a:bodyPr>
          <a:lstStyle/>
          <a:p>
            <a:pPr algn="just" eaLnBrk="0" hangingPunct="0"/>
            <a:r>
              <a:rPr lang="en-US" sz="2800" i="0">
                <a:solidFill>
                  <a:srgbClr val="FF0000"/>
                </a:solidFill>
                <a:latin typeface="Times New Roman" pitchFamily="18" charset="0"/>
                <a:cs typeface="Times New Roman" pitchFamily="18" charset="0"/>
              </a:rPr>
              <a:t>Solution</a:t>
            </a:r>
          </a:p>
          <a:p>
            <a:pPr algn="just" eaLnBrk="0" hangingPunct="0"/>
            <a:r>
              <a:rPr lang="en-US" sz="2800" b="0" i="0">
                <a:latin typeface="Times New Roman" pitchFamily="18" charset="0"/>
                <a:cs typeface="Times New Roman" pitchFamily="18" charset="0"/>
              </a:rPr>
              <a:t>We know that 1 complete cycle is 360°. Therefore, 1/6 cycle is</a:t>
            </a:r>
          </a:p>
        </p:txBody>
      </p:sp>
      <p:pic>
        <p:nvPicPr>
          <p:cNvPr id="62470" name="Picture 2"/>
          <p:cNvPicPr>
            <a:picLocks noChangeAspect="1" noChangeArrowheads="1"/>
          </p:cNvPicPr>
          <p:nvPr/>
        </p:nvPicPr>
        <p:blipFill>
          <a:blip r:embed="rId3"/>
          <a:srcRect/>
          <a:stretch>
            <a:fillRect/>
          </a:stretch>
        </p:blipFill>
        <p:spPr bwMode="auto">
          <a:xfrm>
            <a:off x="1366838" y="3759200"/>
            <a:ext cx="6410325"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5067</TotalTime>
  <Words>7556</Words>
  <Application>Microsoft Office PowerPoint</Application>
  <PresentationFormat>On-screen Show (4:3)</PresentationFormat>
  <Paragraphs>1244</Paragraphs>
  <Slides>236</Slides>
  <Notes>137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236</vt:i4>
      </vt:variant>
    </vt:vector>
  </HeadingPairs>
  <TitlesOfParts>
    <vt:vector size="238" baseType="lpstr">
      <vt:lpstr>Equity</vt:lpstr>
      <vt:lpstr>Document</vt:lpstr>
      <vt:lpstr> Unit-1: An Introduction to CN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Mesh Topology</vt:lpstr>
      <vt:lpstr>Slide 35</vt:lpstr>
      <vt:lpstr>Star topology</vt:lpstr>
      <vt:lpstr>Slide 37</vt:lpstr>
      <vt:lpstr>Bus Topology</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Why OSI Layered Model?</vt:lpstr>
      <vt:lpstr>Tasks involved in sending a letter</vt:lpstr>
      <vt:lpstr>OSI Reference Model</vt:lpstr>
      <vt:lpstr>OSI Reference Model</vt:lpstr>
      <vt:lpstr>OSI Reference Model (An Example) </vt:lpstr>
      <vt:lpstr>Placement Related Questions</vt:lpstr>
      <vt:lpstr>An exchange using the OSI model</vt:lpstr>
      <vt:lpstr>Physical Layer </vt:lpstr>
      <vt:lpstr>Responsibilities of Physical Layer </vt:lpstr>
      <vt:lpstr>Placement Related Questions</vt:lpstr>
      <vt:lpstr>Data Link Layer </vt:lpstr>
      <vt:lpstr>Responsibilities of Data Link Layer</vt:lpstr>
      <vt:lpstr>Placement Related Questions</vt:lpstr>
      <vt:lpstr>Network Layer </vt:lpstr>
      <vt:lpstr>Responsibilities of Network Layer</vt:lpstr>
      <vt:lpstr>Placement Related Questions</vt:lpstr>
      <vt:lpstr>Transport Layer </vt:lpstr>
      <vt:lpstr>Responsibilities of Transport Layer</vt:lpstr>
      <vt:lpstr>Placement Related Questions</vt:lpstr>
      <vt:lpstr>Session, Presentation, and Application layers</vt:lpstr>
      <vt:lpstr>Summary of OSI Model</vt:lpstr>
      <vt:lpstr>TCP/IP Model</vt:lpstr>
      <vt:lpstr>Slide 78</vt:lpstr>
      <vt:lpstr>Slide 79</vt:lpstr>
      <vt:lpstr>Slide 80</vt:lpstr>
      <vt:lpstr>Comparison between OSI and TCP/IP</vt:lpstr>
      <vt:lpstr>Placement Related Questions</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What is Transmission Media</vt:lpstr>
      <vt:lpstr>Types Of Transmission Media</vt:lpstr>
      <vt:lpstr>Guided ( Wired )</vt:lpstr>
      <vt:lpstr>Twisted Pair</vt:lpstr>
      <vt:lpstr>Twisted Pair Types</vt:lpstr>
      <vt:lpstr>Coaxial cable</vt:lpstr>
      <vt:lpstr>Continue…</vt:lpstr>
      <vt:lpstr>Slide 174</vt:lpstr>
      <vt:lpstr>Fiber Optics</vt:lpstr>
      <vt:lpstr>Benefits of Fiber Optics</vt:lpstr>
      <vt:lpstr>Types of Optic fibre</vt:lpstr>
      <vt:lpstr>Slide 178</vt:lpstr>
      <vt:lpstr>Optical Fiber - Transmission Characteristics</vt:lpstr>
      <vt:lpstr>Wireless Transmission Frequencies</vt:lpstr>
      <vt:lpstr>Continue….</vt:lpstr>
      <vt:lpstr>Bluetooth</vt:lpstr>
      <vt:lpstr>Wi-Fi Applications</vt:lpstr>
      <vt:lpstr>Wi-Fi Gadgets</vt:lpstr>
      <vt:lpstr>Satellite Communication</vt:lpstr>
      <vt:lpstr>Types of Satellite Communication</vt:lpstr>
      <vt:lpstr>Slide 187</vt:lpstr>
      <vt:lpstr>Satellite Broadcast Link</vt:lpstr>
      <vt:lpstr>Continue….</vt:lpstr>
      <vt:lpstr>Infrared</vt:lpstr>
      <vt:lpstr>Infrared</vt:lpstr>
      <vt:lpstr>IR Advantages:</vt:lpstr>
      <vt:lpstr>IR Disadvantages:</vt:lpstr>
      <vt:lpstr>THANK YOU</vt:lpstr>
      <vt:lpstr>Applications</vt:lpstr>
      <vt:lpstr>A Wireless Connected home</vt:lpstr>
      <vt:lpstr>Integrated Services Digital Network</vt:lpstr>
      <vt:lpstr>ISDN</vt:lpstr>
      <vt:lpstr>ISDN</vt:lpstr>
      <vt:lpstr>ISDN</vt:lpstr>
      <vt:lpstr>Slide 201</vt:lpstr>
      <vt:lpstr>Integrated Services Digital Network</vt:lpstr>
      <vt:lpstr>Slide 203</vt:lpstr>
      <vt:lpstr>Slide 204</vt:lpstr>
      <vt:lpstr>Slide 205</vt:lpstr>
      <vt:lpstr>ISDN</vt:lpstr>
      <vt:lpstr>Benefits to Subscribers</vt:lpstr>
      <vt:lpstr>Architecture</vt:lpstr>
      <vt:lpstr>ISDN Channels</vt:lpstr>
      <vt:lpstr>B Channel</vt:lpstr>
      <vt:lpstr>B Channel</vt:lpstr>
      <vt:lpstr>D Channel</vt:lpstr>
      <vt:lpstr>H Channel</vt:lpstr>
      <vt:lpstr>ISDN Channels and their Applications</vt:lpstr>
      <vt:lpstr>ISDN Channel Groupings</vt:lpstr>
      <vt:lpstr>ISDN Basic Access</vt:lpstr>
      <vt:lpstr>Slide 217</vt:lpstr>
      <vt:lpstr>Slide 218</vt:lpstr>
      <vt:lpstr>ISDN Primary Access</vt:lpstr>
      <vt:lpstr>Slide 220</vt:lpstr>
      <vt:lpstr>Slide 221</vt:lpstr>
      <vt:lpstr>ISDN Primary Access</vt:lpstr>
      <vt:lpstr>ISDN Primary Interface</vt:lpstr>
      <vt:lpstr>User Access</vt:lpstr>
      <vt:lpstr> Typical User Access Layout</vt:lpstr>
      <vt:lpstr>Slide 226</vt:lpstr>
      <vt:lpstr>Slide 227</vt:lpstr>
      <vt:lpstr>ISDN Protocol Architecture</vt:lpstr>
      <vt:lpstr>Slide 229</vt:lpstr>
      <vt:lpstr>ISDN Data Link Layer</vt:lpstr>
      <vt:lpstr>B-Channel</vt:lpstr>
      <vt:lpstr>B-Channel</vt:lpstr>
      <vt:lpstr>B-Channel</vt:lpstr>
      <vt:lpstr>D-Channel Packet Switching</vt:lpstr>
      <vt:lpstr>Slide 235</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ashu1</cp:lastModifiedBy>
  <cp:revision>408</cp:revision>
  <dcterms:created xsi:type="dcterms:W3CDTF">2000-01-15T04:50:39Z</dcterms:created>
  <dcterms:modified xsi:type="dcterms:W3CDTF">2021-04-14T04:31:06Z</dcterms:modified>
</cp:coreProperties>
</file>